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1055" r:id="rId3"/>
    <p:sldId id="437" r:id="rId4"/>
    <p:sldId id="1062" r:id="rId5"/>
    <p:sldId id="1034" r:id="rId6"/>
    <p:sldId id="1063" r:id="rId7"/>
    <p:sldId id="1064" r:id="rId8"/>
    <p:sldId id="1066" r:id="rId9"/>
    <p:sldId id="1065" r:id="rId10"/>
    <p:sldId id="289" r:id="rId11"/>
    <p:sldId id="279" r:id="rId12"/>
    <p:sldId id="880" r:id="rId13"/>
    <p:sldId id="962" r:id="rId14"/>
    <p:sldId id="963" r:id="rId15"/>
    <p:sldId id="1067" r:id="rId16"/>
    <p:sldId id="1068" r:id="rId17"/>
    <p:sldId id="1069" r:id="rId18"/>
    <p:sldId id="103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i Baxter" initials="AB" lastIdx="1" clrIdx="0">
    <p:extLst>
      <p:ext uri="{19B8F6BF-5375-455C-9EA6-DF929625EA0E}">
        <p15:presenceInfo xmlns:p15="http://schemas.microsoft.com/office/powerpoint/2012/main" userId="S-1-5-21-1060284298-823518204-1417001333-433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2DDADC-C1F2-D500-91D9-B4167A65542C}" v="15" dt="2020-03-08T21:09:32.388"/>
    <p1510:client id="{EE850369-BC41-EF1E-3CDA-1FCE77AB7CB2}" v="6" dt="2020-06-10T20:46:06.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14" autoAdjust="0"/>
    <p:restoredTop sz="93817" autoAdjust="0"/>
  </p:normalViewPr>
  <p:slideViewPr>
    <p:cSldViewPr snapToGrid="0">
      <p:cViewPr varScale="1">
        <p:scale>
          <a:sx n="52" d="100"/>
          <a:sy n="52" d="100"/>
        </p:scale>
        <p:origin x="72" y="23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20" d="100"/>
        <a:sy n="20" d="100"/>
      </p:scale>
      <p:origin x="0" y="0"/>
    </p:cViewPr>
  </p:sorterViewPr>
  <p:notesViewPr>
    <p:cSldViewPr snapToGrid="0">
      <p:cViewPr varScale="1">
        <p:scale>
          <a:sx n="51" d="100"/>
          <a:sy n="51" d="100"/>
        </p:scale>
        <p:origin x="2692"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pictofigo.com/image-detail/7293/Factory" TargetMode="External"/><Relationship Id="rId1" Type="http://schemas.openxmlformats.org/officeDocument/2006/relationships/image" Target="../media/image8.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n.wikipedia.org/wiki/File:BSicon_BOOT.svg" TargetMode="External"/><Relationship Id="rId1" Type="http://schemas.openxmlformats.org/officeDocument/2006/relationships/image" Target="../media/image11.png"/><Relationship Id="rId4" Type="http://schemas.openxmlformats.org/officeDocument/2006/relationships/hyperlink" Target="https://commons.wikimedia.org/wiki/File:Airport_Customs.svg" TargetMode="External"/></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pictofigo.com/image-detail/7293/Factory" TargetMode="External"/><Relationship Id="rId1" Type="http://schemas.openxmlformats.org/officeDocument/2006/relationships/image" Target="../media/image8.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n.wikipedia.org/wiki/File:BSicon_BOOT.svg" TargetMode="External"/><Relationship Id="rId1" Type="http://schemas.openxmlformats.org/officeDocument/2006/relationships/image" Target="../media/image11.png"/><Relationship Id="rId4" Type="http://schemas.openxmlformats.org/officeDocument/2006/relationships/hyperlink" Target="https://commons.wikimedia.org/wiki/File:Airport_Customs.svg"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0EFEEF-528A-4186-89FE-1C89B37DF74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B98E387-7B78-496F-A8DE-51D87CC46850}">
      <dgm:prSet/>
      <dgm:spPr/>
      <dgm:t>
        <a:bodyPr/>
        <a:lstStyle/>
        <a:p>
          <a:pPr>
            <a:defRPr cap="all"/>
          </a:pPr>
          <a:r>
            <a:rPr lang="en-US" dirty="0"/>
            <a:t>Driver collects goods from trader and creates a goods movement reference (GMR)</a:t>
          </a:r>
        </a:p>
        <a:p>
          <a:pPr>
            <a:defRPr cap="all"/>
          </a:pPr>
          <a:r>
            <a:rPr lang="en-US" dirty="0"/>
            <a:t>One </a:t>
          </a:r>
          <a:r>
            <a:rPr lang="en-US" dirty="0" err="1"/>
            <a:t>gmr</a:t>
          </a:r>
          <a:r>
            <a:rPr lang="en-US" dirty="0"/>
            <a:t> per consignment</a:t>
          </a:r>
        </a:p>
      </dgm:t>
    </dgm:pt>
    <dgm:pt modelId="{A5E95136-816D-4812-ADBD-7135C4886BFC}" type="parTrans" cxnId="{E42B6E38-5AFE-4D57-A57F-839B78CC7080}">
      <dgm:prSet/>
      <dgm:spPr/>
      <dgm:t>
        <a:bodyPr/>
        <a:lstStyle/>
        <a:p>
          <a:endParaRPr lang="en-US"/>
        </a:p>
      </dgm:t>
    </dgm:pt>
    <dgm:pt modelId="{56544F48-1D52-43E0-B021-0112E476C311}" type="sibTrans" cxnId="{E42B6E38-5AFE-4D57-A57F-839B78CC7080}">
      <dgm:prSet/>
      <dgm:spPr/>
      <dgm:t>
        <a:bodyPr/>
        <a:lstStyle/>
        <a:p>
          <a:endParaRPr lang="en-US"/>
        </a:p>
      </dgm:t>
    </dgm:pt>
    <dgm:pt modelId="{A2BC02F1-0EDA-4674-92E8-12265603E8C6}">
      <dgm:prSet/>
      <dgm:spPr/>
      <dgm:t>
        <a:bodyPr/>
        <a:lstStyle/>
        <a:p>
          <a:pPr>
            <a:defRPr cap="all"/>
          </a:pPr>
          <a:r>
            <a:rPr lang="en-GB" dirty="0"/>
            <a:t>Driver must only proceed to port once </a:t>
          </a:r>
          <a:r>
            <a:rPr lang="en-GB" dirty="0" err="1"/>
            <a:t>Gmr</a:t>
          </a:r>
          <a:r>
            <a:rPr lang="en-GB" dirty="0"/>
            <a:t> is confirmed and correct </a:t>
          </a:r>
          <a:endParaRPr lang="en-US" dirty="0"/>
        </a:p>
      </dgm:t>
    </dgm:pt>
    <dgm:pt modelId="{36097127-AE9D-4A5D-962D-071E96464F9D}" type="parTrans" cxnId="{6AFFAC85-8EB8-47E0-BC4B-10EDA3EF0C76}">
      <dgm:prSet/>
      <dgm:spPr/>
      <dgm:t>
        <a:bodyPr/>
        <a:lstStyle/>
        <a:p>
          <a:endParaRPr lang="en-US"/>
        </a:p>
      </dgm:t>
    </dgm:pt>
    <dgm:pt modelId="{D10D6988-9E32-464C-962E-FC24C136F5EB}" type="sibTrans" cxnId="{6AFFAC85-8EB8-47E0-BC4B-10EDA3EF0C76}">
      <dgm:prSet/>
      <dgm:spPr/>
      <dgm:t>
        <a:bodyPr/>
        <a:lstStyle/>
        <a:p>
          <a:endParaRPr lang="en-US"/>
        </a:p>
      </dgm:t>
    </dgm:pt>
    <dgm:pt modelId="{2569B5BA-D1E0-43DB-9445-0093DCFA979E}" type="pres">
      <dgm:prSet presAssocID="{E90EFEEF-528A-4186-89FE-1C89B37DF743}" presName="root" presStyleCnt="0">
        <dgm:presLayoutVars>
          <dgm:dir/>
          <dgm:resizeHandles val="exact"/>
        </dgm:presLayoutVars>
      </dgm:prSet>
      <dgm:spPr/>
    </dgm:pt>
    <dgm:pt modelId="{5A99B8AD-74B0-4EDF-B11A-D2EF9D1A26A5}" type="pres">
      <dgm:prSet presAssocID="{8B98E387-7B78-496F-A8DE-51D87CC46850}" presName="compNode" presStyleCnt="0"/>
      <dgm:spPr/>
    </dgm:pt>
    <dgm:pt modelId="{F949C344-8CB0-41CD-8755-BFF14AFB93FB}" type="pres">
      <dgm:prSet presAssocID="{8B98E387-7B78-496F-A8DE-51D87CC46850}" presName="iconBgRect" presStyleLbl="bgShp" presStyleIdx="0" presStyleCnt="2"/>
      <dgm:spPr/>
    </dgm:pt>
    <dgm:pt modelId="{29632338-C8E9-415A-BEC3-FBE186B28B21}" type="pres">
      <dgm:prSet presAssocID="{8B98E387-7B78-496F-A8DE-51D87CC46850}" presName="iconRect" presStyleLbl="node1" presStyleIdx="0" presStyleCnt="2" custScaleX="120679" custScaleY="93367"/>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a:ln>
          <a:noFill/>
        </a:ln>
      </dgm:spPr>
    </dgm:pt>
    <dgm:pt modelId="{B632C3D6-CACD-44DD-90D3-89C56E6F08A7}" type="pres">
      <dgm:prSet presAssocID="{8B98E387-7B78-496F-A8DE-51D87CC46850}" presName="spaceRect" presStyleCnt="0"/>
      <dgm:spPr/>
    </dgm:pt>
    <dgm:pt modelId="{54385257-D20D-45BB-9C95-9B9D43683478}" type="pres">
      <dgm:prSet presAssocID="{8B98E387-7B78-496F-A8DE-51D87CC46850}" presName="textRect" presStyleLbl="revTx" presStyleIdx="0" presStyleCnt="2" custScaleX="122953" custScaleY="174787">
        <dgm:presLayoutVars>
          <dgm:chMax val="1"/>
          <dgm:chPref val="1"/>
        </dgm:presLayoutVars>
      </dgm:prSet>
      <dgm:spPr/>
    </dgm:pt>
    <dgm:pt modelId="{2C45A8B1-DAAD-47E5-A7E6-8D6BA4359000}" type="pres">
      <dgm:prSet presAssocID="{56544F48-1D52-43E0-B021-0112E476C311}" presName="sibTrans" presStyleCnt="0"/>
      <dgm:spPr/>
    </dgm:pt>
    <dgm:pt modelId="{5B75321B-E230-4696-97A1-1897D41195E6}" type="pres">
      <dgm:prSet presAssocID="{A2BC02F1-0EDA-4674-92E8-12265603E8C6}" presName="compNode" presStyleCnt="0"/>
      <dgm:spPr/>
    </dgm:pt>
    <dgm:pt modelId="{BD53BFD9-ECAE-45C0-97FF-3371D1E02EDC}" type="pres">
      <dgm:prSet presAssocID="{A2BC02F1-0EDA-4674-92E8-12265603E8C6}" presName="iconBgRect" presStyleLbl="bgShp" presStyleIdx="1" presStyleCnt="2"/>
      <dgm:spPr/>
    </dgm:pt>
    <dgm:pt modelId="{A6767769-7707-4719-A1F3-A1F32B294A7B}" type="pres">
      <dgm:prSet presAssocID="{A2BC02F1-0EDA-4674-92E8-12265603E8C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ruck"/>
        </a:ext>
      </dgm:extLst>
    </dgm:pt>
    <dgm:pt modelId="{E11FFC63-5B21-4645-83DF-65171E370C69}" type="pres">
      <dgm:prSet presAssocID="{A2BC02F1-0EDA-4674-92E8-12265603E8C6}" presName="spaceRect" presStyleCnt="0"/>
      <dgm:spPr/>
    </dgm:pt>
    <dgm:pt modelId="{B4EEBBF1-4551-40D7-9421-2D5097B9E8B2}" type="pres">
      <dgm:prSet presAssocID="{A2BC02F1-0EDA-4674-92E8-12265603E8C6}" presName="textRect" presStyleLbl="revTx" presStyleIdx="1" presStyleCnt="2" custScaleX="104893" custScaleY="178931">
        <dgm:presLayoutVars>
          <dgm:chMax val="1"/>
          <dgm:chPref val="1"/>
        </dgm:presLayoutVars>
      </dgm:prSet>
      <dgm:spPr/>
    </dgm:pt>
  </dgm:ptLst>
  <dgm:cxnLst>
    <dgm:cxn modelId="{E42B6E38-5AFE-4D57-A57F-839B78CC7080}" srcId="{E90EFEEF-528A-4186-89FE-1C89B37DF743}" destId="{8B98E387-7B78-496F-A8DE-51D87CC46850}" srcOrd="0" destOrd="0" parTransId="{A5E95136-816D-4812-ADBD-7135C4886BFC}" sibTransId="{56544F48-1D52-43E0-B021-0112E476C311}"/>
    <dgm:cxn modelId="{6AFFAC85-8EB8-47E0-BC4B-10EDA3EF0C76}" srcId="{E90EFEEF-528A-4186-89FE-1C89B37DF743}" destId="{A2BC02F1-0EDA-4674-92E8-12265603E8C6}" srcOrd="1" destOrd="0" parTransId="{36097127-AE9D-4A5D-962D-071E96464F9D}" sibTransId="{D10D6988-9E32-464C-962E-FC24C136F5EB}"/>
    <dgm:cxn modelId="{8E6BBC9C-3191-49FC-8BBB-B9A51D442742}" type="presOf" srcId="{8B98E387-7B78-496F-A8DE-51D87CC46850}" destId="{54385257-D20D-45BB-9C95-9B9D43683478}" srcOrd="0" destOrd="0" presId="urn:microsoft.com/office/officeart/2018/5/layout/IconCircleLabelList"/>
    <dgm:cxn modelId="{03C0C9D1-B04F-4585-8130-BF0C349394D7}" type="presOf" srcId="{A2BC02F1-0EDA-4674-92E8-12265603E8C6}" destId="{B4EEBBF1-4551-40D7-9421-2D5097B9E8B2}" srcOrd="0" destOrd="0" presId="urn:microsoft.com/office/officeart/2018/5/layout/IconCircleLabelList"/>
    <dgm:cxn modelId="{1ECBE6EA-5355-40C0-91D1-0DF2313B5A01}" type="presOf" srcId="{E90EFEEF-528A-4186-89FE-1C89B37DF743}" destId="{2569B5BA-D1E0-43DB-9445-0093DCFA979E}" srcOrd="0" destOrd="0" presId="urn:microsoft.com/office/officeart/2018/5/layout/IconCircleLabelList"/>
    <dgm:cxn modelId="{105BA3B3-5E43-461E-BE38-DC9E7C15CE0F}" type="presParOf" srcId="{2569B5BA-D1E0-43DB-9445-0093DCFA979E}" destId="{5A99B8AD-74B0-4EDF-B11A-D2EF9D1A26A5}" srcOrd="0" destOrd="0" presId="urn:microsoft.com/office/officeart/2018/5/layout/IconCircleLabelList"/>
    <dgm:cxn modelId="{94023982-4053-450C-9FAC-E1D3DE1271A3}" type="presParOf" srcId="{5A99B8AD-74B0-4EDF-B11A-D2EF9D1A26A5}" destId="{F949C344-8CB0-41CD-8755-BFF14AFB93FB}" srcOrd="0" destOrd="0" presId="urn:microsoft.com/office/officeart/2018/5/layout/IconCircleLabelList"/>
    <dgm:cxn modelId="{910C1A4D-3C04-44BD-9412-48B83006B5AB}" type="presParOf" srcId="{5A99B8AD-74B0-4EDF-B11A-D2EF9D1A26A5}" destId="{29632338-C8E9-415A-BEC3-FBE186B28B21}" srcOrd="1" destOrd="0" presId="urn:microsoft.com/office/officeart/2018/5/layout/IconCircleLabelList"/>
    <dgm:cxn modelId="{F326F39E-4DD9-4282-9ED1-85510D9A9278}" type="presParOf" srcId="{5A99B8AD-74B0-4EDF-B11A-D2EF9D1A26A5}" destId="{B632C3D6-CACD-44DD-90D3-89C56E6F08A7}" srcOrd="2" destOrd="0" presId="urn:microsoft.com/office/officeart/2018/5/layout/IconCircleLabelList"/>
    <dgm:cxn modelId="{1D64D25F-28B0-4933-82D2-04801B5353D2}" type="presParOf" srcId="{5A99B8AD-74B0-4EDF-B11A-D2EF9D1A26A5}" destId="{54385257-D20D-45BB-9C95-9B9D43683478}" srcOrd="3" destOrd="0" presId="urn:microsoft.com/office/officeart/2018/5/layout/IconCircleLabelList"/>
    <dgm:cxn modelId="{F93A6E5D-5E1A-4C3C-975D-E3B776A92CDD}" type="presParOf" srcId="{2569B5BA-D1E0-43DB-9445-0093DCFA979E}" destId="{2C45A8B1-DAAD-47E5-A7E6-8D6BA4359000}" srcOrd="1" destOrd="0" presId="urn:microsoft.com/office/officeart/2018/5/layout/IconCircleLabelList"/>
    <dgm:cxn modelId="{558B0E06-A7DE-44AC-A423-9C59F46E6F12}" type="presParOf" srcId="{2569B5BA-D1E0-43DB-9445-0093DCFA979E}" destId="{5B75321B-E230-4696-97A1-1897D41195E6}" srcOrd="2" destOrd="0" presId="urn:microsoft.com/office/officeart/2018/5/layout/IconCircleLabelList"/>
    <dgm:cxn modelId="{156DD089-3C7E-41A7-B777-CA58F95574D7}" type="presParOf" srcId="{5B75321B-E230-4696-97A1-1897D41195E6}" destId="{BD53BFD9-ECAE-45C0-97FF-3371D1E02EDC}" srcOrd="0" destOrd="0" presId="urn:microsoft.com/office/officeart/2018/5/layout/IconCircleLabelList"/>
    <dgm:cxn modelId="{5A588CC2-152F-47CE-BB52-012E3553A34D}" type="presParOf" srcId="{5B75321B-E230-4696-97A1-1897D41195E6}" destId="{A6767769-7707-4719-A1F3-A1F32B294A7B}" srcOrd="1" destOrd="0" presId="urn:microsoft.com/office/officeart/2018/5/layout/IconCircleLabelList"/>
    <dgm:cxn modelId="{6659C1F9-2EC3-486C-9956-D84B9C596DD7}" type="presParOf" srcId="{5B75321B-E230-4696-97A1-1897D41195E6}" destId="{E11FFC63-5B21-4645-83DF-65171E370C69}" srcOrd="2" destOrd="0" presId="urn:microsoft.com/office/officeart/2018/5/layout/IconCircleLabelList"/>
    <dgm:cxn modelId="{AD84058D-74C1-49A4-BE0C-99A8EC50E3EC}" type="presParOf" srcId="{5B75321B-E230-4696-97A1-1897D41195E6}" destId="{B4EEBBF1-4551-40D7-9421-2D5097B9E8B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0EFEEF-528A-4186-89FE-1C89B37DF74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B98E387-7B78-496F-A8DE-51D87CC46850}">
      <dgm:prSet/>
      <dgm:spPr/>
      <dgm:t>
        <a:bodyPr/>
        <a:lstStyle/>
        <a:p>
          <a:pPr>
            <a:defRPr cap="all"/>
          </a:pPr>
          <a:r>
            <a:rPr lang="en-US" dirty="0"/>
            <a:t>Driver presents GMR to ferry operator </a:t>
          </a:r>
        </a:p>
        <a:p>
          <a:pPr>
            <a:defRPr cap="all"/>
          </a:pPr>
          <a:r>
            <a:rPr lang="en-US" dirty="0" err="1"/>
            <a:t>Gvms</a:t>
          </a:r>
          <a:r>
            <a:rPr lang="en-US" dirty="0"/>
            <a:t> uploads the </a:t>
          </a:r>
          <a:r>
            <a:rPr lang="en-US" dirty="0" err="1"/>
            <a:t>gmr</a:t>
          </a:r>
          <a:r>
            <a:rPr lang="en-US" dirty="0"/>
            <a:t> to </a:t>
          </a:r>
          <a:r>
            <a:rPr lang="en-US" dirty="0" err="1"/>
            <a:t>hmrc</a:t>
          </a:r>
          <a:endParaRPr lang="en-US" dirty="0"/>
        </a:p>
        <a:p>
          <a:pPr>
            <a:defRPr cap="all"/>
          </a:pPr>
          <a:r>
            <a:rPr lang="en-US" dirty="0"/>
            <a:t>Invalid </a:t>
          </a:r>
          <a:r>
            <a:rPr lang="en-US" dirty="0" err="1"/>
            <a:t>gmr</a:t>
          </a:r>
          <a:r>
            <a:rPr lang="en-US" dirty="0"/>
            <a:t> = not authorized to ship</a:t>
          </a:r>
        </a:p>
      </dgm:t>
    </dgm:pt>
    <dgm:pt modelId="{A5E95136-816D-4812-ADBD-7135C4886BFC}" type="parTrans" cxnId="{E42B6E38-5AFE-4D57-A57F-839B78CC7080}">
      <dgm:prSet/>
      <dgm:spPr/>
      <dgm:t>
        <a:bodyPr/>
        <a:lstStyle/>
        <a:p>
          <a:endParaRPr lang="en-US"/>
        </a:p>
      </dgm:t>
    </dgm:pt>
    <dgm:pt modelId="{56544F48-1D52-43E0-B021-0112E476C311}" type="sibTrans" cxnId="{E42B6E38-5AFE-4D57-A57F-839B78CC7080}">
      <dgm:prSet/>
      <dgm:spPr/>
      <dgm:t>
        <a:bodyPr/>
        <a:lstStyle/>
        <a:p>
          <a:endParaRPr lang="en-US"/>
        </a:p>
      </dgm:t>
    </dgm:pt>
    <dgm:pt modelId="{A2BC02F1-0EDA-4674-92E8-12265603E8C6}">
      <dgm:prSet/>
      <dgm:spPr/>
      <dgm:t>
        <a:bodyPr/>
        <a:lstStyle/>
        <a:p>
          <a:pPr>
            <a:defRPr cap="all"/>
          </a:pPr>
          <a:r>
            <a:rPr lang="en-US" dirty="0"/>
            <a:t>Once ship loaded, all </a:t>
          </a:r>
          <a:r>
            <a:rPr lang="en-US" dirty="0" err="1"/>
            <a:t>gmr’S</a:t>
          </a:r>
          <a:r>
            <a:rPr lang="en-US" dirty="0"/>
            <a:t> uploaded for to </a:t>
          </a:r>
          <a:r>
            <a:rPr lang="en-US" dirty="0" err="1"/>
            <a:t>hmrc</a:t>
          </a:r>
          <a:endParaRPr lang="en-US" dirty="0"/>
        </a:p>
        <a:p>
          <a:pPr>
            <a:defRPr cap="all"/>
          </a:pPr>
          <a:r>
            <a:rPr lang="en-US" dirty="0"/>
            <a:t>Sailing time used to notify carriers what consignments are clear to proceed and what needs checked at arrival</a:t>
          </a:r>
        </a:p>
      </dgm:t>
    </dgm:pt>
    <dgm:pt modelId="{36097127-AE9D-4A5D-962D-071E96464F9D}" type="parTrans" cxnId="{6AFFAC85-8EB8-47E0-BC4B-10EDA3EF0C76}">
      <dgm:prSet/>
      <dgm:spPr/>
      <dgm:t>
        <a:bodyPr/>
        <a:lstStyle/>
        <a:p>
          <a:endParaRPr lang="en-US"/>
        </a:p>
      </dgm:t>
    </dgm:pt>
    <dgm:pt modelId="{D10D6988-9E32-464C-962E-FC24C136F5EB}" type="sibTrans" cxnId="{6AFFAC85-8EB8-47E0-BC4B-10EDA3EF0C76}">
      <dgm:prSet/>
      <dgm:spPr/>
      <dgm:t>
        <a:bodyPr/>
        <a:lstStyle/>
        <a:p>
          <a:endParaRPr lang="en-US"/>
        </a:p>
      </dgm:t>
    </dgm:pt>
    <dgm:pt modelId="{2569B5BA-D1E0-43DB-9445-0093DCFA979E}" type="pres">
      <dgm:prSet presAssocID="{E90EFEEF-528A-4186-89FE-1C89B37DF743}" presName="root" presStyleCnt="0">
        <dgm:presLayoutVars>
          <dgm:dir/>
          <dgm:resizeHandles val="exact"/>
        </dgm:presLayoutVars>
      </dgm:prSet>
      <dgm:spPr/>
    </dgm:pt>
    <dgm:pt modelId="{5A99B8AD-74B0-4EDF-B11A-D2EF9D1A26A5}" type="pres">
      <dgm:prSet presAssocID="{8B98E387-7B78-496F-A8DE-51D87CC46850}" presName="compNode" presStyleCnt="0"/>
      <dgm:spPr/>
    </dgm:pt>
    <dgm:pt modelId="{F949C344-8CB0-41CD-8755-BFF14AFB93FB}" type="pres">
      <dgm:prSet presAssocID="{8B98E387-7B78-496F-A8DE-51D87CC46850}" presName="iconBgRect" presStyleLbl="bgShp" presStyleIdx="0" presStyleCnt="2"/>
      <dgm:spPr/>
    </dgm:pt>
    <dgm:pt modelId="{29632338-C8E9-415A-BEC3-FBE186B28B21}" type="pres">
      <dgm:prSet presAssocID="{8B98E387-7B78-496F-A8DE-51D87CC46850}" presName="iconRect" presStyleLbl="node1" presStyleIdx="0" presStyleCnt="2" custScaleX="120679" custScaleY="93367"/>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t="-19000" b="-19000"/>
          </a:stretch>
        </a:blipFill>
        <a:ln>
          <a:noFill/>
        </a:ln>
      </dgm:spPr>
    </dgm:pt>
    <dgm:pt modelId="{B632C3D6-CACD-44DD-90D3-89C56E6F08A7}" type="pres">
      <dgm:prSet presAssocID="{8B98E387-7B78-496F-A8DE-51D87CC46850}" presName="spaceRect" presStyleCnt="0"/>
      <dgm:spPr/>
    </dgm:pt>
    <dgm:pt modelId="{54385257-D20D-45BB-9C95-9B9D43683478}" type="pres">
      <dgm:prSet presAssocID="{8B98E387-7B78-496F-A8DE-51D87CC46850}" presName="textRect" presStyleLbl="revTx" presStyleIdx="0" presStyleCnt="2" custScaleX="130860" custScaleY="174787">
        <dgm:presLayoutVars>
          <dgm:chMax val="1"/>
          <dgm:chPref val="1"/>
        </dgm:presLayoutVars>
      </dgm:prSet>
      <dgm:spPr/>
    </dgm:pt>
    <dgm:pt modelId="{2C45A8B1-DAAD-47E5-A7E6-8D6BA4359000}" type="pres">
      <dgm:prSet presAssocID="{56544F48-1D52-43E0-B021-0112E476C311}" presName="sibTrans" presStyleCnt="0"/>
      <dgm:spPr/>
    </dgm:pt>
    <dgm:pt modelId="{5B75321B-E230-4696-97A1-1897D41195E6}" type="pres">
      <dgm:prSet presAssocID="{A2BC02F1-0EDA-4674-92E8-12265603E8C6}" presName="compNode" presStyleCnt="0"/>
      <dgm:spPr/>
    </dgm:pt>
    <dgm:pt modelId="{BD53BFD9-ECAE-45C0-97FF-3371D1E02EDC}" type="pres">
      <dgm:prSet presAssocID="{A2BC02F1-0EDA-4674-92E8-12265603E8C6}" presName="iconBgRect" presStyleLbl="bgShp" presStyleIdx="1" presStyleCnt="2"/>
      <dgm:spPr/>
    </dgm:pt>
    <dgm:pt modelId="{A6767769-7707-4719-A1F3-A1F32B294A7B}" type="pres">
      <dgm:prSet presAssocID="{A2BC02F1-0EDA-4674-92E8-12265603E8C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9000" r="-9000"/>
          </a:stretch>
        </a:blipFill>
        <a:ln>
          <a:noFill/>
        </a:ln>
      </dgm:spPr>
    </dgm:pt>
    <dgm:pt modelId="{E11FFC63-5B21-4645-83DF-65171E370C69}" type="pres">
      <dgm:prSet presAssocID="{A2BC02F1-0EDA-4674-92E8-12265603E8C6}" presName="spaceRect" presStyleCnt="0"/>
      <dgm:spPr/>
    </dgm:pt>
    <dgm:pt modelId="{B4EEBBF1-4551-40D7-9421-2D5097B9E8B2}" type="pres">
      <dgm:prSet presAssocID="{A2BC02F1-0EDA-4674-92E8-12265603E8C6}" presName="textRect" presStyleLbl="revTx" presStyleIdx="1" presStyleCnt="2" custScaleX="120133" custScaleY="178931">
        <dgm:presLayoutVars>
          <dgm:chMax val="1"/>
          <dgm:chPref val="1"/>
        </dgm:presLayoutVars>
      </dgm:prSet>
      <dgm:spPr/>
    </dgm:pt>
  </dgm:ptLst>
  <dgm:cxnLst>
    <dgm:cxn modelId="{E42B6E38-5AFE-4D57-A57F-839B78CC7080}" srcId="{E90EFEEF-528A-4186-89FE-1C89B37DF743}" destId="{8B98E387-7B78-496F-A8DE-51D87CC46850}" srcOrd="0" destOrd="0" parTransId="{A5E95136-816D-4812-ADBD-7135C4886BFC}" sibTransId="{56544F48-1D52-43E0-B021-0112E476C311}"/>
    <dgm:cxn modelId="{6AFFAC85-8EB8-47E0-BC4B-10EDA3EF0C76}" srcId="{E90EFEEF-528A-4186-89FE-1C89B37DF743}" destId="{A2BC02F1-0EDA-4674-92E8-12265603E8C6}" srcOrd="1" destOrd="0" parTransId="{36097127-AE9D-4A5D-962D-071E96464F9D}" sibTransId="{D10D6988-9E32-464C-962E-FC24C136F5EB}"/>
    <dgm:cxn modelId="{8E6BBC9C-3191-49FC-8BBB-B9A51D442742}" type="presOf" srcId="{8B98E387-7B78-496F-A8DE-51D87CC46850}" destId="{54385257-D20D-45BB-9C95-9B9D43683478}" srcOrd="0" destOrd="0" presId="urn:microsoft.com/office/officeart/2018/5/layout/IconCircleLabelList"/>
    <dgm:cxn modelId="{03C0C9D1-B04F-4585-8130-BF0C349394D7}" type="presOf" srcId="{A2BC02F1-0EDA-4674-92E8-12265603E8C6}" destId="{B4EEBBF1-4551-40D7-9421-2D5097B9E8B2}" srcOrd="0" destOrd="0" presId="urn:microsoft.com/office/officeart/2018/5/layout/IconCircleLabelList"/>
    <dgm:cxn modelId="{1ECBE6EA-5355-40C0-91D1-0DF2313B5A01}" type="presOf" srcId="{E90EFEEF-528A-4186-89FE-1C89B37DF743}" destId="{2569B5BA-D1E0-43DB-9445-0093DCFA979E}" srcOrd="0" destOrd="0" presId="urn:microsoft.com/office/officeart/2018/5/layout/IconCircleLabelList"/>
    <dgm:cxn modelId="{105BA3B3-5E43-461E-BE38-DC9E7C15CE0F}" type="presParOf" srcId="{2569B5BA-D1E0-43DB-9445-0093DCFA979E}" destId="{5A99B8AD-74B0-4EDF-B11A-D2EF9D1A26A5}" srcOrd="0" destOrd="0" presId="urn:microsoft.com/office/officeart/2018/5/layout/IconCircleLabelList"/>
    <dgm:cxn modelId="{94023982-4053-450C-9FAC-E1D3DE1271A3}" type="presParOf" srcId="{5A99B8AD-74B0-4EDF-B11A-D2EF9D1A26A5}" destId="{F949C344-8CB0-41CD-8755-BFF14AFB93FB}" srcOrd="0" destOrd="0" presId="urn:microsoft.com/office/officeart/2018/5/layout/IconCircleLabelList"/>
    <dgm:cxn modelId="{910C1A4D-3C04-44BD-9412-48B83006B5AB}" type="presParOf" srcId="{5A99B8AD-74B0-4EDF-B11A-D2EF9D1A26A5}" destId="{29632338-C8E9-415A-BEC3-FBE186B28B21}" srcOrd="1" destOrd="0" presId="urn:microsoft.com/office/officeart/2018/5/layout/IconCircleLabelList"/>
    <dgm:cxn modelId="{F326F39E-4DD9-4282-9ED1-85510D9A9278}" type="presParOf" srcId="{5A99B8AD-74B0-4EDF-B11A-D2EF9D1A26A5}" destId="{B632C3D6-CACD-44DD-90D3-89C56E6F08A7}" srcOrd="2" destOrd="0" presId="urn:microsoft.com/office/officeart/2018/5/layout/IconCircleLabelList"/>
    <dgm:cxn modelId="{1D64D25F-28B0-4933-82D2-04801B5353D2}" type="presParOf" srcId="{5A99B8AD-74B0-4EDF-B11A-D2EF9D1A26A5}" destId="{54385257-D20D-45BB-9C95-9B9D43683478}" srcOrd="3" destOrd="0" presId="urn:microsoft.com/office/officeart/2018/5/layout/IconCircleLabelList"/>
    <dgm:cxn modelId="{F93A6E5D-5E1A-4C3C-975D-E3B776A92CDD}" type="presParOf" srcId="{2569B5BA-D1E0-43DB-9445-0093DCFA979E}" destId="{2C45A8B1-DAAD-47E5-A7E6-8D6BA4359000}" srcOrd="1" destOrd="0" presId="urn:microsoft.com/office/officeart/2018/5/layout/IconCircleLabelList"/>
    <dgm:cxn modelId="{558B0E06-A7DE-44AC-A423-9C59F46E6F12}" type="presParOf" srcId="{2569B5BA-D1E0-43DB-9445-0093DCFA979E}" destId="{5B75321B-E230-4696-97A1-1897D41195E6}" srcOrd="2" destOrd="0" presId="urn:microsoft.com/office/officeart/2018/5/layout/IconCircleLabelList"/>
    <dgm:cxn modelId="{156DD089-3C7E-41A7-B777-CA58F95574D7}" type="presParOf" srcId="{5B75321B-E230-4696-97A1-1897D41195E6}" destId="{BD53BFD9-ECAE-45C0-97FF-3371D1E02EDC}" srcOrd="0" destOrd="0" presId="urn:microsoft.com/office/officeart/2018/5/layout/IconCircleLabelList"/>
    <dgm:cxn modelId="{5A588CC2-152F-47CE-BB52-012E3553A34D}" type="presParOf" srcId="{5B75321B-E230-4696-97A1-1897D41195E6}" destId="{A6767769-7707-4719-A1F3-A1F32B294A7B}" srcOrd="1" destOrd="0" presId="urn:microsoft.com/office/officeart/2018/5/layout/IconCircleLabelList"/>
    <dgm:cxn modelId="{6659C1F9-2EC3-486C-9956-D84B9C596DD7}" type="presParOf" srcId="{5B75321B-E230-4696-97A1-1897D41195E6}" destId="{E11FFC63-5B21-4645-83DF-65171E370C69}" srcOrd="2" destOrd="0" presId="urn:microsoft.com/office/officeart/2018/5/layout/IconCircleLabelList"/>
    <dgm:cxn modelId="{AD84058D-74C1-49A4-BE0C-99A8EC50E3EC}" type="presParOf" srcId="{5B75321B-E230-4696-97A1-1897D41195E6}" destId="{B4EEBBF1-4551-40D7-9421-2D5097B9E8B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305C09-0452-422D-9F4F-76DF4FC05422}" type="doc">
      <dgm:prSet loTypeId="urn:microsoft.com/office/officeart/2005/8/layout/vList3" loCatId="list" qsTypeId="urn:microsoft.com/office/officeart/2005/8/quickstyle/simple1" qsCatId="simple" csTypeId="urn:microsoft.com/office/officeart/2005/8/colors/accent1_2" csCatId="accent1" phldr="1"/>
      <dgm:spPr/>
    </dgm:pt>
    <dgm:pt modelId="{1E81AF6C-3F5B-40A8-8F1E-963D4E70B2B8}">
      <dgm:prSet phldrT="[Text]"/>
      <dgm:spPr/>
      <dgm:t>
        <a:bodyPr/>
        <a:lstStyle/>
        <a:p>
          <a:r>
            <a:rPr lang="en-GB" dirty="0"/>
            <a:t>Documentary checks </a:t>
          </a:r>
        </a:p>
        <a:p>
          <a:r>
            <a:rPr lang="en-GB" dirty="0"/>
            <a:t>100%</a:t>
          </a:r>
        </a:p>
      </dgm:t>
    </dgm:pt>
    <dgm:pt modelId="{45EF89EA-4318-4F39-A7BB-9911160D2073}" type="parTrans" cxnId="{AA6CBB4C-CC99-4FFF-8A17-983A0E779BAB}">
      <dgm:prSet/>
      <dgm:spPr/>
      <dgm:t>
        <a:bodyPr/>
        <a:lstStyle/>
        <a:p>
          <a:endParaRPr lang="en-GB"/>
        </a:p>
      </dgm:t>
    </dgm:pt>
    <dgm:pt modelId="{81724FF1-557B-47E4-BF02-C8020C73662C}" type="sibTrans" cxnId="{AA6CBB4C-CC99-4FFF-8A17-983A0E779BAB}">
      <dgm:prSet/>
      <dgm:spPr/>
      <dgm:t>
        <a:bodyPr/>
        <a:lstStyle/>
        <a:p>
          <a:endParaRPr lang="en-GB"/>
        </a:p>
      </dgm:t>
    </dgm:pt>
    <dgm:pt modelId="{AD9C81AA-26B9-4C3C-89D6-FCEDAB691557}">
      <dgm:prSet phldrT="[Text]"/>
      <dgm:spPr/>
      <dgm:t>
        <a:bodyPr/>
        <a:lstStyle/>
        <a:p>
          <a:r>
            <a:rPr lang="en-GB" dirty="0"/>
            <a:t>Identity checks 100%</a:t>
          </a:r>
        </a:p>
      </dgm:t>
    </dgm:pt>
    <dgm:pt modelId="{75A3812E-79D3-4CC1-A7D3-9064CB8E32E3}" type="parTrans" cxnId="{366EA5CA-7DC7-4B9C-A1A1-7C12DABC266E}">
      <dgm:prSet/>
      <dgm:spPr/>
      <dgm:t>
        <a:bodyPr/>
        <a:lstStyle/>
        <a:p>
          <a:endParaRPr lang="en-GB"/>
        </a:p>
      </dgm:t>
    </dgm:pt>
    <dgm:pt modelId="{4FED4211-ECF4-47D3-BA1F-56F86821AF69}" type="sibTrans" cxnId="{366EA5CA-7DC7-4B9C-A1A1-7C12DABC266E}">
      <dgm:prSet/>
      <dgm:spPr/>
      <dgm:t>
        <a:bodyPr/>
        <a:lstStyle/>
        <a:p>
          <a:endParaRPr lang="en-GB"/>
        </a:p>
      </dgm:t>
    </dgm:pt>
    <dgm:pt modelId="{17A79BF8-AAE0-42E8-B758-6022FC6403BB}">
      <dgm:prSet phldrT="[Text]"/>
      <dgm:spPr/>
      <dgm:t>
        <a:bodyPr/>
        <a:lstStyle/>
        <a:p>
          <a:r>
            <a:rPr lang="en-GB" dirty="0"/>
            <a:t>Physical checks</a:t>
          </a:r>
        </a:p>
        <a:p>
          <a:r>
            <a:rPr lang="en-GB" dirty="0"/>
            <a:t>Up to 30%</a:t>
          </a:r>
        </a:p>
      </dgm:t>
    </dgm:pt>
    <dgm:pt modelId="{496573C2-3F36-4D7D-8AC7-C858C8FE26EF}" type="parTrans" cxnId="{ADD96CF8-C881-4CB0-A07F-BF8E49F13E8E}">
      <dgm:prSet/>
      <dgm:spPr/>
      <dgm:t>
        <a:bodyPr/>
        <a:lstStyle/>
        <a:p>
          <a:endParaRPr lang="en-GB"/>
        </a:p>
      </dgm:t>
    </dgm:pt>
    <dgm:pt modelId="{F02872DE-097C-4613-BDB5-8A821AF47056}" type="sibTrans" cxnId="{ADD96CF8-C881-4CB0-A07F-BF8E49F13E8E}">
      <dgm:prSet/>
      <dgm:spPr/>
      <dgm:t>
        <a:bodyPr/>
        <a:lstStyle/>
        <a:p>
          <a:endParaRPr lang="en-GB"/>
        </a:p>
      </dgm:t>
    </dgm:pt>
    <dgm:pt modelId="{EAEBCD71-EB8A-4C6C-A5F6-D1656A236C9D}" type="pres">
      <dgm:prSet presAssocID="{18305C09-0452-422D-9F4F-76DF4FC05422}" presName="linearFlow" presStyleCnt="0">
        <dgm:presLayoutVars>
          <dgm:dir/>
          <dgm:resizeHandles val="exact"/>
        </dgm:presLayoutVars>
      </dgm:prSet>
      <dgm:spPr/>
    </dgm:pt>
    <dgm:pt modelId="{BC35667A-2AF7-46B8-A3AC-767FD9E9CC1C}" type="pres">
      <dgm:prSet presAssocID="{1E81AF6C-3F5B-40A8-8F1E-963D4E70B2B8}" presName="composite" presStyleCnt="0"/>
      <dgm:spPr/>
    </dgm:pt>
    <dgm:pt modelId="{E3C3421B-A3EB-4653-AA4F-B7EFEC12B6C2}" type="pres">
      <dgm:prSet presAssocID="{1E81AF6C-3F5B-40A8-8F1E-963D4E70B2B8}"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C69AA34B-8D85-43C0-82C8-ED6A67F6B800}" type="pres">
      <dgm:prSet presAssocID="{1E81AF6C-3F5B-40A8-8F1E-963D4E70B2B8}" presName="txShp" presStyleLbl="node1" presStyleIdx="0" presStyleCnt="3">
        <dgm:presLayoutVars>
          <dgm:bulletEnabled val="1"/>
        </dgm:presLayoutVars>
      </dgm:prSet>
      <dgm:spPr/>
    </dgm:pt>
    <dgm:pt modelId="{1479F1D4-2C33-4197-A1B3-E6BA339B077C}" type="pres">
      <dgm:prSet presAssocID="{81724FF1-557B-47E4-BF02-C8020C73662C}" presName="spacing" presStyleCnt="0"/>
      <dgm:spPr/>
    </dgm:pt>
    <dgm:pt modelId="{AC46F670-2156-49DA-9F8C-BD02D7B3147A}" type="pres">
      <dgm:prSet presAssocID="{AD9C81AA-26B9-4C3C-89D6-FCEDAB691557}" presName="composite" presStyleCnt="0"/>
      <dgm:spPr/>
    </dgm:pt>
    <dgm:pt modelId="{FD6677D6-1F57-46A1-897E-0E518A316DEA}" type="pres">
      <dgm:prSet presAssocID="{AD9C81AA-26B9-4C3C-89D6-FCEDAB691557}"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dgm:spPr>
    </dgm:pt>
    <dgm:pt modelId="{833D83EC-C400-4D30-B4D4-02347C9C09DB}" type="pres">
      <dgm:prSet presAssocID="{AD9C81AA-26B9-4C3C-89D6-FCEDAB691557}" presName="txShp" presStyleLbl="node1" presStyleIdx="1" presStyleCnt="3">
        <dgm:presLayoutVars>
          <dgm:bulletEnabled val="1"/>
        </dgm:presLayoutVars>
      </dgm:prSet>
      <dgm:spPr/>
    </dgm:pt>
    <dgm:pt modelId="{5D38B946-50C2-4215-8724-E24F1AC792BD}" type="pres">
      <dgm:prSet presAssocID="{4FED4211-ECF4-47D3-BA1F-56F86821AF69}" presName="spacing" presStyleCnt="0"/>
      <dgm:spPr/>
    </dgm:pt>
    <dgm:pt modelId="{F19577F6-ACE1-4B24-83C3-07ADB5539349}" type="pres">
      <dgm:prSet presAssocID="{17A79BF8-AAE0-42E8-B758-6022FC6403BB}" presName="composite" presStyleCnt="0"/>
      <dgm:spPr/>
    </dgm:pt>
    <dgm:pt modelId="{CB685C48-F26C-4373-9E9D-E13CBDF2D070}" type="pres">
      <dgm:prSet presAssocID="{17A79BF8-AAE0-42E8-B758-6022FC6403BB}"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dgm:spPr>
    </dgm:pt>
    <dgm:pt modelId="{37C07707-634F-4220-AF76-9D87FE60FE57}" type="pres">
      <dgm:prSet presAssocID="{17A79BF8-AAE0-42E8-B758-6022FC6403BB}" presName="txShp" presStyleLbl="node1" presStyleIdx="2" presStyleCnt="3">
        <dgm:presLayoutVars>
          <dgm:bulletEnabled val="1"/>
        </dgm:presLayoutVars>
      </dgm:prSet>
      <dgm:spPr/>
    </dgm:pt>
  </dgm:ptLst>
  <dgm:cxnLst>
    <dgm:cxn modelId="{471E5F42-F291-42DD-9AA4-146A6C337002}" type="presOf" srcId="{AD9C81AA-26B9-4C3C-89D6-FCEDAB691557}" destId="{833D83EC-C400-4D30-B4D4-02347C9C09DB}" srcOrd="0" destOrd="0" presId="urn:microsoft.com/office/officeart/2005/8/layout/vList3"/>
    <dgm:cxn modelId="{8708AD45-70CD-40EB-8515-3A9199C2475D}" type="presOf" srcId="{17A79BF8-AAE0-42E8-B758-6022FC6403BB}" destId="{37C07707-634F-4220-AF76-9D87FE60FE57}" srcOrd="0" destOrd="0" presId="urn:microsoft.com/office/officeart/2005/8/layout/vList3"/>
    <dgm:cxn modelId="{AA6CBB4C-CC99-4FFF-8A17-983A0E779BAB}" srcId="{18305C09-0452-422D-9F4F-76DF4FC05422}" destId="{1E81AF6C-3F5B-40A8-8F1E-963D4E70B2B8}" srcOrd="0" destOrd="0" parTransId="{45EF89EA-4318-4F39-A7BB-9911160D2073}" sibTransId="{81724FF1-557B-47E4-BF02-C8020C73662C}"/>
    <dgm:cxn modelId="{BF6A6156-B0B5-4681-B37D-2267A14F94D2}" type="presOf" srcId="{1E81AF6C-3F5B-40A8-8F1E-963D4E70B2B8}" destId="{C69AA34B-8D85-43C0-82C8-ED6A67F6B800}" srcOrd="0" destOrd="0" presId="urn:microsoft.com/office/officeart/2005/8/layout/vList3"/>
    <dgm:cxn modelId="{366EA5CA-7DC7-4B9C-A1A1-7C12DABC266E}" srcId="{18305C09-0452-422D-9F4F-76DF4FC05422}" destId="{AD9C81AA-26B9-4C3C-89D6-FCEDAB691557}" srcOrd="1" destOrd="0" parTransId="{75A3812E-79D3-4CC1-A7D3-9064CB8E32E3}" sibTransId="{4FED4211-ECF4-47D3-BA1F-56F86821AF69}"/>
    <dgm:cxn modelId="{ADD96CF8-C881-4CB0-A07F-BF8E49F13E8E}" srcId="{18305C09-0452-422D-9F4F-76DF4FC05422}" destId="{17A79BF8-AAE0-42E8-B758-6022FC6403BB}" srcOrd="2" destOrd="0" parTransId="{496573C2-3F36-4D7D-8AC7-C858C8FE26EF}" sibTransId="{F02872DE-097C-4613-BDB5-8A821AF47056}"/>
    <dgm:cxn modelId="{816C6EFC-DAC0-494C-8F30-080EB0C8B4AE}" type="presOf" srcId="{18305C09-0452-422D-9F4F-76DF4FC05422}" destId="{EAEBCD71-EB8A-4C6C-A5F6-D1656A236C9D}" srcOrd="0" destOrd="0" presId="urn:microsoft.com/office/officeart/2005/8/layout/vList3"/>
    <dgm:cxn modelId="{FAE86FEC-895F-45A7-B590-D3CA935438FF}" type="presParOf" srcId="{EAEBCD71-EB8A-4C6C-A5F6-D1656A236C9D}" destId="{BC35667A-2AF7-46B8-A3AC-767FD9E9CC1C}" srcOrd="0" destOrd="0" presId="urn:microsoft.com/office/officeart/2005/8/layout/vList3"/>
    <dgm:cxn modelId="{AB604A56-7A69-48AD-872D-95F92830820E}" type="presParOf" srcId="{BC35667A-2AF7-46B8-A3AC-767FD9E9CC1C}" destId="{E3C3421B-A3EB-4653-AA4F-B7EFEC12B6C2}" srcOrd="0" destOrd="0" presId="urn:microsoft.com/office/officeart/2005/8/layout/vList3"/>
    <dgm:cxn modelId="{F95E1E8D-4F4C-4D57-AB06-5D672FF3D619}" type="presParOf" srcId="{BC35667A-2AF7-46B8-A3AC-767FD9E9CC1C}" destId="{C69AA34B-8D85-43C0-82C8-ED6A67F6B800}" srcOrd="1" destOrd="0" presId="urn:microsoft.com/office/officeart/2005/8/layout/vList3"/>
    <dgm:cxn modelId="{B0B47197-18F4-49F4-9936-059A211345D8}" type="presParOf" srcId="{EAEBCD71-EB8A-4C6C-A5F6-D1656A236C9D}" destId="{1479F1D4-2C33-4197-A1B3-E6BA339B077C}" srcOrd="1" destOrd="0" presId="urn:microsoft.com/office/officeart/2005/8/layout/vList3"/>
    <dgm:cxn modelId="{81563DFA-E94C-45B2-8627-200581DF1726}" type="presParOf" srcId="{EAEBCD71-EB8A-4C6C-A5F6-D1656A236C9D}" destId="{AC46F670-2156-49DA-9F8C-BD02D7B3147A}" srcOrd="2" destOrd="0" presId="urn:microsoft.com/office/officeart/2005/8/layout/vList3"/>
    <dgm:cxn modelId="{EB824939-FD66-4719-9C34-3B064B4C1C3E}" type="presParOf" srcId="{AC46F670-2156-49DA-9F8C-BD02D7B3147A}" destId="{FD6677D6-1F57-46A1-897E-0E518A316DEA}" srcOrd="0" destOrd="0" presId="urn:microsoft.com/office/officeart/2005/8/layout/vList3"/>
    <dgm:cxn modelId="{B9D824A3-CC0E-4456-A258-CD0ADCD117E8}" type="presParOf" srcId="{AC46F670-2156-49DA-9F8C-BD02D7B3147A}" destId="{833D83EC-C400-4D30-B4D4-02347C9C09DB}" srcOrd="1" destOrd="0" presId="urn:microsoft.com/office/officeart/2005/8/layout/vList3"/>
    <dgm:cxn modelId="{1AFC7636-98E5-4B0E-99E4-89642233AA95}" type="presParOf" srcId="{EAEBCD71-EB8A-4C6C-A5F6-D1656A236C9D}" destId="{5D38B946-50C2-4215-8724-E24F1AC792BD}" srcOrd="3" destOrd="0" presId="urn:microsoft.com/office/officeart/2005/8/layout/vList3"/>
    <dgm:cxn modelId="{18C673BF-8DAC-457C-8119-BB61C6977F33}" type="presParOf" srcId="{EAEBCD71-EB8A-4C6C-A5F6-D1656A236C9D}" destId="{F19577F6-ACE1-4B24-83C3-07ADB5539349}" srcOrd="4" destOrd="0" presId="urn:microsoft.com/office/officeart/2005/8/layout/vList3"/>
    <dgm:cxn modelId="{8B659AF9-4366-4E06-BE33-788C34CB4CEC}" type="presParOf" srcId="{F19577F6-ACE1-4B24-83C3-07ADB5539349}" destId="{CB685C48-F26C-4373-9E9D-E13CBDF2D070}" srcOrd="0" destOrd="0" presId="urn:microsoft.com/office/officeart/2005/8/layout/vList3"/>
    <dgm:cxn modelId="{23CAB7C7-E10F-49F9-A177-32133F4E6A8B}" type="presParOf" srcId="{F19577F6-ACE1-4B24-83C3-07ADB5539349}" destId="{37C07707-634F-4220-AF76-9D87FE60FE57}"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9C344-8CB0-41CD-8755-BFF14AFB93FB}">
      <dsp:nvSpPr>
        <dsp:cNvPr id="0" name=""/>
        <dsp:cNvSpPr/>
      </dsp:nvSpPr>
      <dsp:spPr>
        <a:xfrm>
          <a:off x="1956726" y="241655"/>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32338-C8E9-415A-BEC3-FBE186B28B21}">
      <dsp:nvSpPr>
        <dsp:cNvPr id="0" name=""/>
        <dsp:cNvSpPr/>
      </dsp:nvSpPr>
      <dsp:spPr>
        <a:xfrm>
          <a:off x="2294448" y="790459"/>
          <a:ext cx="1520555" cy="1098391"/>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385257-D20D-45BB-9C95-9B9D43683478}">
      <dsp:nvSpPr>
        <dsp:cNvPr id="0" name=""/>
        <dsp:cNvSpPr/>
      </dsp:nvSpPr>
      <dsp:spPr>
        <a:xfrm>
          <a:off x="841572" y="2852422"/>
          <a:ext cx="4426308" cy="1258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Driver collects goods from trader and creates a goods movement reference (GMR)</a:t>
          </a:r>
        </a:p>
        <a:p>
          <a:pPr marL="0" lvl="0" indent="0" algn="ctr" defTabSz="755650">
            <a:lnSpc>
              <a:spcPct val="90000"/>
            </a:lnSpc>
            <a:spcBef>
              <a:spcPct val="0"/>
            </a:spcBef>
            <a:spcAft>
              <a:spcPct val="35000"/>
            </a:spcAft>
            <a:buNone/>
            <a:defRPr cap="all"/>
          </a:pPr>
          <a:r>
            <a:rPr lang="en-US" sz="1700" kern="1200" dirty="0"/>
            <a:t>One </a:t>
          </a:r>
          <a:r>
            <a:rPr lang="en-US" sz="1700" kern="1200" dirty="0" err="1"/>
            <a:t>gmr</a:t>
          </a:r>
          <a:r>
            <a:rPr lang="en-US" sz="1700" kern="1200" dirty="0"/>
            <a:t> per consignment</a:t>
          </a:r>
        </a:p>
      </dsp:txBody>
      <dsp:txXfrm>
        <a:off x="841572" y="2852422"/>
        <a:ext cx="4426308" cy="1258466"/>
      </dsp:txXfrm>
    </dsp:sp>
    <dsp:sp modelId="{BD53BFD9-ECAE-45C0-97FF-3371D1E02EDC}">
      <dsp:nvSpPr>
        <dsp:cNvPr id="0" name=""/>
        <dsp:cNvSpPr/>
      </dsp:nvSpPr>
      <dsp:spPr>
        <a:xfrm>
          <a:off x="6687954" y="234196"/>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767769-7707-4719-A1F3-A1F32B294A7B}">
      <dsp:nvSpPr>
        <dsp:cNvPr id="0" name=""/>
        <dsp:cNvSpPr/>
      </dsp:nvSpPr>
      <dsp:spPr>
        <a:xfrm>
          <a:off x="7155954" y="702196"/>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EEBBF1-4551-40D7-9421-2D5097B9E8B2}">
      <dsp:nvSpPr>
        <dsp:cNvPr id="0" name=""/>
        <dsp:cNvSpPr/>
      </dsp:nvSpPr>
      <dsp:spPr>
        <a:xfrm>
          <a:off x="5897880" y="2830044"/>
          <a:ext cx="3776147" cy="1288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GB" sz="1700" kern="1200" dirty="0"/>
            <a:t>Driver must only proceed to port once </a:t>
          </a:r>
          <a:r>
            <a:rPr lang="en-GB" sz="1700" kern="1200" dirty="0" err="1"/>
            <a:t>Gmr</a:t>
          </a:r>
          <a:r>
            <a:rPr lang="en-GB" sz="1700" kern="1200" dirty="0"/>
            <a:t> is confirmed and correct </a:t>
          </a:r>
          <a:endParaRPr lang="en-US" sz="1700" kern="1200" dirty="0"/>
        </a:p>
      </dsp:txBody>
      <dsp:txXfrm>
        <a:off x="5897880" y="2830044"/>
        <a:ext cx="3776147" cy="12883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9C344-8CB0-41CD-8755-BFF14AFB93FB}">
      <dsp:nvSpPr>
        <dsp:cNvPr id="0" name=""/>
        <dsp:cNvSpPr/>
      </dsp:nvSpPr>
      <dsp:spPr>
        <a:xfrm>
          <a:off x="1682406" y="241655"/>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32338-C8E9-415A-BEC3-FBE186B28B21}">
      <dsp:nvSpPr>
        <dsp:cNvPr id="0" name=""/>
        <dsp:cNvSpPr/>
      </dsp:nvSpPr>
      <dsp:spPr>
        <a:xfrm>
          <a:off x="2020128" y="790459"/>
          <a:ext cx="1520555" cy="1098391"/>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t="-19000" b="-19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385257-D20D-45BB-9C95-9B9D43683478}">
      <dsp:nvSpPr>
        <dsp:cNvPr id="0" name=""/>
        <dsp:cNvSpPr/>
      </dsp:nvSpPr>
      <dsp:spPr>
        <a:xfrm>
          <a:off x="424926" y="2852422"/>
          <a:ext cx="4710960" cy="1258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Driver presents GMR to ferry operator </a:t>
          </a:r>
        </a:p>
        <a:p>
          <a:pPr marL="0" lvl="0" indent="0" algn="ctr" defTabSz="533400">
            <a:lnSpc>
              <a:spcPct val="90000"/>
            </a:lnSpc>
            <a:spcBef>
              <a:spcPct val="0"/>
            </a:spcBef>
            <a:spcAft>
              <a:spcPct val="35000"/>
            </a:spcAft>
            <a:buNone/>
            <a:defRPr cap="all"/>
          </a:pPr>
          <a:r>
            <a:rPr lang="en-US" sz="1200" kern="1200" dirty="0" err="1"/>
            <a:t>Gvms</a:t>
          </a:r>
          <a:r>
            <a:rPr lang="en-US" sz="1200" kern="1200" dirty="0"/>
            <a:t> uploads the </a:t>
          </a:r>
          <a:r>
            <a:rPr lang="en-US" sz="1200" kern="1200" dirty="0" err="1"/>
            <a:t>gmr</a:t>
          </a:r>
          <a:r>
            <a:rPr lang="en-US" sz="1200" kern="1200" dirty="0"/>
            <a:t> to </a:t>
          </a:r>
          <a:r>
            <a:rPr lang="en-US" sz="1200" kern="1200" dirty="0" err="1"/>
            <a:t>hmrc</a:t>
          </a:r>
          <a:endParaRPr lang="en-US" sz="1200" kern="1200" dirty="0"/>
        </a:p>
        <a:p>
          <a:pPr marL="0" lvl="0" indent="0" algn="ctr" defTabSz="533400">
            <a:lnSpc>
              <a:spcPct val="90000"/>
            </a:lnSpc>
            <a:spcBef>
              <a:spcPct val="0"/>
            </a:spcBef>
            <a:spcAft>
              <a:spcPct val="35000"/>
            </a:spcAft>
            <a:buNone/>
            <a:defRPr cap="all"/>
          </a:pPr>
          <a:r>
            <a:rPr lang="en-US" sz="1200" kern="1200" dirty="0"/>
            <a:t>Invalid </a:t>
          </a:r>
          <a:r>
            <a:rPr lang="en-US" sz="1200" kern="1200" dirty="0" err="1"/>
            <a:t>gmr</a:t>
          </a:r>
          <a:r>
            <a:rPr lang="en-US" sz="1200" kern="1200" dirty="0"/>
            <a:t> = not authorized to ship</a:t>
          </a:r>
        </a:p>
      </dsp:txBody>
      <dsp:txXfrm>
        <a:off x="424926" y="2852422"/>
        <a:ext cx="4710960" cy="1258466"/>
      </dsp:txXfrm>
    </dsp:sp>
    <dsp:sp modelId="{BD53BFD9-ECAE-45C0-97FF-3371D1E02EDC}">
      <dsp:nvSpPr>
        <dsp:cNvPr id="0" name=""/>
        <dsp:cNvSpPr/>
      </dsp:nvSpPr>
      <dsp:spPr>
        <a:xfrm>
          <a:off x="6830280" y="234196"/>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767769-7707-4719-A1F3-A1F32B294A7B}">
      <dsp:nvSpPr>
        <dsp:cNvPr id="0" name=""/>
        <dsp:cNvSpPr/>
      </dsp:nvSpPr>
      <dsp:spPr>
        <a:xfrm>
          <a:off x="7298280" y="702196"/>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9000" r="-9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EEBBF1-4551-40D7-9421-2D5097B9E8B2}">
      <dsp:nvSpPr>
        <dsp:cNvPr id="0" name=""/>
        <dsp:cNvSpPr/>
      </dsp:nvSpPr>
      <dsp:spPr>
        <a:xfrm>
          <a:off x="5765886" y="2830044"/>
          <a:ext cx="4324788" cy="1288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Once ship loaded, all </a:t>
          </a:r>
          <a:r>
            <a:rPr lang="en-US" sz="1200" kern="1200" dirty="0" err="1"/>
            <a:t>gmr’S</a:t>
          </a:r>
          <a:r>
            <a:rPr lang="en-US" sz="1200" kern="1200" dirty="0"/>
            <a:t> uploaded for to </a:t>
          </a:r>
          <a:r>
            <a:rPr lang="en-US" sz="1200" kern="1200" dirty="0" err="1"/>
            <a:t>hmrc</a:t>
          </a:r>
          <a:endParaRPr lang="en-US" sz="1200" kern="1200" dirty="0"/>
        </a:p>
        <a:p>
          <a:pPr marL="0" lvl="0" indent="0" algn="ctr" defTabSz="533400">
            <a:lnSpc>
              <a:spcPct val="90000"/>
            </a:lnSpc>
            <a:spcBef>
              <a:spcPct val="0"/>
            </a:spcBef>
            <a:spcAft>
              <a:spcPct val="35000"/>
            </a:spcAft>
            <a:buNone/>
            <a:defRPr cap="all"/>
          </a:pPr>
          <a:r>
            <a:rPr lang="en-US" sz="1200" kern="1200" dirty="0"/>
            <a:t>Sailing time used to notify carriers what consignments are clear to proceed and what needs checked at arrival</a:t>
          </a:r>
        </a:p>
      </dsp:txBody>
      <dsp:txXfrm>
        <a:off x="5765886" y="2830044"/>
        <a:ext cx="4324788" cy="12883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AA34B-8D85-43C0-82C8-ED6A67F6B800}">
      <dsp:nvSpPr>
        <dsp:cNvPr id="0" name=""/>
        <dsp:cNvSpPr/>
      </dsp:nvSpPr>
      <dsp:spPr>
        <a:xfrm rot="10800000">
          <a:off x="1224453" y="575"/>
          <a:ext cx="3649511" cy="122086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8367" tIns="87630" rIns="163576" bIns="87630" numCol="1" spcCol="1270" anchor="ctr" anchorCtr="0">
          <a:noAutofit/>
        </a:bodyPr>
        <a:lstStyle/>
        <a:p>
          <a:pPr marL="0" lvl="0" indent="0" algn="ctr" defTabSz="1022350">
            <a:lnSpc>
              <a:spcPct val="90000"/>
            </a:lnSpc>
            <a:spcBef>
              <a:spcPct val="0"/>
            </a:spcBef>
            <a:spcAft>
              <a:spcPct val="35000"/>
            </a:spcAft>
            <a:buNone/>
          </a:pPr>
          <a:r>
            <a:rPr lang="en-GB" sz="2300" kern="1200" dirty="0"/>
            <a:t>Documentary checks </a:t>
          </a:r>
        </a:p>
        <a:p>
          <a:pPr marL="0" lvl="0" indent="0" algn="ctr" defTabSz="1022350">
            <a:lnSpc>
              <a:spcPct val="90000"/>
            </a:lnSpc>
            <a:spcBef>
              <a:spcPct val="0"/>
            </a:spcBef>
            <a:spcAft>
              <a:spcPct val="35000"/>
            </a:spcAft>
            <a:buNone/>
          </a:pPr>
          <a:r>
            <a:rPr lang="en-GB" sz="2300" kern="1200" dirty="0"/>
            <a:t>100%</a:t>
          </a:r>
        </a:p>
      </dsp:txBody>
      <dsp:txXfrm rot="10800000">
        <a:off x="1529668" y="575"/>
        <a:ext cx="3344296" cy="1220862"/>
      </dsp:txXfrm>
    </dsp:sp>
    <dsp:sp modelId="{E3C3421B-A3EB-4653-AA4F-B7EFEC12B6C2}">
      <dsp:nvSpPr>
        <dsp:cNvPr id="0" name=""/>
        <dsp:cNvSpPr/>
      </dsp:nvSpPr>
      <dsp:spPr>
        <a:xfrm>
          <a:off x="614022" y="575"/>
          <a:ext cx="1220862" cy="122086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3D83EC-C400-4D30-B4D4-02347C9C09DB}">
      <dsp:nvSpPr>
        <dsp:cNvPr id="0" name=""/>
        <dsp:cNvSpPr/>
      </dsp:nvSpPr>
      <dsp:spPr>
        <a:xfrm rot="10800000">
          <a:off x="1224453" y="1585875"/>
          <a:ext cx="3649511" cy="122086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8367" tIns="87630" rIns="163576" bIns="87630" numCol="1" spcCol="1270" anchor="ctr" anchorCtr="0">
          <a:noAutofit/>
        </a:bodyPr>
        <a:lstStyle/>
        <a:p>
          <a:pPr marL="0" lvl="0" indent="0" algn="ctr" defTabSz="1022350">
            <a:lnSpc>
              <a:spcPct val="90000"/>
            </a:lnSpc>
            <a:spcBef>
              <a:spcPct val="0"/>
            </a:spcBef>
            <a:spcAft>
              <a:spcPct val="35000"/>
            </a:spcAft>
            <a:buNone/>
          </a:pPr>
          <a:r>
            <a:rPr lang="en-GB" sz="2300" kern="1200" dirty="0"/>
            <a:t>Identity checks 100%</a:t>
          </a:r>
        </a:p>
      </dsp:txBody>
      <dsp:txXfrm rot="10800000">
        <a:off x="1529668" y="1585875"/>
        <a:ext cx="3344296" cy="1220862"/>
      </dsp:txXfrm>
    </dsp:sp>
    <dsp:sp modelId="{FD6677D6-1F57-46A1-897E-0E518A316DEA}">
      <dsp:nvSpPr>
        <dsp:cNvPr id="0" name=""/>
        <dsp:cNvSpPr/>
      </dsp:nvSpPr>
      <dsp:spPr>
        <a:xfrm>
          <a:off x="614022" y="1585875"/>
          <a:ext cx="1220862" cy="122086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C07707-634F-4220-AF76-9D87FE60FE57}">
      <dsp:nvSpPr>
        <dsp:cNvPr id="0" name=""/>
        <dsp:cNvSpPr/>
      </dsp:nvSpPr>
      <dsp:spPr>
        <a:xfrm rot="10800000">
          <a:off x="1224453" y="3171174"/>
          <a:ext cx="3649511" cy="122086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8367" tIns="87630" rIns="163576" bIns="87630" numCol="1" spcCol="1270" anchor="ctr" anchorCtr="0">
          <a:noAutofit/>
        </a:bodyPr>
        <a:lstStyle/>
        <a:p>
          <a:pPr marL="0" lvl="0" indent="0" algn="ctr" defTabSz="1022350">
            <a:lnSpc>
              <a:spcPct val="90000"/>
            </a:lnSpc>
            <a:spcBef>
              <a:spcPct val="0"/>
            </a:spcBef>
            <a:spcAft>
              <a:spcPct val="35000"/>
            </a:spcAft>
            <a:buNone/>
          </a:pPr>
          <a:r>
            <a:rPr lang="en-GB" sz="2300" kern="1200" dirty="0"/>
            <a:t>Physical checks</a:t>
          </a:r>
        </a:p>
        <a:p>
          <a:pPr marL="0" lvl="0" indent="0" algn="ctr" defTabSz="1022350">
            <a:lnSpc>
              <a:spcPct val="90000"/>
            </a:lnSpc>
            <a:spcBef>
              <a:spcPct val="0"/>
            </a:spcBef>
            <a:spcAft>
              <a:spcPct val="35000"/>
            </a:spcAft>
            <a:buNone/>
          </a:pPr>
          <a:r>
            <a:rPr lang="en-GB" sz="2300" kern="1200" dirty="0"/>
            <a:t>Up to 30%</a:t>
          </a:r>
        </a:p>
      </dsp:txBody>
      <dsp:txXfrm rot="10800000">
        <a:off x="1529668" y="3171174"/>
        <a:ext cx="3344296" cy="1220862"/>
      </dsp:txXfrm>
    </dsp:sp>
    <dsp:sp modelId="{CB685C48-F26C-4373-9E9D-E13CBDF2D070}">
      <dsp:nvSpPr>
        <dsp:cNvPr id="0" name=""/>
        <dsp:cNvSpPr/>
      </dsp:nvSpPr>
      <dsp:spPr>
        <a:xfrm>
          <a:off x="614022" y="3171174"/>
          <a:ext cx="1220862" cy="1220862"/>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3FD0A-C97A-48E9-B2FE-12F5DF3315B2}" type="datetimeFigureOut">
              <a:rPr lang="en-GB" smtClean="0"/>
              <a:t>10/06/2020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37E5E6-6AEB-4AC4-A8E4-54AD299BDC91}" type="slidenum">
              <a:rPr lang="en-GB" smtClean="0"/>
              <a:t>‹#›</a:t>
            </a:fld>
            <a:endParaRPr lang="en-GB"/>
          </a:p>
        </p:txBody>
      </p:sp>
    </p:spTree>
    <p:extLst>
      <p:ext uri="{BB962C8B-B14F-4D97-AF65-F5344CB8AC3E}">
        <p14:creationId xmlns:p14="http://schemas.microsoft.com/office/powerpoint/2010/main" val="74163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D37E5E6-6AEB-4AC4-A8E4-54AD299BDC91}" type="slidenum">
              <a:rPr lang="en-GB" smtClean="0"/>
              <a:t>1</a:t>
            </a:fld>
            <a:endParaRPr lang="en-GB" dirty="0"/>
          </a:p>
        </p:txBody>
      </p:sp>
    </p:spTree>
    <p:extLst>
      <p:ext uri="{BB962C8B-B14F-4D97-AF65-F5344CB8AC3E}">
        <p14:creationId xmlns:p14="http://schemas.microsoft.com/office/powerpoint/2010/main" val="2373435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D37E5E6-6AEB-4AC4-A8E4-54AD299BDC91}" type="slidenum">
              <a:rPr lang="en-GB" smtClean="0"/>
              <a:t>2</a:t>
            </a:fld>
            <a:endParaRPr lang="en-GB" dirty="0"/>
          </a:p>
        </p:txBody>
      </p:sp>
    </p:spTree>
    <p:extLst>
      <p:ext uri="{BB962C8B-B14F-4D97-AF65-F5344CB8AC3E}">
        <p14:creationId xmlns:p14="http://schemas.microsoft.com/office/powerpoint/2010/main" val="1950433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D37E5E6-6AEB-4AC4-A8E4-54AD299BDC91}" type="slidenum">
              <a:rPr lang="en-GB" smtClean="0"/>
              <a:t>3</a:t>
            </a:fld>
            <a:endParaRPr lang="en-GB"/>
          </a:p>
        </p:txBody>
      </p:sp>
    </p:spTree>
    <p:extLst>
      <p:ext uri="{BB962C8B-B14F-4D97-AF65-F5344CB8AC3E}">
        <p14:creationId xmlns:p14="http://schemas.microsoft.com/office/powerpoint/2010/main" val="4201179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D37E5E6-6AEB-4AC4-A8E4-54AD299BDC91}" type="slidenum">
              <a:rPr lang="en-GB" smtClean="0"/>
              <a:t>5</a:t>
            </a:fld>
            <a:endParaRPr lang="en-GB"/>
          </a:p>
        </p:txBody>
      </p:sp>
    </p:spTree>
    <p:extLst>
      <p:ext uri="{BB962C8B-B14F-4D97-AF65-F5344CB8AC3E}">
        <p14:creationId xmlns:p14="http://schemas.microsoft.com/office/powerpoint/2010/main" val="185721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7E5E6-6AEB-4AC4-A8E4-54AD299BDC9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570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136525">
              <a:lnSpc>
                <a:spcPct val="70000"/>
              </a:lnSpc>
            </a:pPr>
            <a:r>
              <a:rPr lang="en-GB" sz="1200" spc="-5" dirty="0">
                <a:latin typeface="+mn-lt"/>
                <a:cs typeface="Calibri"/>
              </a:rPr>
              <a:t>TSP’s - HMRC </a:t>
            </a:r>
            <a:r>
              <a:rPr lang="en-GB" sz="1200" spc="-10" dirty="0">
                <a:latin typeface="+mn-lt"/>
                <a:cs typeface="Calibri"/>
              </a:rPr>
              <a:t>have </a:t>
            </a:r>
            <a:r>
              <a:rPr lang="en-GB" sz="1200" spc="-5" dirty="0">
                <a:latin typeface="+mn-lt"/>
                <a:cs typeface="Calibri"/>
              </a:rPr>
              <a:t>introduced </a:t>
            </a:r>
            <a:r>
              <a:rPr lang="en-GB" sz="1200" dirty="0">
                <a:latin typeface="+mn-lt"/>
                <a:cs typeface="Calibri"/>
              </a:rPr>
              <a:t>simplified import </a:t>
            </a:r>
            <a:r>
              <a:rPr lang="en-GB" sz="1200" spc="-10" dirty="0">
                <a:latin typeface="+mn-lt"/>
                <a:cs typeface="Calibri"/>
              </a:rPr>
              <a:t>procedures</a:t>
            </a:r>
            <a:r>
              <a:rPr lang="en-GB" sz="1200" spc="-135" dirty="0">
                <a:latin typeface="+mn-lt"/>
                <a:cs typeface="Calibri"/>
              </a:rPr>
              <a:t> </a:t>
            </a:r>
            <a:r>
              <a:rPr lang="en-GB" sz="1200" dirty="0">
                <a:latin typeface="+mn-lt"/>
                <a:cs typeface="Calibri"/>
              </a:rPr>
              <a:t>which  </a:t>
            </a:r>
            <a:r>
              <a:rPr lang="en-GB" sz="1200" spc="-5" dirty="0">
                <a:latin typeface="+mn-lt"/>
                <a:cs typeface="Calibri"/>
              </a:rPr>
              <a:t>specifically </a:t>
            </a:r>
            <a:r>
              <a:rPr lang="en-GB" sz="1200" dirty="0">
                <a:latin typeface="+mn-lt"/>
                <a:cs typeface="Calibri"/>
              </a:rPr>
              <a:t>apply </a:t>
            </a:r>
            <a:r>
              <a:rPr lang="en-GB" sz="1200" spc="-5" dirty="0">
                <a:latin typeface="+mn-lt"/>
                <a:cs typeface="Calibri"/>
              </a:rPr>
              <a:t>to </a:t>
            </a:r>
            <a:r>
              <a:rPr lang="en-GB" sz="1200" dirty="0">
                <a:latin typeface="+mn-lt"/>
                <a:cs typeface="Calibri"/>
              </a:rPr>
              <a:t>the</a:t>
            </a:r>
            <a:r>
              <a:rPr lang="en-GB" sz="1200" spc="-60" dirty="0">
                <a:latin typeface="+mn-lt"/>
                <a:cs typeface="Calibri"/>
              </a:rPr>
              <a:t> </a:t>
            </a:r>
            <a:r>
              <a:rPr lang="en-GB" sz="1200" spc="-5" dirty="0">
                <a:latin typeface="+mn-lt"/>
                <a:cs typeface="Calibri"/>
              </a:rPr>
              <a:t>following:</a:t>
            </a:r>
            <a:endParaRPr lang="en-GB" sz="1200" dirty="0">
              <a:latin typeface="+mn-lt"/>
              <a:cs typeface="Calibri"/>
            </a:endParaRPr>
          </a:p>
          <a:p>
            <a:pPr>
              <a:lnSpc>
                <a:spcPct val="100000"/>
              </a:lnSpc>
              <a:spcBef>
                <a:spcPts val="5"/>
              </a:spcBef>
            </a:pPr>
            <a:endParaRPr lang="en-GB" sz="1600" dirty="0">
              <a:latin typeface="Times New Roman"/>
              <a:cs typeface="Times New Roman"/>
            </a:endParaRPr>
          </a:p>
          <a:p>
            <a:pPr marL="184785" indent="-172085">
              <a:lnSpc>
                <a:spcPct val="100000"/>
              </a:lnSpc>
              <a:spcBef>
                <a:spcPts val="5"/>
              </a:spcBef>
              <a:buFont typeface="Arial"/>
              <a:buChar char="•"/>
              <a:tabLst>
                <a:tab pos="185420" algn="l"/>
              </a:tabLst>
            </a:pPr>
            <a:r>
              <a:rPr lang="en-GB" sz="1200" dirty="0">
                <a:latin typeface="+mn-lt"/>
                <a:cs typeface="Calibri"/>
              </a:rPr>
              <a:t>Import of </a:t>
            </a:r>
            <a:r>
              <a:rPr lang="en-GB" sz="1200" spc="-5" dirty="0">
                <a:latin typeface="+mn-lt"/>
                <a:cs typeface="Calibri"/>
              </a:rPr>
              <a:t>goods </a:t>
            </a:r>
            <a:r>
              <a:rPr lang="en-GB" sz="1200" spc="-10" dirty="0">
                <a:latin typeface="+mn-lt"/>
                <a:cs typeface="Calibri"/>
              </a:rPr>
              <a:t>from </a:t>
            </a:r>
            <a:r>
              <a:rPr lang="en-GB" sz="1200" dirty="0">
                <a:latin typeface="+mn-lt"/>
                <a:cs typeface="Calibri"/>
              </a:rPr>
              <a:t>the</a:t>
            </a:r>
            <a:r>
              <a:rPr lang="en-GB" sz="1200" spc="-70" dirty="0">
                <a:latin typeface="+mn-lt"/>
                <a:cs typeface="Calibri"/>
              </a:rPr>
              <a:t> </a:t>
            </a:r>
            <a:r>
              <a:rPr lang="en-GB" sz="1200" spc="-5" dirty="0">
                <a:latin typeface="+mn-lt"/>
                <a:cs typeface="Calibri"/>
              </a:rPr>
              <a:t>EU</a:t>
            </a:r>
            <a:endParaRPr lang="en-GB" sz="1200" dirty="0">
              <a:latin typeface="+mn-lt"/>
              <a:cs typeface="Calibri"/>
            </a:endParaRPr>
          </a:p>
          <a:p>
            <a:pPr marL="184785" indent="-172085">
              <a:lnSpc>
                <a:spcPct val="100000"/>
              </a:lnSpc>
              <a:spcBef>
                <a:spcPts val="180"/>
              </a:spcBef>
              <a:buFont typeface="Arial"/>
              <a:buChar char="•"/>
              <a:tabLst>
                <a:tab pos="185420" algn="l"/>
              </a:tabLst>
            </a:pPr>
            <a:r>
              <a:rPr lang="en-GB" sz="1200" spc="-15" dirty="0">
                <a:latin typeface="+mn-lt"/>
                <a:cs typeface="Calibri"/>
              </a:rPr>
              <a:t>Ro/Ro </a:t>
            </a:r>
            <a:r>
              <a:rPr lang="en-GB" sz="1200" spc="-5" dirty="0">
                <a:latin typeface="+mn-lt"/>
                <a:cs typeface="Calibri"/>
              </a:rPr>
              <a:t>locations</a:t>
            </a:r>
            <a:r>
              <a:rPr lang="en-GB" sz="1200" spc="-90" dirty="0">
                <a:latin typeface="+mn-lt"/>
                <a:cs typeface="Calibri"/>
              </a:rPr>
              <a:t> </a:t>
            </a:r>
            <a:r>
              <a:rPr lang="en-GB" sz="1200" dirty="0">
                <a:latin typeface="+mn-lt"/>
                <a:cs typeface="Calibri"/>
              </a:rPr>
              <a:t>only</a:t>
            </a:r>
          </a:p>
          <a:p>
            <a:pPr>
              <a:lnSpc>
                <a:spcPct val="100000"/>
              </a:lnSpc>
              <a:spcBef>
                <a:spcPts val="45"/>
              </a:spcBef>
            </a:pPr>
            <a:endParaRPr lang="en-GB" sz="1800" dirty="0">
              <a:latin typeface="Times New Roman"/>
              <a:cs typeface="Times New Roman"/>
            </a:endParaRPr>
          </a:p>
          <a:p>
            <a:pPr marL="12700" marR="192405">
              <a:lnSpc>
                <a:spcPct val="70000"/>
              </a:lnSpc>
            </a:pPr>
            <a:r>
              <a:rPr lang="en-GB" sz="1200" spc="-5" dirty="0">
                <a:latin typeface="+mn-lt"/>
                <a:cs typeface="Calibri"/>
              </a:rPr>
              <a:t>TSP </a:t>
            </a:r>
            <a:r>
              <a:rPr lang="en-GB" sz="1200" dirty="0">
                <a:latin typeface="+mn-lt"/>
                <a:cs typeface="Calibri"/>
              </a:rPr>
              <a:t>is aimed </a:t>
            </a:r>
            <a:r>
              <a:rPr lang="en-GB" sz="1200" spc="-10" dirty="0">
                <a:latin typeface="+mn-lt"/>
                <a:cs typeface="Calibri"/>
              </a:rPr>
              <a:t>at </a:t>
            </a:r>
            <a:r>
              <a:rPr lang="en-GB" sz="1200" spc="-5" dirty="0">
                <a:latin typeface="+mn-lt"/>
                <a:cs typeface="Calibri"/>
              </a:rPr>
              <a:t>EU </a:t>
            </a:r>
            <a:r>
              <a:rPr lang="en-GB" sz="1200" dirty="0">
                <a:latin typeface="+mn-lt"/>
                <a:cs typeface="Calibri"/>
              </a:rPr>
              <a:t>only </a:t>
            </a:r>
            <a:r>
              <a:rPr lang="en-GB" sz="1200" spc="-10" dirty="0">
                <a:latin typeface="+mn-lt"/>
                <a:cs typeface="Calibri"/>
              </a:rPr>
              <a:t>traders. </a:t>
            </a:r>
            <a:r>
              <a:rPr lang="en-GB" sz="1200" spc="-5" dirty="0">
                <a:latin typeface="+mn-lt"/>
                <a:cs typeface="Calibri"/>
              </a:rPr>
              <a:t>The </a:t>
            </a:r>
            <a:r>
              <a:rPr lang="en-GB" sz="1200" dirty="0">
                <a:latin typeface="+mn-lt"/>
                <a:cs typeface="Calibri"/>
              </a:rPr>
              <a:t>advice </a:t>
            </a:r>
            <a:r>
              <a:rPr lang="en-GB" sz="1200" spc="-5" dirty="0">
                <a:latin typeface="+mn-lt"/>
                <a:cs typeface="Calibri"/>
              </a:rPr>
              <a:t>to businesses  </a:t>
            </a:r>
            <a:r>
              <a:rPr lang="en-GB" sz="1200" spc="-10" dirty="0">
                <a:latin typeface="+mn-lt"/>
                <a:cs typeface="Calibri"/>
              </a:rPr>
              <a:t>involved </a:t>
            </a:r>
            <a:r>
              <a:rPr lang="en-GB" sz="1200" dirty="0">
                <a:latin typeface="+mn-lt"/>
                <a:cs typeface="Calibri"/>
              </a:rPr>
              <a:t>in </a:t>
            </a:r>
            <a:r>
              <a:rPr lang="en-GB" sz="1200" spc="-5" dirty="0">
                <a:latin typeface="+mn-lt"/>
                <a:cs typeface="Calibri"/>
              </a:rPr>
              <a:t>international trade presently </a:t>
            </a:r>
            <a:r>
              <a:rPr lang="en-GB" sz="1200" dirty="0">
                <a:latin typeface="+mn-lt"/>
                <a:cs typeface="Calibri"/>
              </a:rPr>
              <a:t>is </a:t>
            </a:r>
            <a:r>
              <a:rPr lang="en-GB" sz="1200" spc="-5" dirty="0">
                <a:latin typeface="+mn-lt"/>
                <a:cs typeface="Calibri"/>
              </a:rPr>
              <a:t>to complete</a:t>
            </a:r>
            <a:r>
              <a:rPr lang="en-GB" sz="1200" spc="-175" dirty="0">
                <a:latin typeface="+mn-lt"/>
                <a:cs typeface="Calibri"/>
              </a:rPr>
              <a:t> </a:t>
            </a:r>
            <a:r>
              <a:rPr lang="en-GB" sz="1200" dirty="0">
                <a:latin typeface="+mn-lt"/>
                <a:cs typeface="Calibri"/>
              </a:rPr>
              <a:t>full  </a:t>
            </a:r>
            <a:r>
              <a:rPr lang="en-GB" sz="1200" spc="-5" dirty="0">
                <a:latin typeface="+mn-lt"/>
                <a:cs typeface="Calibri"/>
              </a:rPr>
              <a:t>declarations.</a:t>
            </a:r>
            <a:endParaRPr lang="en-GB" sz="1200" dirty="0">
              <a:latin typeface="+mn-lt"/>
              <a:cs typeface="Calibri"/>
            </a:endParaRPr>
          </a:p>
          <a:p>
            <a:pPr>
              <a:lnSpc>
                <a:spcPct val="100000"/>
              </a:lnSpc>
            </a:pPr>
            <a:endParaRPr lang="en-GB" sz="1200" dirty="0">
              <a:latin typeface="Times New Roman"/>
              <a:cs typeface="Times New Roman"/>
            </a:endParaRPr>
          </a:p>
          <a:p>
            <a:pPr marL="12700" marR="5080" algn="just">
              <a:lnSpc>
                <a:spcPct val="70000"/>
              </a:lnSpc>
              <a:spcBef>
                <a:spcPts val="1070"/>
              </a:spcBef>
            </a:pPr>
            <a:r>
              <a:rPr lang="en-GB" sz="1200" dirty="0">
                <a:latin typeface="+mn-lt"/>
                <a:cs typeface="Calibri"/>
              </a:rPr>
              <a:t>These </a:t>
            </a:r>
            <a:r>
              <a:rPr lang="en-GB" sz="1200" spc="-5" dirty="0">
                <a:latin typeface="+mn-lt"/>
                <a:cs typeface="Calibri"/>
              </a:rPr>
              <a:t>TSP </a:t>
            </a:r>
            <a:r>
              <a:rPr lang="en-GB" sz="1200" spc="-10" dirty="0">
                <a:latin typeface="+mn-lt"/>
                <a:cs typeface="Calibri"/>
              </a:rPr>
              <a:t>arrangements </a:t>
            </a:r>
            <a:r>
              <a:rPr lang="en-GB" sz="1200" spc="-5" dirty="0">
                <a:latin typeface="+mn-lt"/>
                <a:cs typeface="Calibri"/>
              </a:rPr>
              <a:t>are </a:t>
            </a:r>
            <a:r>
              <a:rPr lang="en-GB" sz="1200" dirty="0">
                <a:latin typeface="+mn-lt"/>
                <a:cs typeface="Calibri"/>
              </a:rPr>
              <a:t>a </a:t>
            </a:r>
            <a:r>
              <a:rPr lang="en-GB" sz="1200" spc="-5" dirty="0">
                <a:latin typeface="+mn-lt"/>
                <a:cs typeface="Calibri"/>
              </a:rPr>
              <a:t>temporary measure </a:t>
            </a:r>
            <a:r>
              <a:rPr lang="en-GB" sz="1200" dirty="0">
                <a:latin typeface="+mn-lt"/>
                <a:cs typeface="Calibri"/>
              </a:rPr>
              <a:t>– and will  be </a:t>
            </a:r>
            <a:r>
              <a:rPr lang="en-GB" sz="1200" spc="-5" dirty="0">
                <a:latin typeface="+mn-lt"/>
                <a:cs typeface="Calibri"/>
              </a:rPr>
              <a:t>reviewed </a:t>
            </a:r>
            <a:r>
              <a:rPr lang="en-GB" sz="1200" spc="-10" dirty="0">
                <a:latin typeface="+mn-lt"/>
                <a:cs typeface="Calibri"/>
              </a:rPr>
              <a:t>after </a:t>
            </a:r>
            <a:r>
              <a:rPr lang="en-GB" sz="1200" dirty="0">
                <a:latin typeface="+mn-lt"/>
                <a:cs typeface="Calibri"/>
              </a:rPr>
              <a:t>3-6 </a:t>
            </a:r>
            <a:r>
              <a:rPr lang="en-GB" sz="1200" spc="-5" dirty="0">
                <a:latin typeface="+mn-lt"/>
                <a:cs typeface="Calibri"/>
              </a:rPr>
              <a:t>months. </a:t>
            </a:r>
            <a:r>
              <a:rPr lang="en-GB" sz="1200" dirty="0">
                <a:latin typeface="+mn-lt"/>
                <a:cs typeface="Calibri"/>
              </a:rPr>
              <a:t>A 12 </a:t>
            </a:r>
            <a:r>
              <a:rPr lang="en-GB" sz="1200" spc="-5" dirty="0">
                <a:latin typeface="+mn-lt"/>
                <a:cs typeface="Calibri"/>
              </a:rPr>
              <a:t>month </a:t>
            </a:r>
            <a:r>
              <a:rPr lang="en-GB" sz="1200" dirty="0">
                <a:latin typeface="+mn-lt"/>
                <a:cs typeface="Calibri"/>
              </a:rPr>
              <a:t>notice period will  be </a:t>
            </a:r>
            <a:r>
              <a:rPr lang="en-GB" sz="1200" spc="-5" dirty="0">
                <a:latin typeface="+mn-lt"/>
                <a:cs typeface="Calibri"/>
              </a:rPr>
              <a:t>provided by </a:t>
            </a:r>
            <a:r>
              <a:rPr lang="en-GB" sz="1200" spc="-10" dirty="0">
                <a:latin typeface="+mn-lt"/>
                <a:cs typeface="Calibri"/>
              </a:rPr>
              <a:t>HMRC </a:t>
            </a:r>
            <a:r>
              <a:rPr lang="en-GB" sz="1200" spc="-15" dirty="0">
                <a:latin typeface="+mn-lt"/>
                <a:cs typeface="Calibri"/>
              </a:rPr>
              <a:t>before </a:t>
            </a:r>
            <a:r>
              <a:rPr lang="en-GB" sz="1200" spc="-5" dirty="0">
                <a:latin typeface="+mn-lt"/>
                <a:cs typeface="Calibri"/>
              </a:rPr>
              <a:t>they </a:t>
            </a:r>
            <a:r>
              <a:rPr lang="en-GB" sz="1200" spc="-10" dirty="0">
                <a:latin typeface="+mn-lt"/>
                <a:cs typeface="Calibri"/>
              </a:rPr>
              <a:t>are</a:t>
            </a:r>
            <a:r>
              <a:rPr lang="en-GB" sz="1200" spc="-20" dirty="0">
                <a:latin typeface="+mn-lt"/>
                <a:cs typeface="Calibri"/>
              </a:rPr>
              <a:t> </a:t>
            </a:r>
            <a:r>
              <a:rPr lang="en-GB" sz="1200" spc="-10" dirty="0">
                <a:latin typeface="+mn-lt"/>
                <a:cs typeface="Calibri"/>
              </a:rPr>
              <a:t>withdrawn.</a:t>
            </a:r>
            <a:endParaRPr lang="en-GB" sz="1200" dirty="0">
              <a:latin typeface="+mn-lt"/>
              <a:cs typeface="Calibri"/>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7E5E6-6AEB-4AC4-A8E4-54AD299BDC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820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600" b="1" i="1" dirty="0"/>
              <a:t>Three types of checks take place at these BIPs: </a:t>
            </a:r>
            <a:endParaRPr lang="en-GB" sz="2600" dirty="0"/>
          </a:p>
          <a:p>
            <a:pPr marL="793980" indent="-793980">
              <a:buFontTx/>
              <a:buChar char="-"/>
            </a:pPr>
            <a:r>
              <a:rPr lang="en-GB" sz="2600" dirty="0"/>
              <a:t>documentary checks, when authorities review the health certificates issued by sanitary authorities of the country of origin. These checks take place before the shipments arrive at the port; required for 100% of the products we mentioned at the beginning of this session. You need to provide one certificate for each batch, </a:t>
            </a:r>
            <a:r>
              <a:rPr lang="en-GB" sz="2600" dirty="0" err="1"/>
              <a:t>ie</a:t>
            </a:r>
            <a:r>
              <a:rPr lang="en-GB" sz="2600" dirty="0"/>
              <a:t> for each group of products of the same nature and same country of origin. I’ll go back to this in a minute.</a:t>
            </a:r>
            <a:endParaRPr lang="en-GB" sz="2600" dirty="0">
              <a:cs typeface="Calibri"/>
            </a:endParaRPr>
          </a:p>
          <a:p>
            <a:pPr marL="793980" indent="-793980">
              <a:buFontTx/>
              <a:buChar char="-"/>
            </a:pPr>
            <a:r>
              <a:rPr lang="en-GB" sz="2600" dirty="0"/>
              <a:t>identity checks, when authorities will check whether goods have been sealed and referenced properly; and that the information on the labels matches the sanitary certificates. In practice, French authorities have told us that on day 1, these checks would be kept to a minimum. In practice, this means that they will only check whether the seal is in place, and if they need to inspect live horses, each animal’s chip (one by one). Identity checks apply to 100% of live animals and animal-based products. They are not systematic for other products (</a:t>
            </a:r>
            <a:r>
              <a:rPr lang="en-GB" sz="2600" dirty="0" err="1"/>
              <a:t>eg.</a:t>
            </a:r>
            <a:r>
              <a:rPr lang="en-GB" sz="2600" dirty="0"/>
              <a:t> plants)</a:t>
            </a:r>
          </a:p>
          <a:p>
            <a:pPr marL="839077" indent="-839077" defTabSz="4234562">
              <a:buFontTx/>
              <a:buChar char="-"/>
              <a:defRPr/>
            </a:pPr>
            <a:r>
              <a:rPr lang="en-GB" sz="2600" dirty="0"/>
              <a:t>and physical checks, when boxes will be opened, temperature will be checked and goods might be tested. The percentage of controls vary from one type of goods to the other (</a:t>
            </a:r>
            <a:r>
              <a:rPr lang="en-GB" sz="2600" dirty="0" err="1"/>
              <a:t>eg.</a:t>
            </a:r>
            <a:r>
              <a:rPr lang="en-GB" sz="2600" dirty="0"/>
              <a:t> 20% for beef, fish, lamb… 50% for game, shrimps, dairy products or honey). For plant-based product, the percentage of physical checks also depends on the country of origin. But all in all, it’s much more than physical customs checks. We understand that France has asked the European Commission for a temporary relaxation of some of these rules – in particular with regard to physical checks – but are not certain how this has been received. </a:t>
            </a:r>
          </a:p>
          <a:p>
            <a:pPr marL="839077" indent="-839077" defTabSz="4234562">
              <a:buFontTx/>
              <a:buChar char="-"/>
              <a:defRPr/>
            </a:pPr>
            <a:r>
              <a:rPr lang="en-GB" sz="2600" dirty="0"/>
              <a:t>Tests in labs, which could take between 5 and 7 days, are fortunately quite a rare occurrence: only about 1% of controlled goods. </a:t>
            </a:r>
          </a:p>
          <a:p>
            <a:pPr marL="839077" indent="-839077" defTabSz="4234562">
              <a:buFontTx/>
              <a:buChar char="-"/>
              <a:defRPr/>
            </a:pPr>
            <a:endParaRPr lang="en-GB" sz="2600" dirty="0"/>
          </a:p>
          <a:p>
            <a:pPr marL="839077" indent="-839077" defTabSz="4234562">
              <a:buFontTx/>
              <a:buChar char="-"/>
              <a:defRPr/>
            </a:pPr>
            <a:endParaRPr lang="en-GB" sz="2600" dirty="0"/>
          </a:p>
          <a:p>
            <a:pPr defTabSz="4234562">
              <a:defRPr/>
            </a:pPr>
            <a:r>
              <a:rPr lang="en-GB" sz="2600" b="1" dirty="0"/>
              <a:t>These products can only enter the EU through specific entry points, that are equipped with inspection facilities with specifically trained staff</a:t>
            </a:r>
            <a:r>
              <a:rPr lang="en-GB" sz="2600" dirty="0"/>
              <a:t> </a:t>
            </a:r>
            <a:r>
              <a:rPr lang="en-GB" sz="2600" dirty="0">
                <a:sym typeface="Wingdings" panose="05000000000000000000" pitchFamily="2" charset="2"/>
              </a:rPr>
              <a:t></a:t>
            </a:r>
            <a:r>
              <a:rPr lang="en-GB" sz="2600" dirty="0"/>
              <a:t>carefully plan your route because not all ports are equipped with such facilities. </a:t>
            </a:r>
          </a:p>
          <a:p>
            <a:endParaRPr lang="en-GB" dirty="0"/>
          </a:p>
        </p:txBody>
      </p:sp>
      <p:sp>
        <p:nvSpPr>
          <p:cNvPr id="4" name="Slide Number Placeholder 3"/>
          <p:cNvSpPr>
            <a:spLocks noGrp="1"/>
          </p:cNvSpPr>
          <p:nvPr>
            <p:ph type="sldNum" sz="quarter" idx="10"/>
          </p:nvPr>
        </p:nvSpPr>
        <p:spPr/>
        <p:txBody>
          <a:bodyPr/>
          <a:lstStyle/>
          <a:p>
            <a:pPr defTabSz="1946209">
              <a:defRPr/>
            </a:pPr>
            <a:fld id="{9D37E5E6-6AEB-4AC4-A8E4-54AD299BDC91}" type="slidenum">
              <a:rPr lang="en-GB">
                <a:solidFill>
                  <a:prstClr val="black"/>
                </a:solidFill>
                <a:latin typeface="Calibri" panose="020F0502020204030204"/>
              </a:rPr>
              <a:pPr defTabSz="1946209">
                <a:defRPr/>
              </a:pPr>
              <a:t>12</a:t>
            </a:fld>
            <a:endParaRPr lang="en-GB">
              <a:solidFill>
                <a:prstClr val="black"/>
              </a:solidFill>
              <a:latin typeface="Calibri" panose="020F0502020204030204"/>
            </a:endParaRPr>
          </a:p>
        </p:txBody>
      </p:sp>
    </p:spTree>
    <p:extLst>
      <p:ext uri="{BB962C8B-B14F-4D97-AF65-F5344CB8AC3E}">
        <p14:creationId xmlns:p14="http://schemas.microsoft.com/office/powerpoint/2010/main" val="1076721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Products that are NOT covered by the new electronic process are likely to be subject to a notification requirement –not necessarily on day 1 but possibly after a few months.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As part of your No Deal preparations for your inbound flows of products of animal origin and plant-based products, </a:t>
            </a:r>
            <a:r>
              <a:rPr lang="en-GB" dirty="0" err="1">
                <a:latin typeface="Arial" panose="020B0604020202020204" pitchFamily="34" charset="0"/>
                <a:cs typeface="Arial" panose="020B0604020202020204" pitchFamily="34" charset="0"/>
              </a:rPr>
              <a:t>reco</a:t>
            </a:r>
            <a:r>
              <a:rPr lang="en-GB" dirty="0">
                <a:latin typeface="Arial" panose="020B0604020202020204" pitchFamily="34" charset="0"/>
                <a:cs typeface="Arial" panose="020B0604020202020204" pitchFamily="34" charset="0"/>
              </a:rPr>
              <a:t> = get ready for the pre notification requirements:</a:t>
            </a:r>
          </a:p>
          <a:p>
            <a:r>
              <a:rPr lang="en-GB" dirty="0">
                <a:latin typeface="Arial" panose="020B0604020202020204" pitchFamily="34" charset="0"/>
                <a:cs typeface="Arial" panose="020B0604020202020204" pitchFamily="34" charset="0"/>
              </a:rPr>
              <a:t>The current prenotification system for products of animal origin (TRACES) will be replaced by IPAFFS. You can register for IPAFFS and start using it for training purposes. IPAFFS will be necessary to:</a:t>
            </a:r>
          </a:p>
          <a:p>
            <a:pPr marL="793980" indent="-793980">
              <a:buFontTx/>
              <a:buChar char="-"/>
            </a:pPr>
            <a:r>
              <a:rPr lang="en-GB" dirty="0">
                <a:latin typeface="Arial" panose="020B0604020202020204" pitchFamily="34" charset="0"/>
                <a:cs typeface="Arial" panose="020B0604020202020204" pitchFamily="34" charset="0"/>
              </a:rPr>
              <a:t>pre notify your animal-based products originating from non EU countries from Brexit day</a:t>
            </a:r>
          </a:p>
          <a:p>
            <a:pPr marL="793980" indent="-793980">
              <a:buFontTx/>
              <a:buChar char="-"/>
            </a:pPr>
            <a:r>
              <a:rPr lang="en-GB" dirty="0">
                <a:latin typeface="Arial" panose="020B0604020202020204" pitchFamily="34" charset="0"/>
                <a:cs typeface="Arial" panose="020B0604020202020204" pitchFamily="34" charset="0"/>
              </a:rPr>
              <a:t>and to be able to pre notify high risk products originating from the EU (not necessarily on day 1 – but possibly at a later stage).</a:t>
            </a:r>
          </a:p>
          <a:p>
            <a:pPr marL="793980" indent="-793980">
              <a:buFontTx/>
              <a:buChar char="-"/>
            </a:pPr>
            <a:endParaRPr lang="en-GB" dirty="0">
              <a:latin typeface="Arial" panose="020B0604020202020204" pitchFamily="34" charset="0"/>
              <a:cs typeface="Arial" panose="020B0604020202020204" pitchFamily="34" charset="0"/>
            </a:endParaRPr>
          </a:p>
          <a:p>
            <a:pPr marL="0" indent="0">
              <a:buFontTx/>
              <a:buNone/>
            </a:pPr>
            <a:r>
              <a:rPr lang="en-GB" dirty="0">
                <a:latin typeface="Arial" panose="020B0604020202020204" pitchFamily="34" charset="0"/>
                <a:cs typeface="Arial" panose="020B0604020202020204" pitchFamily="34" charset="0"/>
              </a:rPr>
              <a:t>In the meantime as long as the UK is a member of the EU, the only case where you have to notify imports of POAO from the EU is if they originate from an EU country where safeguard measures are in place. In that case, and until Brexit day, continue using TRACES. For all other imports from the EU, no notification requirements. </a:t>
            </a:r>
          </a:p>
          <a:p>
            <a:pPr marL="0" indent="0">
              <a:buFontTx/>
              <a:buNone/>
            </a:pPr>
            <a:endParaRPr lang="en-GB" dirty="0">
              <a:latin typeface="Arial" panose="020B0604020202020204" pitchFamily="34" charset="0"/>
              <a:cs typeface="Arial" panose="020B0604020202020204" pitchFamily="34" charset="0"/>
            </a:endParaRPr>
          </a:p>
          <a:p>
            <a:pPr marL="0" indent="0">
              <a:buFontTx/>
              <a:buNone/>
            </a:pPr>
            <a:r>
              <a:rPr lang="en-GB" dirty="0" err="1">
                <a:latin typeface="Arial" panose="020B0604020202020204" pitchFamily="34" charset="0"/>
                <a:cs typeface="Arial" panose="020B0604020202020204" pitchFamily="34" charset="0"/>
              </a:rPr>
              <a:t>Wrt</a:t>
            </a:r>
            <a:r>
              <a:rPr lang="en-GB" dirty="0">
                <a:latin typeface="Arial" panose="020B0604020202020204" pitchFamily="34" charset="0"/>
                <a:cs typeface="Arial" panose="020B0604020202020204" pitchFamily="34" charset="0"/>
              </a:rPr>
              <a:t> plant products, only those currently managed under the EU plant passport scheme will require a pre notification in a No Deal Brexit scenario. You will need a PEACH account to notify these products. Don’t hesitate to consult  official guidance on these 2 notification systems to get familiar with the processes.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cs typeface="Calibri"/>
            </a:endParaRPr>
          </a:p>
        </p:txBody>
      </p:sp>
      <p:sp>
        <p:nvSpPr>
          <p:cNvPr id="4" name="Slide Number Placeholder 3"/>
          <p:cNvSpPr>
            <a:spLocks noGrp="1"/>
          </p:cNvSpPr>
          <p:nvPr>
            <p:ph type="sldNum" sz="quarter" idx="5"/>
          </p:nvPr>
        </p:nvSpPr>
        <p:spPr/>
        <p:txBody>
          <a:bodyPr/>
          <a:lstStyle/>
          <a:p>
            <a:fld id="{9D37E5E6-6AEB-4AC4-A8E4-54AD299BDC91}" type="slidenum">
              <a:rPr lang="en-GB" smtClean="0"/>
              <a:t>13</a:t>
            </a:fld>
            <a:endParaRPr lang="en-GB"/>
          </a:p>
        </p:txBody>
      </p:sp>
    </p:spTree>
    <p:extLst>
      <p:ext uri="{BB962C8B-B14F-4D97-AF65-F5344CB8AC3E}">
        <p14:creationId xmlns:p14="http://schemas.microsoft.com/office/powerpoint/2010/main" val="360523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trike="noStrike" dirty="0"/>
              <a:t>Process for shipping such goods from the UK to the EU. </a:t>
            </a:r>
          </a:p>
          <a:p>
            <a:endParaRPr lang="en-GB" strike="noStrike" dirty="0"/>
          </a:p>
          <a:p>
            <a:r>
              <a:rPr lang="en-GB" strike="noStrike" dirty="0"/>
              <a:t>We know that the EU will implement the full set of requirements on these flows, just like for imports from the rest of the world, so it’s crucial you take the time to put in place the necessary procedures.</a:t>
            </a:r>
            <a:endParaRPr lang="en-GB" dirty="0">
              <a:cs typeface="Calibri" panose="020F0502020204030204"/>
            </a:endParaRPr>
          </a:p>
          <a:p>
            <a:endParaRPr lang="en-GB" strike="noStrike" dirty="0"/>
          </a:p>
          <a:p>
            <a:pPr marL="364914" indent="-364914">
              <a:buFont typeface="Arial" panose="020B0604020202020204" pitchFamily="34" charset="0"/>
              <a:buChar char="•"/>
            </a:pPr>
            <a:r>
              <a:rPr lang="en-GB" strike="noStrike" dirty="0"/>
              <a:t>The entity that imports the goods in the EU first needs to obtain a sanitary or phytosanitary certificate from UK authorities. This certificate will need to be registered in TRACES. (Whilst TRACES will no longer be available for UK authorities to track whatever is imported into the UK, TRACES continues to exist and will still be used by EU authorities to track the flows that enter the EU). The certificate that will be registered in TRACES will also need to be transported alongside the goods as they enter the EU territory. </a:t>
            </a:r>
          </a:p>
          <a:p>
            <a:pPr marL="364914" indent="-364914">
              <a:buFont typeface="Arial" panose="020B0604020202020204" pitchFamily="34" charset="0"/>
              <a:buChar char="•"/>
            </a:pPr>
            <a:r>
              <a:rPr lang="en-GB" strike="noStrike" dirty="0"/>
              <a:t>Trailers will need to be sealed. The reference number on the seal will be noted onto the sanitary or phytosanitary certificate. </a:t>
            </a:r>
          </a:p>
          <a:p>
            <a:pPr marL="364914" indent="-364914">
              <a:buFont typeface="Arial" panose="020B0604020202020204" pitchFamily="34" charset="0"/>
              <a:buChar char="•"/>
            </a:pPr>
            <a:r>
              <a:rPr lang="en-GB" strike="noStrike" dirty="0"/>
              <a:t>All customs formalities apply to these products, of course.</a:t>
            </a:r>
          </a:p>
          <a:p>
            <a:pPr marL="364914" indent="-364914" defTabSz="1946209">
              <a:buFont typeface="Arial" panose="020B0604020202020204" pitchFamily="34" charset="0"/>
              <a:buChar char="•"/>
              <a:defRPr/>
            </a:pPr>
            <a:r>
              <a:rPr lang="en-GB" strike="noStrike" dirty="0"/>
              <a:t>You need to bear in mind that all products subject to SPS formalities coming from the UK will need to be pre-notified in the system TRACES. In practice, you will need to pre-notify information related to the shipments being exported into the EU in TRACES when the goods leave your premises. </a:t>
            </a:r>
          </a:p>
          <a:p>
            <a:pPr marL="364914" indent="-364914" defTabSz="1946209">
              <a:buFont typeface="Arial" panose="020B0604020202020204" pitchFamily="34" charset="0"/>
              <a:buChar char="•"/>
              <a:defRPr/>
            </a:pPr>
            <a:r>
              <a:rPr lang="en-GB" strike="noStrike" dirty="0"/>
              <a:t>The health certificate will need to be provided to the veterinarians in charge of the inspection of your goods. </a:t>
            </a:r>
          </a:p>
          <a:p>
            <a:pPr marL="364914" indent="-364914" defTabSz="1946209">
              <a:buFont typeface="Arial" panose="020B0604020202020204" pitchFamily="34" charset="0"/>
              <a:buChar char="•"/>
              <a:defRPr/>
            </a:pPr>
            <a:r>
              <a:rPr lang="en-GB" strike="noStrike" dirty="0"/>
              <a:t>You will need to open the trailer should detailed identity or physical checks be required. </a:t>
            </a:r>
          </a:p>
          <a:p>
            <a:pPr marL="364914" indent="-364914" defTabSz="1946209">
              <a:buFont typeface="Arial" panose="020B0604020202020204" pitchFamily="34" charset="0"/>
              <a:buChar char="•"/>
              <a:defRPr/>
            </a:pPr>
            <a:r>
              <a:rPr lang="en-GB" strike="noStrike" dirty="0"/>
              <a:t>Once the inspection is completed, you will receive a document called DVCE or DSCE. You will need this document to go with the goods. You are free to clear customs.</a:t>
            </a:r>
          </a:p>
          <a:p>
            <a:endParaRPr lang="en-GB" strike="noStrike" dirty="0"/>
          </a:p>
          <a:p>
            <a:endParaRPr lang="en-GB" dirty="0"/>
          </a:p>
        </p:txBody>
      </p:sp>
      <p:sp>
        <p:nvSpPr>
          <p:cNvPr id="4" name="Slide Number Placeholder 3"/>
          <p:cNvSpPr>
            <a:spLocks noGrp="1"/>
          </p:cNvSpPr>
          <p:nvPr>
            <p:ph type="sldNum" sz="quarter" idx="10"/>
          </p:nvPr>
        </p:nvSpPr>
        <p:spPr/>
        <p:txBody>
          <a:bodyPr/>
          <a:lstStyle/>
          <a:p>
            <a:pPr defTabSz="1946209">
              <a:defRPr/>
            </a:pPr>
            <a:fld id="{9D37E5E6-6AEB-4AC4-A8E4-54AD299BDC91}" type="slidenum">
              <a:rPr lang="en-GB">
                <a:solidFill>
                  <a:prstClr val="black"/>
                </a:solidFill>
                <a:latin typeface="Calibri" panose="020F0502020204030204"/>
              </a:rPr>
              <a:pPr defTabSz="1946209">
                <a:defRPr/>
              </a:pPr>
              <a:t>14</a:t>
            </a:fld>
            <a:endParaRPr lang="en-GB" dirty="0">
              <a:solidFill>
                <a:prstClr val="black"/>
              </a:solidFill>
              <a:latin typeface="Calibri" panose="020F0502020204030204"/>
            </a:endParaRPr>
          </a:p>
        </p:txBody>
      </p:sp>
    </p:spTree>
    <p:extLst>
      <p:ext uri="{BB962C8B-B14F-4D97-AF65-F5344CB8AC3E}">
        <p14:creationId xmlns:p14="http://schemas.microsoft.com/office/powerpoint/2010/main" val="3674815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D37E5E6-6AEB-4AC4-A8E4-54AD299BDC91}" type="slidenum">
              <a:rPr lang="en-GB" smtClean="0"/>
              <a:t>18</a:t>
            </a:fld>
            <a:endParaRPr lang="en-GB"/>
          </a:p>
        </p:txBody>
      </p:sp>
    </p:spTree>
    <p:extLst>
      <p:ext uri="{BB962C8B-B14F-4D97-AF65-F5344CB8AC3E}">
        <p14:creationId xmlns:p14="http://schemas.microsoft.com/office/powerpoint/2010/main" val="19901564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Ref idx="1001">
        <a:schemeClr val="bg1"/>
      </p:bgRef>
    </p:bg>
    <p:spTree>
      <p:nvGrpSpPr>
        <p:cNvPr id="1" name=""/>
        <p:cNvGrpSpPr/>
        <p:nvPr/>
      </p:nvGrpSpPr>
      <p:grpSpPr>
        <a:xfrm>
          <a:off x="0" y="0"/>
          <a:ext cx="0" cy="0"/>
          <a:chOff x="0" y="0"/>
          <a:chExt cx="0" cy="0"/>
        </a:xfrm>
      </p:grpSpPr>
      <p:pic>
        <p:nvPicPr>
          <p:cNvPr id="161" name="Picture 160" descr="A close up of a metal fence&#10;&#10;Description generated with high confidence">
            <a:extLst>
              <a:ext uri="{FF2B5EF4-FFF2-40B4-BE49-F238E27FC236}">
                <a16:creationId xmlns:a16="http://schemas.microsoft.com/office/drawing/2014/main" id="{A0E1A658-D280-4ABB-86C5-54313CBBFA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846" y="0"/>
            <a:ext cx="5274906" cy="6864626"/>
          </a:xfrm>
          <a:prstGeom prst="rect">
            <a:avLst/>
          </a:prstGeom>
        </p:spPr>
      </p:pic>
      <p:sp>
        <p:nvSpPr>
          <p:cNvPr id="2" name="Title 1">
            <a:extLst>
              <a:ext uri="{FF2B5EF4-FFF2-40B4-BE49-F238E27FC236}">
                <a16:creationId xmlns:a16="http://schemas.microsoft.com/office/drawing/2014/main" id="{6E57FC1A-D1D7-41DF-9C38-132EB0022C80}"/>
              </a:ext>
            </a:extLst>
          </p:cNvPr>
          <p:cNvSpPr>
            <a:spLocks noGrp="1"/>
          </p:cNvSpPr>
          <p:nvPr>
            <p:ph type="ctrTitle"/>
          </p:nvPr>
        </p:nvSpPr>
        <p:spPr>
          <a:xfrm>
            <a:off x="5267271" y="3071725"/>
            <a:ext cx="6205329" cy="2896402"/>
          </a:xfrm>
          <a:noFill/>
        </p:spPr>
        <p:txBody>
          <a:bodyPr anchor="t" anchorCtr="0">
            <a:noAutofit/>
          </a:bodyPr>
          <a:lstStyle>
            <a:lvl1pPr algn="l">
              <a:defRPr sz="4200">
                <a:solidFill>
                  <a:schemeClr val="accent3"/>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0A92183-67E0-42C7-899A-3D39BFAEA1EB}"/>
              </a:ext>
            </a:extLst>
          </p:cNvPr>
          <p:cNvSpPr>
            <a:spLocks noGrp="1"/>
          </p:cNvSpPr>
          <p:nvPr>
            <p:ph type="subTitle" idx="1"/>
          </p:nvPr>
        </p:nvSpPr>
        <p:spPr>
          <a:xfrm>
            <a:off x="5266200" y="5969695"/>
            <a:ext cx="6206400" cy="215444"/>
          </a:xfrm>
        </p:spPr>
        <p:txBody>
          <a:bodyPr>
            <a:spAutoFit/>
          </a:bodyPr>
          <a:lstStyle>
            <a:lvl1pPr marL="0" indent="0" algn="l">
              <a:buNone/>
              <a:defRPr sz="1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8DA7B571-A906-45BD-9E11-7E7DC4D909FA}"/>
              </a:ext>
            </a:extLst>
          </p:cNvPr>
          <p:cNvSpPr>
            <a:spLocks noGrp="1"/>
          </p:cNvSpPr>
          <p:nvPr>
            <p:ph type="dt" sz="half" idx="10"/>
          </p:nvPr>
        </p:nvSpPr>
        <p:spPr/>
        <p:txBody>
          <a:bodyPr/>
          <a:lstStyle/>
          <a:p>
            <a:fld id="{5B42D600-461E-4D15-98C0-8BB09BE54093}" type="datetime6">
              <a:rPr lang="en-GB" smtClean="0"/>
              <a:t>June 20</a:t>
            </a:fld>
            <a:endParaRPr lang="en-GB" dirty="0"/>
          </a:p>
        </p:txBody>
      </p:sp>
      <p:sp>
        <p:nvSpPr>
          <p:cNvPr id="5" name="Footer Placeholder 4">
            <a:extLst>
              <a:ext uri="{FF2B5EF4-FFF2-40B4-BE49-F238E27FC236}">
                <a16:creationId xmlns:a16="http://schemas.microsoft.com/office/drawing/2014/main" id="{F66FCE6B-5B1A-451B-9EA1-51D3FF4FC0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7A0F01-F708-4994-9A0A-7F4EBDB76BCE}"/>
              </a:ext>
            </a:extLst>
          </p:cNvPr>
          <p:cNvSpPr>
            <a:spLocks noGrp="1"/>
          </p:cNvSpPr>
          <p:nvPr>
            <p:ph type="sldNum" sz="quarter" idx="12"/>
          </p:nvPr>
        </p:nvSpPr>
        <p:spPr/>
        <p:txBody>
          <a:bodyPr/>
          <a:lstStyle/>
          <a:p>
            <a:fld id="{F4186869-B628-4395-96ED-AD53145CB3D4}" type="slidenum">
              <a:rPr lang="en-GB" smtClean="0"/>
              <a:t>‹#›</a:t>
            </a:fld>
            <a:endParaRPr lang="en-GB"/>
          </a:p>
        </p:txBody>
      </p:sp>
      <p:grpSp>
        <p:nvGrpSpPr>
          <p:cNvPr id="7" name="Group 4">
            <a:extLst>
              <a:ext uri="{FF2B5EF4-FFF2-40B4-BE49-F238E27FC236}">
                <a16:creationId xmlns:a16="http://schemas.microsoft.com/office/drawing/2014/main" id="{1829C6DD-656D-4F86-917F-44EAA3EB759B}"/>
              </a:ext>
            </a:extLst>
          </p:cNvPr>
          <p:cNvGrpSpPr>
            <a:grpSpLocks noChangeAspect="1"/>
          </p:cNvGrpSpPr>
          <p:nvPr userDrawn="1"/>
        </p:nvGrpSpPr>
        <p:grpSpPr bwMode="auto">
          <a:xfrm>
            <a:off x="8596317" y="621715"/>
            <a:ext cx="2880000" cy="900000"/>
            <a:chOff x="2931" y="1877"/>
            <a:chExt cx="1821" cy="574"/>
          </a:xfrm>
          <a:solidFill>
            <a:schemeClr val="accent3"/>
          </a:solidFill>
        </p:grpSpPr>
        <p:sp>
          <p:nvSpPr>
            <p:cNvPr id="8" name="Freeform 5">
              <a:extLst>
                <a:ext uri="{FF2B5EF4-FFF2-40B4-BE49-F238E27FC236}">
                  <a16:creationId xmlns:a16="http://schemas.microsoft.com/office/drawing/2014/main" id="{1D646815-0BC9-43E3-8B2E-7D90571EB0B7}"/>
                </a:ext>
              </a:extLst>
            </p:cNvPr>
            <p:cNvSpPr>
              <a:spLocks/>
            </p:cNvSpPr>
            <p:nvPr/>
          </p:nvSpPr>
          <p:spPr bwMode="auto">
            <a:xfrm>
              <a:off x="3205" y="2178"/>
              <a:ext cx="300" cy="273"/>
            </a:xfrm>
            <a:custGeom>
              <a:avLst/>
              <a:gdLst>
                <a:gd name="T0" fmla="*/ 497 w 497"/>
                <a:gd name="T1" fmla="*/ 3 h 447"/>
                <a:gd name="T2" fmla="*/ 497 w 497"/>
                <a:gd name="T3" fmla="*/ 3 h 447"/>
                <a:gd name="T4" fmla="*/ 452 w 497"/>
                <a:gd name="T5" fmla="*/ 26 h 447"/>
                <a:gd name="T6" fmla="*/ 396 w 497"/>
                <a:gd name="T7" fmla="*/ 0 h 447"/>
                <a:gd name="T8" fmla="*/ 102 w 497"/>
                <a:gd name="T9" fmla="*/ 338 h 447"/>
                <a:gd name="T10" fmla="*/ 101 w 497"/>
                <a:gd name="T11" fmla="*/ 338 h 447"/>
                <a:gd name="T12" fmla="*/ 86 w 497"/>
                <a:gd name="T13" fmla="*/ 341 h 447"/>
                <a:gd name="T14" fmla="*/ 83 w 497"/>
                <a:gd name="T15" fmla="*/ 342 h 447"/>
                <a:gd name="T16" fmla="*/ 70 w 497"/>
                <a:gd name="T17" fmla="*/ 343 h 447"/>
                <a:gd name="T18" fmla="*/ 66 w 497"/>
                <a:gd name="T19" fmla="*/ 344 h 447"/>
                <a:gd name="T20" fmla="*/ 49 w 497"/>
                <a:gd name="T21" fmla="*/ 346 h 447"/>
                <a:gd name="T22" fmla="*/ 2 w 497"/>
                <a:gd name="T23" fmla="*/ 399 h 447"/>
                <a:gd name="T24" fmla="*/ 57 w 497"/>
                <a:gd name="T25" fmla="*/ 445 h 447"/>
                <a:gd name="T26" fmla="*/ 78 w 497"/>
                <a:gd name="T27" fmla="*/ 443 h 447"/>
                <a:gd name="T28" fmla="*/ 83 w 497"/>
                <a:gd name="T29" fmla="*/ 442 h 447"/>
                <a:gd name="T30" fmla="*/ 100 w 497"/>
                <a:gd name="T31" fmla="*/ 440 h 447"/>
                <a:gd name="T32" fmla="*/ 104 w 497"/>
                <a:gd name="T33" fmla="*/ 439 h 447"/>
                <a:gd name="T34" fmla="*/ 122 w 497"/>
                <a:gd name="T35" fmla="*/ 436 h 447"/>
                <a:gd name="T36" fmla="*/ 124 w 497"/>
                <a:gd name="T37" fmla="*/ 435 h 447"/>
                <a:gd name="T38" fmla="*/ 340 w 497"/>
                <a:gd name="T39" fmla="*/ 326 h 447"/>
                <a:gd name="T40" fmla="*/ 344 w 497"/>
                <a:gd name="T41" fmla="*/ 321 h 447"/>
                <a:gd name="T42" fmla="*/ 497 w 497"/>
                <a:gd name="T43" fmla="*/ 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447">
                  <a:moveTo>
                    <a:pt x="497" y="3"/>
                  </a:moveTo>
                  <a:lnTo>
                    <a:pt x="497" y="3"/>
                  </a:lnTo>
                  <a:cubicBezTo>
                    <a:pt x="486" y="16"/>
                    <a:pt x="470" y="25"/>
                    <a:pt x="452" y="26"/>
                  </a:cubicBezTo>
                  <a:cubicBezTo>
                    <a:pt x="429" y="28"/>
                    <a:pt x="408" y="17"/>
                    <a:pt x="396" y="0"/>
                  </a:cubicBezTo>
                  <a:cubicBezTo>
                    <a:pt x="385" y="165"/>
                    <a:pt x="264" y="303"/>
                    <a:pt x="102" y="338"/>
                  </a:cubicBezTo>
                  <a:cubicBezTo>
                    <a:pt x="101" y="338"/>
                    <a:pt x="101" y="338"/>
                    <a:pt x="101" y="338"/>
                  </a:cubicBezTo>
                  <a:cubicBezTo>
                    <a:pt x="96" y="339"/>
                    <a:pt x="91" y="340"/>
                    <a:pt x="86" y="341"/>
                  </a:cubicBezTo>
                  <a:cubicBezTo>
                    <a:pt x="85" y="341"/>
                    <a:pt x="84" y="341"/>
                    <a:pt x="83" y="342"/>
                  </a:cubicBezTo>
                  <a:cubicBezTo>
                    <a:pt x="79" y="342"/>
                    <a:pt x="74" y="343"/>
                    <a:pt x="70" y="343"/>
                  </a:cubicBezTo>
                  <a:cubicBezTo>
                    <a:pt x="68" y="344"/>
                    <a:pt x="67" y="344"/>
                    <a:pt x="66" y="344"/>
                  </a:cubicBezTo>
                  <a:cubicBezTo>
                    <a:pt x="60" y="345"/>
                    <a:pt x="55" y="345"/>
                    <a:pt x="49" y="346"/>
                  </a:cubicBezTo>
                  <a:cubicBezTo>
                    <a:pt x="21" y="348"/>
                    <a:pt x="0" y="371"/>
                    <a:pt x="2" y="399"/>
                  </a:cubicBezTo>
                  <a:cubicBezTo>
                    <a:pt x="4" y="426"/>
                    <a:pt x="29" y="447"/>
                    <a:pt x="57" y="445"/>
                  </a:cubicBezTo>
                  <a:cubicBezTo>
                    <a:pt x="64" y="445"/>
                    <a:pt x="71" y="444"/>
                    <a:pt x="78" y="443"/>
                  </a:cubicBezTo>
                  <a:cubicBezTo>
                    <a:pt x="80" y="443"/>
                    <a:pt x="81" y="443"/>
                    <a:pt x="83" y="442"/>
                  </a:cubicBezTo>
                  <a:cubicBezTo>
                    <a:pt x="88" y="442"/>
                    <a:pt x="94" y="441"/>
                    <a:pt x="100" y="440"/>
                  </a:cubicBezTo>
                  <a:cubicBezTo>
                    <a:pt x="101" y="440"/>
                    <a:pt x="102" y="440"/>
                    <a:pt x="104" y="439"/>
                  </a:cubicBezTo>
                  <a:cubicBezTo>
                    <a:pt x="110" y="438"/>
                    <a:pt x="116" y="437"/>
                    <a:pt x="122" y="436"/>
                  </a:cubicBezTo>
                  <a:cubicBezTo>
                    <a:pt x="123" y="436"/>
                    <a:pt x="123" y="436"/>
                    <a:pt x="124" y="435"/>
                  </a:cubicBezTo>
                  <a:cubicBezTo>
                    <a:pt x="204" y="418"/>
                    <a:pt x="278" y="381"/>
                    <a:pt x="340" y="326"/>
                  </a:cubicBezTo>
                  <a:cubicBezTo>
                    <a:pt x="342" y="324"/>
                    <a:pt x="343" y="323"/>
                    <a:pt x="344" y="321"/>
                  </a:cubicBezTo>
                  <a:cubicBezTo>
                    <a:pt x="433" y="241"/>
                    <a:pt x="490" y="127"/>
                    <a:pt x="49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41412EF2-86FE-4D35-AB43-B685477D214F}"/>
                </a:ext>
              </a:extLst>
            </p:cNvPr>
            <p:cNvSpPr>
              <a:spLocks/>
            </p:cNvSpPr>
            <p:nvPr/>
          </p:nvSpPr>
          <p:spPr bwMode="auto">
            <a:xfrm>
              <a:off x="2932" y="1877"/>
              <a:ext cx="299" cy="274"/>
            </a:xfrm>
            <a:custGeom>
              <a:avLst/>
              <a:gdLst>
                <a:gd name="T0" fmla="*/ 440 w 496"/>
                <a:gd name="T1" fmla="*/ 2 h 449"/>
                <a:gd name="T2" fmla="*/ 440 w 496"/>
                <a:gd name="T3" fmla="*/ 2 h 449"/>
                <a:gd name="T4" fmla="*/ 0 w 496"/>
                <a:gd name="T5" fmla="*/ 449 h 449"/>
                <a:gd name="T6" fmla="*/ 47 w 496"/>
                <a:gd name="T7" fmla="*/ 423 h 449"/>
                <a:gd name="T8" fmla="*/ 101 w 496"/>
                <a:gd name="T9" fmla="*/ 446 h 449"/>
                <a:gd name="T10" fmla="*/ 447 w 496"/>
                <a:gd name="T11" fmla="*/ 102 h 449"/>
                <a:gd name="T12" fmla="*/ 494 w 496"/>
                <a:gd name="T13" fmla="*/ 48 h 449"/>
                <a:gd name="T14" fmla="*/ 440 w 496"/>
                <a:gd name="T15" fmla="*/ 2 h 4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49">
                  <a:moveTo>
                    <a:pt x="440" y="2"/>
                  </a:moveTo>
                  <a:lnTo>
                    <a:pt x="440" y="2"/>
                  </a:lnTo>
                  <a:cubicBezTo>
                    <a:pt x="197" y="20"/>
                    <a:pt x="10" y="215"/>
                    <a:pt x="0" y="449"/>
                  </a:cubicBezTo>
                  <a:cubicBezTo>
                    <a:pt x="10" y="434"/>
                    <a:pt x="27" y="424"/>
                    <a:pt x="47" y="423"/>
                  </a:cubicBezTo>
                  <a:cubicBezTo>
                    <a:pt x="68" y="421"/>
                    <a:pt x="88" y="431"/>
                    <a:pt x="101" y="446"/>
                  </a:cubicBezTo>
                  <a:cubicBezTo>
                    <a:pt x="113" y="265"/>
                    <a:pt x="259" y="115"/>
                    <a:pt x="447" y="102"/>
                  </a:cubicBezTo>
                  <a:cubicBezTo>
                    <a:pt x="475" y="100"/>
                    <a:pt x="496" y="76"/>
                    <a:pt x="494" y="48"/>
                  </a:cubicBezTo>
                  <a:cubicBezTo>
                    <a:pt x="492" y="21"/>
                    <a:pt x="468" y="0"/>
                    <a:pt x="44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4C73021E-4455-4C07-B410-F8E266E879E2}"/>
                </a:ext>
              </a:extLst>
            </p:cNvPr>
            <p:cNvSpPr>
              <a:spLocks/>
            </p:cNvSpPr>
            <p:nvPr/>
          </p:nvSpPr>
          <p:spPr bwMode="auto">
            <a:xfrm>
              <a:off x="3232" y="1877"/>
              <a:ext cx="273" cy="299"/>
            </a:xfrm>
            <a:custGeom>
              <a:avLst/>
              <a:gdLst>
                <a:gd name="T0" fmla="*/ 0 w 453"/>
                <a:gd name="T1" fmla="*/ 0 h 490"/>
                <a:gd name="T2" fmla="*/ 0 w 453"/>
                <a:gd name="T3" fmla="*/ 0 h 490"/>
                <a:gd name="T4" fmla="*/ 26 w 453"/>
                <a:gd name="T5" fmla="*/ 46 h 490"/>
                <a:gd name="T6" fmla="*/ 1 w 453"/>
                <a:gd name="T7" fmla="*/ 100 h 490"/>
                <a:gd name="T8" fmla="*/ 350 w 453"/>
                <a:gd name="T9" fmla="*/ 442 h 490"/>
                <a:gd name="T10" fmla="*/ 404 w 453"/>
                <a:gd name="T11" fmla="*/ 488 h 490"/>
                <a:gd name="T12" fmla="*/ 451 w 453"/>
                <a:gd name="T13" fmla="*/ 435 h 490"/>
                <a:gd name="T14" fmla="*/ 0 w 453"/>
                <a:gd name="T15" fmla="*/ 0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490">
                  <a:moveTo>
                    <a:pt x="0" y="0"/>
                  </a:moveTo>
                  <a:lnTo>
                    <a:pt x="0" y="0"/>
                  </a:lnTo>
                  <a:cubicBezTo>
                    <a:pt x="14" y="11"/>
                    <a:pt x="24" y="27"/>
                    <a:pt x="26" y="46"/>
                  </a:cubicBezTo>
                  <a:cubicBezTo>
                    <a:pt x="27" y="68"/>
                    <a:pt x="17" y="88"/>
                    <a:pt x="1" y="100"/>
                  </a:cubicBezTo>
                  <a:cubicBezTo>
                    <a:pt x="185" y="112"/>
                    <a:pt x="336" y="256"/>
                    <a:pt x="350" y="442"/>
                  </a:cubicBezTo>
                  <a:cubicBezTo>
                    <a:pt x="352" y="470"/>
                    <a:pt x="377" y="490"/>
                    <a:pt x="404" y="488"/>
                  </a:cubicBezTo>
                  <a:cubicBezTo>
                    <a:pt x="432" y="486"/>
                    <a:pt x="453" y="462"/>
                    <a:pt x="451" y="435"/>
                  </a:cubicBezTo>
                  <a:cubicBezTo>
                    <a:pt x="433" y="196"/>
                    <a:pt x="237" y="12"/>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1519A06D-FA81-4508-BFF4-7D0139E79FCC}"/>
                </a:ext>
              </a:extLst>
            </p:cNvPr>
            <p:cNvSpPr>
              <a:spLocks/>
            </p:cNvSpPr>
            <p:nvPr/>
          </p:nvSpPr>
          <p:spPr bwMode="auto">
            <a:xfrm>
              <a:off x="2931" y="2151"/>
              <a:ext cx="275" cy="299"/>
            </a:xfrm>
            <a:custGeom>
              <a:avLst/>
              <a:gdLst>
                <a:gd name="T0" fmla="*/ 428 w 455"/>
                <a:gd name="T1" fmla="*/ 446 h 490"/>
                <a:gd name="T2" fmla="*/ 428 w 455"/>
                <a:gd name="T3" fmla="*/ 446 h 490"/>
                <a:gd name="T4" fmla="*/ 455 w 455"/>
                <a:gd name="T5" fmla="*/ 390 h 490"/>
                <a:gd name="T6" fmla="*/ 102 w 455"/>
                <a:gd name="T7" fmla="*/ 48 h 490"/>
                <a:gd name="T8" fmla="*/ 48 w 455"/>
                <a:gd name="T9" fmla="*/ 2 h 490"/>
                <a:gd name="T10" fmla="*/ 1 w 455"/>
                <a:gd name="T11" fmla="*/ 55 h 490"/>
                <a:gd name="T12" fmla="*/ 450 w 455"/>
                <a:gd name="T13" fmla="*/ 490 h 490"/>
                <a:gd name="T14" fmla="*/ 428 w 455"/>
                <a:gd name="T15" fmla="*/ 446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490">
                  <a:moveTo>
                    <a:pt x="428" y="446"/>
                  </a:moveTo>
                  <a:lnTo>
                    <a:pt x="428" y="446"/>
                  </a:lnTo>
                  <a:cubicBezTo>
                    <a:pt x="426" y="423"/>
                    <a:pt x="437" y="402"/>
                    <a:pt x="455" y="390"/>
                  </a:cubicBezTo>
                  <a:cubicBezTo>
                    <a:pt x="270" y="380"/>
                    <a:pt x="116" y="235"/>
                    <a:pt x="102" y="48"/>
                  </a:cubicBezTo>
                  <a:cubicBezTo>
                    <a:pt x="100" y="21"/>
                    <a:pt x="76" y="0"/>
                    <a:pt x="48" y="2"/>
                  </a:cubicBezTo>
                  <a:cubicBezTo>
                    <a:pt x="20" y="4"/>
                    <a:pt x="0" y="28"/>
                    <a:pt x="1" y="55"/>
                  </a:cubicBezTo>
                  <a:cubicBezTo>
                    <a:pt x="19" y="293"/>
                    <a:pt x="214" y="477"/>
                    <a:pt x="450" y="490"/>
                  </a:cubicBezTo>
                  <a:cubicBezTo>
                    <a:pt x="437" y="479"/>
                    <a:pt x="429" y="464"/>
                    <a:pt x="428" y="44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8C5C00E5-D2E7-43C9-8B0D-15B55E63EDAA}"/>
                </a:ext>
              </a:extLst>
            </p:cNvPr>
            <p:cNvSpPr>
              <a:spLocks noEditPoints="1"/>
            </p:cNvSpPr>
            <p:nvPr/>
          </p:nvSpPr>
          <p:spPr bwMode="auto">
            <a:xfrm>
              <a:off x="3265" y="2100"/>
              <a:ext cx="125" cy="155"/>
            </a:xfrm>
            <a:custGeom>
              <a:avLst/>
              <a:gdLst>
                <a:gd name="T0" fmla="*/ 207 w 207"/>
                <a:gd name="T1" fmla="*/ 249 h 254"/>
                <a:gd name="T2" fmla="*/ 207 w 207"/>
                <a:gd name="T3" fmla="*/ 249 h 254"/>
                <a:gd name="T4" fmla="*/ 207 w 207"/>
                <a:gd name="T5" fmla="*/ 92 h 254"/>
                <a:gd name="T6" fmla="*/ 198 w 207"/>
                <a:gd name="T7" fmla="*/ 44 h 254"/>
                <a:gd name="T8" fmla="*/ 174 w 207"/>
                <a:gd name="T9" fmla="*/ 15 h 254"/>
                <a:gd name="T10" fmla="*/ 144 w 207"/>
                <a:gd name="T11" fmla="*/ 3 h 254"/>
                <a:gd name="T12" fmla="*/ 111 w 207"/>
                <a:gd name="T13" fmla="*/ 0 h 254"/>
                <a:gd name="T14" fmla="*/ 16 w 207"/>
                <a:gd name="T15" fmla="*/ 27 h 254"/>
                <a:gd name="T16" fmla="*/ 33 w 207"/>
                <a:gd name="T17" fmla="*/ 72 h 254"/>
                <a:gd name="T18" fmla="*/ 105 w 207"/>
                <a:gd name="T19" fmla="*/ 49 h 254"/>
                <a:gd name="T20" fmla="*/ 141 w 207"/>
                <a:gd name="T21" fmla="*/ 59 h 254"/>
                <a:gd name="T22" fmla="*/ 153 w 207"/>
                <a:gd name="T23" fmla="*/ 93 h 254"/>
                <a:gd name="T24" fmla="*/ 153 w 207"/>
                <a:gd name="T25" fmla="*/ 106 h 254"/>
                <a:gd name="T26" fmla="*/ 95 w 207"/>
                <a:gd name="T27" fmla="*/ 93 h 254"/>
                <a:gd name="T28" fmla="*/ 28 w 207"/>
                <a:gd name="T29" fmla="*/ 114 h 254"/>
                <a:gd name="T30" fmla="*/ 0 w 207"/>
                <a:gd name="T31" fmla="*/ 173 h 254"/>
                <a:gd name="T32" fmla="*/ 25 w 207"/>
                <a:gd name="T33" fmla="*/ 233 h 254"/>
                <a:gd name="T34" fmla="*/ 88 w 207"/>
                <a:gd name="T35" fmla="*/ 254 h 254"/>
                <a:gd name="T36" fmla="*/ 153 w 207"/>
                <a:gd name="T37" fmla="*/ 229 h 254"/>
                <a:gd name="T38" fmla="*/ 153 w 207"/>
                <a:gd name="T39" fmla="*/ 249 h 254"/>
                <a:gd name="T40" fmla="*/ 207 w 207"/>
                <a:gd name="T41" fmla="*/ 249 h 254"/>
                <a:gd name="T42" fmla="*/ 207 w 207"/>
                <a:gd name="T43" fmla="*/ 249 h 254"/>
                <a:gd name="T44" fmla="*/ 66 w 207"/>
                <a:gd name="T45" fmla="*/ 197 h 254"/>
                <a:gd name="T46" fmla="*/ 66 w 207"/>
                <a:gd name="T47" fmla="*/ 197 h 254"/>
                <a:gd name="T48" fmla="*/ 54 w 207"/>
                <a:gd name="T49" fmla="*/ 173 h 254"/>
                <a:gd name="T50" fmla="*/ 68 w 207"/>
                <a:gd name="T51" fmla="*/ 149 h 254"/>
                <a:gd name="T52" fmla="*/ 104 w 207"/>
                <a:gd name="T53" fmla="*/ 141 h 254"/>
                <a:gd name="T54" fmla="*/ 153 w 207"/>
                <a:gd name="T55" fmla="*/ 151 h 254"/>
                <a:gd name="T56" fmla="*/ 153 w 207"/>
                <a:gd name="T57" fmla="*/ 182 h 254"/>
                <a:gd name="T58" fmla="*/ 99 w 207"/>
                <a:gd name="T59" fmla="*/ 205 h 254"/>
                <a:gd name="T60" fmla="*/ 66 w 207"/>
                <a:gd name="T61" fmla="*/ 19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7" h="254">
                  <a:moveTo>
                    <a:pt x="207" y="249"/>
                  </a:moveTo>
                  <a:lnTo>
                    <a:pt x="207" y="249"/>
                  </a:lnTo>
                  <a:lnTo>
                    <a:pt x="207" y="92"/>
                  </a:lnTo>
                  <a:cubicBezTo>
                    <a:pt x="207" y="73"/>
                    <a:pt x="204" y="57"/>
                    <a:pt x="198" y="44"/>
                  </a:cubicBezTo>
                  <a:cubicBezTo>
                    <a:pt x="193" y="31"/>
                    <a:pt x="185" y="21"/>
                    <a:pt x="174" y="15"/>
                  </a:cubicBezTo>
                  <a:cubicBezTo>
                    <a:pt x="164" y="9"/>
                    <a:pt x="154" y="5"/>
                    <a:pt x="144" y="3"/>
                  </a:cubicBezTo>
                  <a:cubicBezTo>
                    <a:pt x="135" y="1"/>
                    <a:pt x="124" y="0"/>
                    <a:pt x="111" y="0"/>
                  </a:cubicBezTo>
                  <a:cubicBezTo>
                    <a:pt x="74" y="0"/>
                    <a:pt x="42" y="9"/>
                    <a:pt x="16" y="27"/>
                  </a:cubicBezTo>
                  <a:lnTo>
                    <a:pt x="33" y="72"/>
                  </a:lnTo>
                  <a:cubicBezTo>
                    <a:pt x="55" y="56"/>
                    <a:pt x="79" y="49"/>
                    <a:pt x="105" y="49"/>
                  </a:cubicBezTo>
                  <a:cubicBezTo>
                    <a:pt x="121" y="49"/>
                    <a:pt x="133" y="52"/>
                    <a:pt x="141" y="59"/>
                  </a:cubicBezTo>
                  <a:cubicBezTo>
                    <a:pt x="149" y="66"/>
                    <a:pt x="153" y="78"/>
                    <a:pt x="153" y="93"/>
                  </a:cubicBezTo>
                  <a:lnTo>
                    <a:pt x="153" y="106"/>
                  </a:lnTo>
                  <a:cubicBezTo>
                    <a:pt x="138" y="97"/>
                    <a:pt x="118" y="93"/>
                    <a:pt x="95" y="93"/>
                  </a:cubicBezTo>
                  <a:cubicBezTo>
                    <a:pt x="69" y="93"/>
                    <a:pt x="47" y="100"/>
                    <a:pt x="28" y="114"/>
                  </a:cubicBezTo>
                  <a:cubicBezTo>
                    <a:pt x="9" y="127"/>
                    <a:pt x="0" y="147"/>
                    <a:pt x="0" y="173"/>
                  </a:cubicBezTo>
                  <a:cubicBezTo>
                    <a:pt x="0" y="199"/>
                    <a:pt x="8" y="219"/>
                    <a:pt x="25" y="233"/>
                  </a:cubicBezTo>
                  <a:cubicBezTo>
                    <a:pt x="41" y="247"/>
                    <a:pt x="62" y="254"/>
                    <a:pt x="88" y="254"/>
                  </a:cubicBezTo>
                  <a:cubicBezTo>
                    <a:pt x="115" y="254"/>
                    <a:pt x="137" y="246"/>
                    <a:pt x="153" y="229"/>
                  </a:cubicBezTo>
                  <a:lnTo>
                    <a:pt x="153" y="249"/>
                  </a:lnTo>
                  <a:lnTo>
                    <a:pt x="207" y="249"/>
                  </a:lnTo>
                  <a:lnTo>
                    <a:pt x="207" y="249"/>
                  </a:lnTo>
                  <a:close/>
                  <a:moveTo>
                    <a:pt x="66" y="197"/>
                  </a:moveTo>
                  <a:lnTo>
                    <a:pt x="66" y="197"/>
                  </a:lnTo>
                  <a:cubicBezTo>
                    <a:pt x="58" y="191"/>
                    <a:pt x="54" y="183"/>
                    <a:pt x="54" y="173"/>
                  </a:cubicBezTo>
                  <a:cubicBezTo>
                    <a:pt x="54" y="162"/>
                    <a:pt x="59" y="154"/>
                    <a:pt x="68" y="149"/>
                  </a:cubicBezTo>
                  <a:cubicBezTo>
                    <a:pt x="77" y="143"/>
                    <a:pt x="89" y="141"/>
                    <a:pt x="104" y="141"/>
                  </a:cubicBezTo>
                  <a:cubicBezTo>
                    <a:pt x="123" y="141"/>
                    <a:pt x="139" y="144"/>
                    <a:pt x="153" y="151"/>
                  </a:cubicBezTo>
                  <a:lnTo>
                    <a:pt x="153" y="182"/>
                  </a:lnTo>
                  <a:cubicBezTo>
                    <a:pt x="138" y="198"/>
                    <a:pt x="120" y="205"/>
                    <a:pt x="99" y="205"/>
                  </a:cubicBezTo>
                  <a:cubicBezTo>
                    <a:pt x="84" y="205"/>
                    <a:pt x="73" y="202"/>
                    <a:pt x="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6391E570-8439-487A-A9FC-79B33E9459BE}"/>
                </a:ext>
              </a:extLst>
            </p:cNvPr>
            <p:cNvSpPr>
              <a:spLocks/>
            </p:cNvSpPr>
            <p:nvPr/>
          </p:nvSpPr>
          <p:spPr bwMode="auto">
            <a:xfrm>
              <a:off x="3156" y="2042"/>
              <a:ext cx="94" cy="213"/>
            </a:xfrm>
            <a:custGeom>
              <a:avLst/>
              <a:gdLst>
                <a:gd name="T0" fmla="*/ 149 w 155"/>
                <a:gd name="T1" fmla="*/ 338 h 349"/>
                <a:gd name="T2" fmla="*/ 149 w 155"/>
                <a:gd name="T3" fmla="*/ 338 h 349"/>
                <a:gd name="T4" fmla="*/ 155 w 155"/>
                <a:gd name="T5" fmla="*/ 288 h 349"/>
                <a:gd name="T6" fmla="*/ 117 w 155"/>
                <a:gd name="T7" fmla="*/ 299 h 349"/>
                <a:gd name="T8" fmla="*/ 97 w 155"/>
                <a:gd name="T9" fmla="*/ 276 h 349"/>
                <a:gd name="T10" fmla="*/ 97 w 155"/>
                <a:gd name="T11" fmla="*/ 149 h 349"/>
                <a:gd name="T12" fmla="*/ 153 w 155"/>
                <a:gd name="T13" fmla="*/ 149 h 349"/>
                <a:gd name="T14" fmla="*/ 153 w 155"/>
                <a:gd name="T15" fmla="*/ 101 h 349"/>
                <a:gd name="T16" fmla="*/ 97 w 155"/>
                <a:gd name="T17" fmla="*/ 101 h 349"/>
                <a:gd name="T18" fmla="*/ 97 w 155"/>
                <a:gd name="T19" fmla="*/ 0 h 349"/>
                <a:gd name="T20" fmla="*/ 41 w 155"/>
                <a:gd name="T21" fmla="*/ 27 h 349"/>
                <a:gd name="T22" fmla="*/ 41 w 155"/>
                <a:gd name="T23" fmla="*/ 101 h 349"/>
                <a:gd name="T24" fmla="*/ 0 w 155"/>
                <a:gd name="T25" fmla="*/ 101 h 349"/>
                <a:gd name="T26" fmla="*/ 0 w 155"/>
                <a:gd name="T27" fmla="*/ 149 h 349"/>
                <a:gd name="T28" fmla="*/ 41 w 155"/>
                <a:gd name="T29" fmla="*/ 149 h 349"/>
                <a:gd name="T30" fmla="*/ 41 w 155"/>
                <a:gd name="T31" fmla="*/ 287 h 349"/>
                <a:gd name="T32" fmla="*/ 98 w 155"/>
                <a:gd name="T33" fmla="*/ 349 h 349"/>
                <a:gd name="T34" fmla="*/ 149 w 155"/>
                <a:gd name="T35" fmla="*/ 33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349">
                  <a:moveTo>
                    <a:pt x="149" y="338"/>
                  </a:moveTo>
                  <a:lnTo>
                    <a:pt x="149" y="338"/>
                  </a:lnTo>
                  <a:lnTo>
                    <a:pt x="155" y="288"/>
                  </a:lnTo>
                  <a:cubicBezTo>
                    <a:pt x="142" y="296"/>
                    <a:pt x="130" y="299"/>
                    <a:pt x="117" y="299"/>
                  </a:cubicBezTo>
                  <a:cubicBezTo>
                    <a:pt x="104" y="299"/>
                    <a:pt x="97" y="292"/>
                    <a:pt x="97" y="276"/>
                  </a:cubicBezTo>
                  <a:lnTo>
                    <a:pt x="97" y="149"/>
                  </a:lnTo>
                  <a:lnTo>
                    <a:pt x="153" y="149"/>
                  </a:lnTo>
                  <a:lnTo>
                    <a:pt x="153" y="101"/>
                  </a:lnTo>
                  <a:lnTo>
                    <a:pt x="97" y="101"/>
                  </a:lnTo>
                  <a:lnTo>
                    <a:pt x="97" y="0"/>
                  </a:lnTo>
                  <a:lnTo>
                    <a:pt x="41" y="27"/>
                  </a:lnTo>
                  <a:lnTo>
                    <a:pt x="41" y="101"/>
                  </a:lnTo>
                  <a:lnTo>
                    <a:pt x="0" y="101"/>
                  </a:lnTo>
                  <a:lnTo>
                    <a:pt x="0" y="149"/>
                  </a:lnTo>
                  <a:lnTo>
                    <a:pt x="41" y="149"/>
                  </a:lnTo>
                  <a:lnTo>
                    <a:pt x="41" y="287"/>
                  </a:lnTo>
                  <a:cubicBezTo>
                    <a:pt x="41" y="329"/>
                    <a:pt x="60" y="349"/>
                    <a:pt x="98" y="349"/>
                  </a:cubicBezTo>
                  <a:cubicBezTo>
                    <a:pt x="118" y="349"/>
                    <a:pt x="135" y="346"/>
                    <a:pt x="149" y="33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B6668104-EB16-4DF2-B7C6-2F864A8A6358}"/>
                </a:ext>
              </a:extLst>
            </p:cNvPr>
            <p:cNvSpPr>
              <a:spLocks/>
            </p:cNvSpPr>
            <p:nvPr/>
          </p:nvSpPr>
          <p:spPr bwMode="auto">
            <a:xfrm>
              <a:off x="3051" y="2045"/>
              <a:ext cx="90" cy="207"/>
            </a:xfrm>
            <a:custGeom>
              <a:avLst/>
              <a:gdLst>
                <a:gd name="T0" fmla="*/ 149 w 149"/>
                <a:gd name="T1" fmla="*/ 144 h 338"/>
                <a:gd name="T2" fmla="*/ 149 w 149"/>
                <a:gd name="T3" fmla="*/ 144 h 338"/>
                <a:gd name="T4" fmla="*/ 149 w 149"/>
                <a:gd name="T5" fmla="*/ 95 h 338"/>
                <a:gd name="T6" fmla="*/ 91 w 149"/>
                <a:gd name="T7" fmla="*/ 95 h 338"/>
                <a:gd name="T8" fmla="*/ 91 w 149"/>
                <a:gd name="T9" fmla="*/ 68 h 338"/>
                <a:gd name="T10" fmla="*/ 109 w 149"/>
                <a:gd name="T11" fmla="*/ 49 h 338"/>
                <a:gd name="T12" fmla="*/ 144 w 149"/>
                <a:gd name="T13" fmla="*/ 57 h 338"/>
                <a:gd name="T14" fmla="*/ 144 w 149"/>
                <a:gd name="T15" fmla="*/ 11 h 338"/>
                <a:gd name="T16" fmla="*/ 93 w 149"/>
                <a:gd name="T17" fmla="*/ 0 h 338"/>
                <a:gd name="T18" fmla="*/ 35 w 149"/>
                <a:gd name="T19" fmla="*/ 57 h 338"/>
                <a:gd name="T20" fmla="*/ 35 w 149"/>
                <a:gd name="T21" fmla="*/ 95 h 338"/>
                <a:gd name="T22" fmla="*/ 0 w 149"/>
                <a:gd name="T23" fmla="*/ 95 h 338"/>
                <a:gd name="T24" fmla="*/ 0 w 149"/>
                <a:gd name="T25" fmla="*/ 144 h 338"/>
                <a:gd name="T26" fmla="*/ 35 w 149"/>
                <a:gd name="T27" fmla="*/ 144 h 338"/>
                <a:gd name="T28" fmla="*/ 35 w 149"/>
                <a:gd name="T29" fmla="*/ 338 h 338"/>
                <a:gd name="T30" fmla="*/ 91 w 149"/>
                <a:gd name="T31" fmla="*/ 338 h 338"/>
                <a:gd name="T32" fmla="*/ 91 w 149"/>
                <a:gd name="T33" fmla="*/ 144 h 338"/>
                <a:gd name="T34" fmla="*/ 149 w 149"/>
                <a:gd name="T35" fmla="*/ 14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338">
                  <a:moveTo>
                    <a:pt x="149" y="144"/>
                  </a:moveTo>
                  <a:lnTo>
                    <a:pt x="149" y="144"/>
                  </a:lnTo>
                  <a:lnTo>
                    <a:pt x="149" y="95"/>
                  </a:lnTo>
                  <a:lnTo>
                    <a:pt x="91" y="95"/>
                  </a:lnTo>
                  <a:lnTo>
                    <a:pt x="91" y="68"/>
                  </a:lnTo>
                  <a:cubicBezTo>
                    <a:pt x="91" y="55"/>
                    <a:pt x="97" y="49"/>
                    <a:pt x="109" y="49"/>
                  </a:cubicBezTo>
                  <a:cubicBezTo>
                    <a:pt x="119" y="49"/>
                    <a:pt x="131" y="52"/>
                    <a:pt x="144" y="57"/>
                  </a:cubicBezTo>
                  <a:lnTo>
                    <a:pt x="144" y="11"/>
                  </a:lnTo>
                  <a:cubicBezTo>
                    <a:pt x="129" y="4"/>
                    <a:pt x="112" y="0"/>
                    <a:pt x="93" y="0"/>
                  </a:cubicBezTo>
                  <a:cubicBezTo>
                    <a:pt x="54" y="0"/>
                    <a:pt x="35" y="19"/>
                    <a:pt x="35" y="57"/>
                  </a:cubicBezTo>
                  <a:lnTo>
                    <a:pt x="35" y="95"/>
                  </a:lnTo>
                  <a:lnTo>
                    <a:pt x="0" y="95"/>
                  </a:lnTo>
                  <a:lnTo>
                    <a:pt x="0" y="144"/>
                  </a:lnTo>
                  <a:lnTo>
                    <a:pt x="35" y="144"/>
                  </a:lnTo>
                  <a:lnTo>
                    <a:pt x="35" y="338"/>
                  </a:lnTo>
                  <a:lnTo>
                    <a:pt x="91" y="338"/>
                  </a:lnTo>
                  <a:lnTo>
                    <a:pt x="91" y="144"/>
                  </a:lnTo>
                  <a:lnTo>
                    <a:pt x="149" y="14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8A81F53B-005E-4A11-A847-3ECF3945C53F}"/>
                </a:ext>
              </a:extLst>
            </p:cNvPr>
            <p:cNvSpPr>
              <a:spLocks/>
            </p:cNvSpPr>
            <p:nvPr/>
          </p:nvSpPr>
          <p:spPr bwMode="auto">
            <a:xfrm>
              <a:off x="3631" y="1940"/>
              <a:ext cx="110" cy="181"/>
            </a:xfrm>
            <a:custGeom>
              <a:avLst/>
              <a:gdLst>
                <a:gd name="T0" fmla="*/ 0 w 184"/>
                <a:gd name="T1" fmla="*/ 298 h 298"/>
                <a:gd name="T2" fmla="*/ 0 w 184"/>
                <a:gd name="T3" fmla="*/ 298 h 298"/>
                <a:gd name="T4" fmla="*/ 0 w 184"/>
                <a:gd name="T5" fmla="*/ 0 h 298"/>
                <a:gd name="T6" fmla="*/ 37 w 184"/>
                <a:gd name="T7" fmla="*/ 0 h 298"/>
                <a:gd name="T8" fmla="*/ 37 w 184"/>
                <a:gd name="T9" fmla="*/ 262 h 298"/>
                <a:gd name="T10" fmla="*/ 184 w 184"/>
                <a:gd name="T11" fmla="*/ 262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2"/>
                  </a:lnTo>
                  <a:lnTo>
                    <a:pt x="184" y="262"/>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FC61A463-BAC7-48B4-94FC-BEA92D1ED0D0}"/>
                </a:ext>
              </a:extLst>
            </p:cNvPr>
            <p:cNvSpPr>
              <a:spLocks noEditPoints="1"/>
            </p:cNvSpPr>
            <p:nvPr/>
          </p:nvSpPr>
          <p:spPr bwMode="auto">
            <a:xfrm>
              <a:off x="3756" y="1985"/>
              <a:ext cx="113" cy="140"/>
            </a:xfrm>
            <a:custGeom>
              <a:avLst/>
              <a:gdLst>
                <a:gd name="T0" fmla="*/ 37 w 186"/>
                <a:gd name="T1" fmla="*/ 97 h 228"/>
                <a:gd name="T2" fmla="*/ 37 w 186"/>
                <a:gd name="T3" fmla="*/ 97 h 228"/>
                <a:gd name="T4" fmla="*/ 149 w 186"/>
                <a:gd name="T5" fmla="*/ 97 h 228"/>
                <a:gd name="T6" fmla="*/ 133 w 186"/>
                <a:gd name="T7" fmla="*/ 48 h 228"/>
                <a:gd name="T8" fmla="*/ 96 w 186"/>
                <a:gd name="T9" fmla="*/ 33 h 228"/>
                <a:gd name="T10" fmla="*/ 55 w 186"/>
                <a:gd name="T11" fmla="*/ 49 h 228"/>
                <a:gd name="T12" fmla="*/ 37 w 186"/>
                <a:gd name="T13" fmla="*/ 97 h 228"/>
                <a:gd name="T14" fmla="*/ 96 w 186"/>
                <a:gd name="T15" fmla="*/ 228 h 228"/>
                <a:gd name="T16" fmla="*/ 96 w 186"/>
                <a:gd name="T17" fmla="*/ 228 h 228"/>
                <a:gd name="T18" fmla="*/ 26 w 186"/>
                <a:gd name="T19" fmla="*/ 196 h 228"/>
                <a:gd name="T20" fmla="*/ 0 w 186"/>
                <a:gd name="T21" fmla="*/ 114 h 228"/>
                <a:gd name="T22" fmla="*/ 26 w 186"/>
                <a:gd name="T23" fmla="*/ 31 h 228"/>
                <a:gd name="T24" fmla="*/ 96 w 186"/>
                <a:gd name="T25" fmla="*/ 0 h 228"/>
                <a:gd name="T26" fmla="*/ 161 w 186"/>
                <a:gd name="T27" fmla="*/ 27 h 228"/>
                <a:gd name="T28" fmla="*/ 186 w 186"/>
                <a:gd name="T29" fmla="*/ 104 h 228"/>
                <a:gd name="T30" fmla="*/ 185 w 186"/>
                <a:gd name="T31" fmla="*/ 129 h 228"/>
                <a:gd name="T32" fmla="*/ 37 w 186"/>
                <a:gd name="T33" fmla="*/ 129 h 228"/>
                <a:gd name="T34" fmla="*/ 56 w 186"/>
                <a:gd name="T35" fmla="*/ 176 h 228"/>
                <a:gd name="T36" fmla="*/ 97 w 186"/>
                <a:gd name="T37" fmla="*/ 194 h 228"/>
                <a:gd name="T38" fmla="*/ 144 w 186"/>
                <a:gd name="T39" fmla="*/ 175 h 228"/>
                <a:gd name="T40" fmla="*/ 166 w 186"/>
                <a:gd name="T41" fmla="*/ 200 h 228"/>
                <a:gd name="T42" fmla="*/ 96 w 186"/>
                <a:gd name="T4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6" h="228">
                  <a:moveTo>
                    <a:pt x="37" y="97"/>
                  </a:moveTo>
                  <a:lnTo>
                    <a:pt x="37" y="97"/>
                  </a:lnTo>
                  <a:lnTo>
                    <a:pt x="149" y="97"/>
                  </a:lnTo>
                  <a:cubicBezTo>
                    <a:pt x="148" y="75"/>
                    <a:pt x="143" y="58"/>
                    <a:pt x="133" y="48"/>
                  </a:cubicBezTo>
                  <a:cubicBezTo>
                    <a:pt x="122" y="38"/>
                    <a:pt x="110" y="33"/>
                    <a:pt x="96" y="33"/>
                  </a:cubicBezTo>
                  <a:cubicBezTo>
                    <a:pt x="79" y="33"/>
                    <a:pt x="66" y="38"/>
                    <a:pt x="55" y="49"/>
                  </a:cubicBezTo>
                  <a:cubicBezTo>
                    <a:pt x="44" y="60"/>
                    <a:pt x="38" y="76"/>
                    <a:pt x="37" y="97"/>
                  </a:cubicBezTo>
                  <a:close/>
                  <a:moveTo>
                    <a:pt x="96" y="228"/>
                  </a:moveTo>
                  <a:lnTo>
                    <a:pt x="96" y="228"/>
                  </a:lnTo>
                  <a:cubicBezTo>
                    <a:pt x="67" y="228"/>
                    <a:pt x="43" y="218"/>
                    <a:pt x="26" y="196"/>
                  </a:cubicBezTo>
                  <a:cubicBezTo>
                    <a:pt x="8" y="175"/>
                    <a:pt x="0" y="148"/>
                    <a:pt x="0" y="114"/>
                  </a:cubicBezTo>
                  <a:cubicBezTo>
                    <a:pt x="0" y="79"/>
                    <a:pt x="8" y="51"/>
                    <a:pt x="26" y="31"/>
                  </a:cubicBezTo>
                  <a:cubicBezTo>
                    <a:pt x="44" y="10"/>
                    <a:pt x="67" y="0"/>
                    <a:pt x="96" y="0"/>
                  </a:cubicBezTo>
                  <a:cubicBezTo>
                    <a:pt x="122" y="0"/>
                    <a:pt x="144" y="9"/>
                    <a:pt x="161" y="27"/>
                  </a:cubicBezTo>
                  <a:cubicBezTo>
                    <a:pt x="178" y="44"/>
                    <a:pt x="186" y="70"/>
                    <a:pt x="186" y="104"/>
                  </a:cubicBezTo>
                  <a:cubicBezTo>
                    <a:pt x="186" y="112"/>
                    <a:pt x="186" y="120"/>
                    <a:pt x="185" y="129"/>
                  </a:cubicBezTo>
                  <a:lnTo>
                    <a:pt x="37" y="129"/>
                  </a:lnTo>
                  <a:cubicBezTo>
                    <a:pt x="39" y="148"/>
                    <a:pt x="45" y="164"/>
                    <a:pt x="56" y="176"/>
                  </a:cubicBezTo>
                  <a:cubicBezTo>
                    <a:pt x="67" y="188"/>
                    <a:pt x="81" y="194"/>
                    <a:pt x="97" y="194"/>
                  </a:cubicBezTo>
                  <a:cubicBezTo>
                    <a:pt x="115" y="194"/>
                    <a:pt x="131" y="188"/>
                    <a:pt x="144" y="175"/>
                  </a:cubicBezTo>
                  <a:lnTo>
                    <a:pt x="166" y="200"/>
                  </a:lnTo>
                  <a:cubicBezTo>
                    <a:pt x="148" y="219"/>
                    <a:pt x="124" y="228"/>
                    <a:pt x="96"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D0F0149C-8686-424E-901F-3366A7DD03A2}"/>
                </a:ext>
              </a:extLst>
            </p:cNvPr>
            <p:cNvSpPr>
              <a:spLocks noEditPoints="1"/>
            </p:cNvSpPr>
            <p:nvPr/>
          </p:nvSpPr>
          <p:spPr bwMode="auto">
            <a:xfrm>
              <a:off x="3885" y="1985"/>
              <a:ext cx="104" cy="140"/>
            </a:xfrm>
            <a:custGeom>
              <a:avLst/>
              <a:gdLst>
                <a:gd name="T0" fmla="*/ 81 w 172"/>
                <a:gd name="T1" fmla="*/ 195 h 228"/>
                <a:gd name="T2" fmla="*/ 81 w 172"/>
                <a:gd name="T3" fmla="*/ 195 h 228"/>
                <a:gd name="T4" fmla="*/ 137 w 172"/>
                <a:gd name="T5" fmla="*/ 167 h 228"/>
                <a:gd name="T6" fmla="*/ 137 w 172"/>
                <a:gd name="T7" fmla="*/ 129 h 228"/>
                <a:gd name="T8" fmla="*/ 86 w 172"/>
                <a:gd name="T9" fmla="*/ 115 h 228"/>
                <a:gd name="T10" fmla="*/ 49 w 172"/>
                <a:gd name="T11" fmla="*/ 125 h 228"/>
                <a:gd name="T12" fmla="*/ 35 w 172"/>
                <a:gd name="T13" fmla="*/ 155 h 228"/>
                <a:gd name="T14" fmla="*/ 47 w 172"/>
                <a:gd name="T15" fmla="*/ 184 h 228"/>
                <a:gd name="T16" fmla="*/ 81 w 172"/>
                <a:gd name="T17" fmla="*/ 195 h 228"/>
                <a:gd name="T18" fmla="*/ 137 w 172"/>
                <a:gd name="T19" fmla="*/ 223 h 228"/>
                <a:gd name="T20" fmla="*/ 137 w 172"/>
                <a:gd name="T21" fmla="*/ 223 h 228"/>
                <a:gd name="T22" fmla="*/ 137 w 172"/>
                <a:gd name="T23" fmla="*/ 203 h 228"/>
                <a:gd name="T24" fmla="*/ 75 w 172"/>
                <a:gd name="T25" fmla="*/ 228 h 228"/>
                <a:gd name="T26" fmla="*/ 20 w 172"/>
                <a:gd name="T27" fmla="*/ 209 h 228"/>
                <a:gd name="T28" fmla="*/ 0 w 172"/>
                <a:gd name="T29" fmla="*/ 155 h 228"/>
                <a:gd name="T30" fmla="*/ 23 w 172"/>
                <a:gd name="T31" fmla="*/ 101 h 228"/>
                <a:gd name="T32" fmla="*/ 81 w 172"/>
                <a:gd name="T33" fmla="*/ 83 h 228"/>
                <a:gd name="T34" fmla="*/ 137 w 172"/>
                <a:gd name="T35" fmla="*/ 97 h 228"/>
                <a:gd name="T36" fmla="*/ 137 w 172"/>
                <a:gd name="T37" fmla="*/ 82 h 228"/>
                <a:gd name="T38" fmla="*/ 125 w 172"/>
                <a:gd name="T39" fmla="*/ 44 h 228"/>
                <a:gd name="T40" fmla="*/ 90 w 172"/>
                <a:gd name="T41" fmla="*/ 33 h 228"/>
                <a:gd name="T42" fmla="*/ 26 w 172"/>
                <a:gd name="T43" fmla="*/ 54 h 228"/>
                <a:gd name="T44" fmla="*/ 16 w 172"/>
                <a:gd name="T45" fmla="*/ 23 h 228"/>
                <a:gd name="T46" fmla="*/ 95 w 172"/>
                <a:gd name="T47" fmla="*/ 0 h 228"/>
                <a:gd name="T48" fmla="*/ 172 w 172"/>
                <a:gd name="T49" fmla="*/ 79 h 228"/>
                <a:gd name="T50" fmla="*/ 172 w 172"/>
                <a:gd name="T51" fmla="*/ 223 h 228"/>
                <a:gd name="T52" fmla="*/ 137 w 172"/>
                <a:gd name="T53" fmla="*/ 22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2" h="228">
                  <a:moveTo>
                    <a:pt x="81" y="195"/>
                  </a:moveTo>
                  <a:lnTo>
                    <a:pt x="81" y="195"/>
                  </a:lnTo>
                  <a:cubicBezTo>
                    <a:pt x="102" y="195"/>
                    <a:pt x="121" y="186"/>
                    <a:pt x="137" y="167"/>
                  </a:cubicBezTo>
                  <a:lnTo>
                    <a:pt x="137" y="129"/>
                  </a:lnTo>
                  <a:cubicBezTo>
                    <a:pt x="122" y="120"/>
                    <a:pt x="104" y="115"/>
                    <a:pt x="86" y="115"/>
                  </a:cubicBezTo>
                  <a:cubicBezTo>
                    <a:pt x="71" y="115"/>
                    <a:pt x="59" y="118"/>
                    <a:pt x="49" y="125"/>
                  </a:cubicBezTo>
                  <a:cubicBezTo>
                    <a:pt x="39" y="132"/>
                    <a:pt x="35" y="142"/>
                    <a:pt x="35" y="155"/>
                  </a:cubicBezTo>
                  <a:cubicBezTo>
                    <a:pt x="35" y="167"/>
                    <a:pt x="39" y="177"/>
                    <a:pt x="47" y="184"/>
                  </a:cubicBezTo>
                  <a:cubicBezTo>
                    <a:pt x="55" y="192"/>
                    <a:pt x="66" y="195"/>
                    <a:pt x="81" y="195"/>
                  </a:cubicBezTo>
                  <a:close/>
                  <a:moveTo>
                    <a:pt x="137" y="223"/>
                  </a:moveTo>
                  <a:lnTo>
                    <a:pt x="137" y="223"/>
                  </a:lnTo>
                  <a:lnTo>
                    <a:pt x="137" y="203"/>
                  </a:lnTo>
                  <a:cubicBezTo>
                    <a:pt x="119" y="220"/>
                    <a:pt x="99" y="228"/>
                    <a:pt x="75" y="228"/>
                  </a:cubicBezTo>
                  <a:cubicBezTo>
                    <a:pt x="52" y="228"/>
                    <a:pt x="34" y="222"/>
                    <a:pt x="20" y="209"/>
                  </a:cubicBezTo>
                  <a:cubicBezTo>
                    <a:pt x="7" y="197"/>
                    <a:pt x="0" y="178"/>
                    <a:pt x="0" y="155"/>
                  </a:cubicBezTo>
                  <a:cubicBezTo>
                    <a:pt x="0" y="131"/>
                    <a:pt x="7" y="113"/>
                    <a:pt x="23" y="101"/>
                  </a:cubicBezTo>
                  <a:cubicBezTo>
                    <a:pt x="39" y="89"/>
                    <a:pt x="58" y="83"/>
                    <a:pt x="81" y="83"/>
                  </a:cubicBezTo>
                  <a:cubicBezTo>
                    <a:pt x="102" y="83"/>
                    <a:pt x="121" y="88"/>
                    <a:pt x="137" y="97"/>
                  </a:cubicBezTo>
                  <a:lnTo>
                    <a:pt x="137" y="82"/>
                  </a:lnTo>
                  <a:cubicBezTo>
                    <a:pt x="137" y="64"/>
                    <a:pt x="133" y="51"/>
                    <a:pt x="125" y="44"/>
                  </a:cubicBezTo>
                  <a:cubicBezTo>
                    <a:pt x="117" y="36"/>
                    <a:pt x="105" y="33"/>
                    <a:pt x="90" y="33"/>
                  </a:cubicBezTo>
                  <a:cubicBezTo>
                    <a:pt x="68" y="33"/>
                    <a:pt x="47" y="40"/>
                    <a:pt x="26" y="54"/>
                  </a:cubicBezTo>
                  <a:lnTo>
                    <a:pt x="16" y="23"/>
                  </a:lnTo>
                  <a:cubicBezTo>
                    <a:pt x="39" y="8"/>
                    <a:pt x="65" y="0"/>
                    <a:pt x="95" y="0"/>
                  </a:cubicBezTo>
                  <a:cubicBezTo>
                    <a:pt x="146" y="0"/>
                    <a:pt x="172" y="27"/>
                    <a:pt x="172" y="79"/>
                  </a:cubicBezTo>
                  <a:lnTo>
                    <a:pt x="172" y="223"/>
                  </a:lnTo>
                  <a:lnTo>
                    <a:pt x="137"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0D20D518-C7B7-40AD-AAD9-6EEB70244C4D}"/>
                </a:ext>
              </a:extLst>
            </p:cNvPr>
            <p:cNvSpPr>
              <a:spLocks noEditPoints="1"/>
            </p:cNvSpPr>
            <p:nvPr/>
          </p:nvSpPr>
          <p:spPr bwMode="auto">
            <a:xfrm>
              <a:off x="4011" y="1934"/>
              <a:ext cx="109" cy="191"/>
            </a:xfrm>
            <a:custGeom>
              <a:avLst/>
              <a:gdLst>
                <a:gd name="T0" fmla="*/ 95 w 181"/>
                <a:gd name="T1" fmla="*/ 278 h 312"/>
                <a:gd name="T2" fmla="*/ 95 w 181"/>
                <a:gd name="T3" fmla="*/ 278 h 312"/>
                <a:gd name="T4" fmla="*/ 144 w 181"/>
                <a:gd name="T5" fmla="*/ 248 h 312"/>
                <a:gd name="T6" fmla="*/ 144 w 181"/>
                <a:gd name="T7" fmla="*/ 146 h 312"/>
                <a:gd name="T8" fmla="*/ 95 w 181"/>
                <a:gd name="T9" fmla="*/ 118 h 312"/>
                <a:gd name="T10" fmla="*/ 52 w 181"/>
                <a:gd name="T11" fmla="*/ 139 h 312"/>
                <a:gd name="T12" fmla="*/ 37 w 181"/>
                <a:gd name="T13" fmla="*/ 198 h 312"/>
                <a:gd name="T14" fmla="*/ 53 w 181"/>
                <a:gd name="T15" fmla="*/ 255 h 312"/>
                <a:gd name="T16" fmla="*/ 95 w 181"/>
                <a:gd name="T17" fmla="*/ 278 h 312"/>
                <a:gd name="T18" fmla="*/ 89 w 181"/>
                <a:gd name="T19" fmla="*/ 312 h 312"/>
                <a:gd name="T20" fmla="*/ 89 w 181"/>
                <a:gd name="T21" fmla="*/ 312 h 312"/>
                <a:gd name="T22" fmla="*/ 24 w 181"/>
                <a:gd name="T23" fmla="*/ 281 h 312"/>
                <a:gd name="T24" fmla="*/ 0 w 181"/>
                <a:gd name="T25" fmla="*/ 198 h 312"/>
                <a:gd name="T26" fmla="*/ 24 w 181"/>
                <a:gd name="T27" fmla="*/ 115 h 312"/>
                <a:gd name="T28" fmla="*/ 89 w 181"/>
                <a:gd name="T29" fmla="*/ 84 h 312"/>
                <a:gd name="T30" fmla="*/ 144 w 181"/>
                <a:gd name="T31" fmla="*/ 105 h 312"/>
                <a:gd name="T32" fmla="*/ 144 w 181"/>
                <a:gd name="T33" fmla="*/ 17 h 312"/>
                <a:gd name="T34" fmla="*/ 181 w 181"/>
                <a:gd name="T35" fmla="*/ 0 h 312"/>
                <a:gd name="T36" fmla="*/ 181 w 181"/>
                <a:gd name="T37" fmla="*/ 307 h 312"/>
                <a:gd name="T38" fmla="*/ 144 w 181"/>
                <a:gd name="T39" fmla="*/ 307 h 312"/>
                <a:gd name="T40" fmla="*/ 144 w 181"/>
                <a:gd name="T41" fmla="*/ 290 h 312"/>
                <a:gd name="T42" fmla="*/ 89 w 181"/>
                <a:gd name="T43"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312">
                  <a:moveTo>
                    <a:pt x="95" y="278"/>
                  </a:moveTo>
                  <a:lnTo>
                    <a:pt x="95" y="278"/>
                  </a:lnTo>
                  <a:cubicBezTo>
                    <a:pt x="116" y="278"/>
                    <a:pt x="133" y="268"/>
                    <a:pt x="144" y="248"/>
                  </a:cubicBezTo>
                  <a:lnTo>
                    <a:pt x="144" y="146"/>
                  </a:lnTo>
                  <a:cubicBezTo>
                    <a:pt x="133" y="128"/>
                    <a:pt x="116" y="118"/>
                    <a:pt x="95" y="118"/>
                  </a:cubicBezTo>
                  <a:cubicBezTo>
                    <a:pt x="76" y="118"/>
                    <a:pt x="62" y="125"/>
                    <a:pt x="52" y="139"/>
                  </a:cubicBezTo>
                  <a:cubicBezTo>
                    <a:pt x="42" y="153"/>
                    <a:pt x="37" y="172"/>
                    <a:pt x="37" y="198"/>
                  </a:cubicBezTo>
                  <a:cubicBezTo>
                    <a:pt x="37" y="221"/>
                    <a:pt x="42" y="240"/>
                    <a:pt x="53" y="255"/>
                  </a:cubicBezTo>
                  <a:cubicBezTo>
                    <a:pt x="63" y="270"/>
                    <a:pt x="77" y="278"/>
                    <a:pt x="95" y="278"/>
                  </a:cubicBezTo>
                  <a:close/>
                  <a:moveTo>
                    <a:pt x="89" y="312"/>
                  </a:moveTo>
                  <a:lnTo>
                    <a:pt x="89" y="312"/>
                  </a:lnTo>
                  <a:cubicBezTo>
                    <a:pt x="62" y="312"/>
                    <a:pt x="40" y="302"/>
                    <a:pt x="24" y="281"/>
                  </a:cubicBezTo>
                  <a:cubicBezTo>
                    <a:pt x="8" y="261"/>
                    <a:pt x="0" y="233"/>
                    <a:pt x="0" y="198"/>
                  </a:cubicBezTo>
                  <a:cubicBezTo>
                    <a:pt x="0" y="163"/>
                    <a:pt x="8" y="135"/>
                    <a:pt x="24" y="115"/>
                  </a:cubicBezTo>
                  <a:cubicBezTo>
                    <a:pt x="40" y="94"/>
                    <a:pt x="62" y="84"/>
                    <a:pt x="89" y="84"/>
                  </a:cubicBezTo>
                  <a:cubicBezTo>
                    <a:pt x="111" y="84"/>
                    <a:pt x="129" y="91"/>
                    <a:pt x="144" y="105"/>
                  </a:cubicBezTo>
                  <a:lnTo>
                    <a:pt x="144" y="17"/>
                  </a:lnTo>
                  <a:lnTo>
                    <a:pt x="181" y="0"/>
                  </a:lnTo>
                  <a:lnTo>
                    <a:pt x="181" y="307"/>
                  </a:lnTo>
                  <a:lnTo>
                    <a:pt x="144" y="307"/>
                  </a:lnTo>
                  <a:lnTo>
                    <a:pt x="144" y="290"/>
                  </a:lnTo>
                  <a:cubicBezTo>
                    <a:pt x="130" y="305"/>
                    <a:pt x="112" y="312"/>
                    <a:pt x="89" y="3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a:extLst>
                <a:ext uri="{FF2B5EF4-FFF2-40B4-BE49-F238E27FC236}">
                  <a16:creationId xmlns:a16="http://schemas.microsoft.com/office/drawing/2014/main" id="{9D69A39F-D43A-4FA7-AAB8-CC938B4C67A4}"/>
                </a:ext>
              </a:extLst>
            </p:cNvPr>
            <p:cNvSpPr>
              <a:spLocks noEditPoints="1"/>
            </p:cNvSpPr>
            <p:nvPr/>
          </p:nvSpPr>
          <p:spPr bwMode="auto">
            <a:xfrm>
              <a:off x="4149" y="1936"/>
              <a:ext cx="28" cy="185"/>
            </a:xfrm>
            <a:custGeom>
              <a:avLst/>
              <a:gdLst>
                <a:gd name="T0" fmla="*/ 5 w 47"/>
                <a:gd name="T1" fmla="*/ 86 h 304"/>
                <a:gd name="T2" fmla="*/ 5 w 47"/>
                <a:gd name="T3" fmla="*/ 86 h 304"/>
                <a:gd name="T4" fmla="*/ 42 w 47"/>
                <a:gd name="T5" fmla="*/ 86 h 304"/>
                <a:gd name="T6" fmla="*/ 42 w 47"/>
                <a:gd name="T7" fmla="*/ 304 h 304"/>
                <a:gd name="T8" fmla="*/ 5 w 47"/>
                <a:gd name="T9" fmla="*/ 304 h 304"/>
                <a:gd name="T10" fmla="*/ 5 w 47"/>
                <a:gd name="T11" fmla="*/ 86 h 304"/>
                <a:gd name="T12" fmla="*/ 40 w 47"/>
                <a:gd name="T13" fmla="*/ 40 h 304"/>
                <a:gd name="T14" fmla="*/ 40 w 47"/>
                <a:gd name="T15" fmla="*/ 40 h 304"/>
                <a:gd name="T16" fmla="*/ 23 w 47"/>
                <a:gd name="T17" fmla="*/ 47 h 304"/>
                <a:gd name="T18" fmla="*/ 7 w 47"/>
                <a:gd name="T19" fmla="*/ 40 h 304"/>
                <a:gd name="T20" fmla="*/ 0 w 47"/>
                <a:gd name="T21" fmla="*/ 24 h 304"/>
                <a:gd name="T22" fmla="*/ 7 w 47"/>
                <a:gd name="T23" fmla="*/ 7 h 304"/>
                <a:gd name="T24" fmla="*/ 23 w 47"/>
                <a:gd name="T25" fmla="*/ 0 h 304"/>
                <a:gd name="T26" fmla="*/ 40 w 47"/>
                <a:gd name="T27" fmla="*/ 7 h 304"/>
                <a:gd name="T28" fmla="*/ 47 w 47"/>
                <a:gd name="T29" fmla="*/ 24 h 304"/>
                <a:gd name="T30" fmla="*/ 40 w 47"/>
                <a:gd name="T31" fmla="*/ 4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4">
                  <a:moveTo>
                    <a:pt x="5" y="86"/>
                  </a:moveTo>
                  <a:lnTo>
                    <a:pt x="5" y="86"/>
                  </a:lnTo>
                  <a:lnTo>
                    <a:pt x="42" y="86"/>
                  </a:lnTo>
                  <a:lnTo>
                    <a:pt x="42" y="304"/>
                  </a:lnTo>
                  <a:lnTo>
                    <a:pt x="5" y="304"/>
                  </a:lnTo>
                  <a:lnTo>
                    <a:pt x="5" y="86"/>
                  </a:lnTo>
                  <a:close/>
                  <a:moveTo>
                    <a:pt x="40" y="40"/>
                  </a:moveTo>
                  <a:lnTo>
                    <a:pt x="40" y="40"/>
                  </a:lnTo>
                  <a:cubicBezTo>
                    <a:pt x="35" y="45"/>
                    <a:pt x="30" y="47"/>
                    <a:pt x="23" y="47"/>
                  </a:cubicBezTo>
                  <a:cubicBezTo>
                    <a:pt x="17" y="47"/>
                    <a:pt x="11" y="45"/>
                    <a:pt x="7" y="40"/>
                  </a:cubicBezTo>
                  <a:cubicBezTo>
                    <a:pt x="2" y="36"/>
                    <a:pt x="0" y="30"/>
                    <a:pt x="0" y="24"/>
                  </a:cubicBezTo>
                  <a:cubicBezTo>
                    <a:pt x="0" y="17"/>
                    <a:pt x="2" y="12"/>
                    <a:pt x="7" y="7"/>
                  </a:cubicBezTo>
                  <a:cubicBezTo>
                    <a:pt x="12" y="2"/>
                    <a:pt x="17" y="0"/>
                    <a:pt x="23" y="0"/>
                  </a:cubicBezTo>
                  <a:cubicBezTo>
                    <a:pt x="30" y="0"/>
                    <a:pt x="35" y="2"/>
                    <a:pt x="40" y="7"/>
                  </a:cubicBezTo>
                  <a:cubicBezTo>
                    <a:pt x="44" y="12"/>
                    <a:pt x="47" y="17"/>
                    <a:pt x="47" y="24"/>
                  </a:cubicBezTo>
                  <a:cubicBezTo>
                    <a:pt x="47" y="30"/>
                    <a:pt x="44" y="36"/>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864B8E42-960B-42C0-9B35-B95551D71DA0}"/>
                </a:ext>
              </a:extLst>
            </p:cNvPr>
            <p:cNvSpPr>
              <a:spLocks/>
            </p:cNvSpPr>
            <p:nvPr/>
          </p:nvSpPr>
          <p:spPr bwMode="auto">
            <a:xfrm>
              <a:off x="4205" y="1985"/>
              <a:ext cx="103" cy="136"/>
            </a:xfrm>
            <a:custGeom>
              <a:avLst/>
              <a:gdLst>
                <a:gd name="T0" fmla="*/ 134 w 171"/>
                <a:gd name="T1" fmla="*/ 223 h 223"/>
                <a:gd name="T2" fmla="*/ 134 w 171"/>
                <a:gd name="T3" fmla="*/ 223 h 223"/>
                <a:gd name="T4" fmla="*/ 134 w 171"/>
                <a:gd name="T5" fmla="*/ 91 h 223"/>
                <a:gd name="T6" fmla="*/ 122 w 171"/>
                <a:gd name="T7" fmla="*/ 48 h 223"/>
                <a:gd name="T8" fmla="*/ 88 w 171"/>
                <a:gd name="T9" fmla="*/ 34 h 223"/>
                <a:gd name="T10" fmla="*/ 37 w 171"/>
                <a:gd name="T11" fmla="*/ 91 h 223"/>
                <a:gd name="T12" fmla="*/ 37 w 171"/>
                <a:gd name="T13" fmla="*/ 223 h 223"/>
                <a:gd name="T14" fmla="*/ 0 w 171"/>
                <a:gd name="T15" fmla="*/ 223 h 223"/>
                <a:gd name="T16" fmla="*/ 0 w 171"/>
                <a:gd name="T17" fmla="*/ 5 h 223"/>
                <a:gd name="T18" fmla="*/ 37 w 171"/>
                <a:gd name="T19" fmla="*/ 5 h 223"/>
                <a:gd name="T20" fmla="*/ 37 w 171"/>
                <a:gd name="T21" fmla="*/ 28 h 223"/>
                <a:gd name="T22" fmla="*/ 94 w 171"/>
                <a:gd name="T23" fmla="*/ 0 h 223"/>
                <a:gd name="T24" fmla="*/ 152 w 171"/>
                <a:gd name="T25" fmla="*/ 24 h 223"/>
                <a:gd name="T26" fmla="*/ 171 w 171"/>
                <a:gd name="T27" fmla="*/ 98 h 223"/>
                <a:gd name="T28" fmla="*/ 171 w 171"/>
                <a:gd name="T29" fmla="*/ 223 h 223"/>
                <a:gd name="T30" fmla="*/ 134 w 171"/>
                <a:gd name="T31"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 h="223">
                  <a:moveTo>
                    <a:pt x="134" y="223"/>
                  </a:moveTo>
                  <a:lnTo>
                    <a:pt x="134" y="223"/>
                  </a:lnTo>
                  <a:lnTo>
                    <a:pt x="134" y="91"/>
                  </a:lnTo>
                  <a:cubicBezTo>
                    <a:pt x="134" y="72"/>
                    <a:pt x="130" y="57"/>
                    <a:pt x="122" y="48"/>
                  </a:cubicBezTo>
                  <a:cubicBezTo>
                    <a:pt x="114" y="39"/>
                    <a:pt x="102" y="34"/>
                    <a:pt x="88" y="34"/>
                  </a:cubicBezTo>
                  <a:cubicBezTo>
                    <a:pt x="54" y="34"/>
                    <a:pt x="37" y="53"/>
                    <a:pt x="37" y="91"/>
                  </a:cubicBezTo>
                  <a:lnTo>
                    <a:pt x="37" y="223"/>
                  </a:lnTo>
                  <a:lnTo>
                    <a:pt x="0" y="223"/>
                  </a:lnTo>
                  <a:lnTo>
                    <a:pt x="0" y="5"/>
                  </a:lnTo>
                  <a:lnTo>
                    <a:pt x="37" y="5"/>
                  </a:lnTo>
                  <a:lnTo>
                    <a:pt x="37" y="28"/>
                  </a:lnTo>
                  <a:cubicBezTo>
                    <a:pt x="51" y="9"/>
                    <a:pt x="69" y="0"/>
                    <a:pt x="94" y="0"/>
                  </a:cubicBezTo>
                  <a:cubicBezTo>
                    <a:pt x="119" y="0"/>
                    <a:pt x="138" y="8"/>
                    <a:pt x="152" y="24"/>
                  </a:cubicBezTo>
                  <a:cubicBezTo>
                    <a:pt x="165" y="39"/>
                    <a:pt x="171" y="64"/>
                    <a:pt x="171" y="98"/>
                  </a:cubicBezTo>
                  <a:lnTo>
                    <a:pt x="171" y="223"/>
                  </a:lnTo>
                  <a:lnTo>
                    <a:pt x="134"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16C874C2-4F26-451F-AAFE-24FAD4036A80}"/>
                </a:ext>
              </a:extLst>
            </p:cNvPr>
            <p:cNvSpPr>
              <a:spLocks noEditPoints="1"/>
            </p:cNvSpPr>
            <p:nvPr/>
          </p:nvSpPr>
          <p:spPr bwMode="auto">
            <a:xfrm>
              <a:off x="4331" y="1985"/>
              <a:ext cx="110" cy="190"/>
            </a:xfrm>
            <a:custGeom>
              <a:avLst/>
              <a:gdLst>
                <a:gd name="T0" fmla="*/ 97 w 182"/>
                <a:gd name="T1" fmla="*/ 194 h 311"/>
                <a:gd name="T2" fmla="*/ 97 w 182"/>
                <a:gd name="T3" fmla="*/ 194 h 311"/>
                <a:gd name="T4" fmla="*/ 124 w 182"/>
                <a:gd name="T5" fmla="*/ 185 h 311"/>
                <a:gd name="T6" fmla="*/ 145 w 182"/>
                <a:gd name="T7" fmla="*/ 163 h 311"/>
                <a:gd name="T8" fmla="*/ 145 w 182"/>
                <a:gd name="T9" fmla="*/ 63 h 311"/>
                <a:gd name="T10" fmla="*/ 124 w 182"/>
                <a:gd name="T11" fmla="*/ 43 h 311"/>
                <a:gd name="T12" fmla="*/ 97 w 182"/>
                <a:gd name="T13" fmla="*/ 34 h 311"/>
                <a:gd name="T14" fmla="*/ 53 w 182"/>
                <a:gd name="T15" fmla="*/ 55 h 311"/>
                <a:gd name="T16" fmla="*/ 38 w 182"/>
                <a:gd name="T17" fmla="*/ 114 h 311"/>
                <a:gd name="T18" fmla="*/ 54 w 182"/>
                <a:gd name="T19" fmla="*/ 172 h 311"/>
                <a:gd name="T20" fmla="*/ 97 w 182"/>
                <a:gd name="T21" fmla="*/ 194 h 311"/>
                <a:gd name="T22" fmla="*/ 80 w 182"/>
                <a:gd name="T23" fmla="*/ 311 h 311"/>
                <a:gd name="T24" fmla="*/ 80 w 182"/>
                <a:gd name="T25" fmla="*/ 311 h 311"/>
                <a:gd name="T26" fmla="*/ 62 w 182"/>
                <a:gd name="T27" fmla="*/ 282 h 311"/>
                <a:gd name="T28" fmla="*/ 127 w 182"/>
                <a:gd name="T29" fmla="*/ 266 h 311"/>
                <a:gd name="T30" fmla="*/ 145 w 182"/>
                <a:gd name="T31" fmla="*/ 228 h 311"/>
                <a:gd name="T32" fmla="*/ 145 w 182"/>
                <a:gd name="T33" fmla="*/ 202 h 311"/>
                <a:gd name="T34" fmla="*/ 89 w 182"/>
                <a:gd name="T35" fmla="*/ 228 h 311"/>
                <a:gd name="T36" fmla="*/ 26 w 182"/>
                <a:gd name="T37" fmla="*/ 198 h 311"/>
                <a:gd name="T38" fmla="*/ 0 w 182"/>
                <a:gd name="T39" fmla="*/ 114 h 311"/>
                <a:gd name="T40" fmla="*/ 25 w 182"/>
                <a:gd name="T41" fmla="*/ 31 h 311"/>
                <a:gd name="T42" fmla="*/ 90 w 182"/>
                <a:gd name="T43" fmla="*/ 0 h 311"/>
                <a:gd name="T44" fmla="*/ 145 w 182"/>
                <a:gd name="T45" fmla="*/ 23 h 311"/>
                <a:gd name="T46" fmla="*/ 145 w 182"/>
                <a:gd name="T47" fmla="*/ 6 h 311"/>
                <a:gd name="T48" fmla="*/ 182 w 182"/>
                <a:gd name="T49" fmla="*/ 6 h 311"/>
                <a:gd name="T50" fmla="*/ 182 w 182"/>
                <a:gd name="T51" fmla="*/ 214 h 311"/>
                <a:gd name="T52" fmla="*/ 156 w 182"/>
                <a:gd name="T53" fmla="*/ 286 h 311"/>
                <a:gd name="T54" fmla="*/ 80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7" y="194"/>
                  </a:moveTo>
                  <a:lnTo>
                    <a:pt x="97" y="194"/>
                  </a:lnTo>
                  <a:cubicBezTo>
                    <a:pt x="106" y="194"/>
                    <a:pt x="115" y="191"/>
                    <a:pt x="124" y="185"/>
                  </a:cubicBezTo>
                  <a:cubicBezTo>
                    <a:pt x="133" y="180"/>
                    <a:pt x="140" y="172"/>
                    <a:pt x="145" y="163"/>
                  </a:cubicBezTo>
                  <a:lnTo>
                    <a:pt x="145" y="63"/>
                  </a:lnTo>
                  <a:cubicBezTo>
                    <a:pt x="140" y="55"/>
                    <a:pt x="133" y="48"/>
                    <a:pt x="124" y="43"/>
                  </a:cubicBezTo>
                  <a:cubicBezTo>
                    <a:pt x="114" y="37"/>
                    <a:pt x="105" y="34"/>
                    <a:pt x="97" y="34"/>
                  </a:cubicBezTo>
                  <a:cubicBezTo>
                    <a:pt x="78" y="34"/>
                    <a:pt x="63" y="41"/>
                    <a:pt x="53" y="55"/>
                  </a:cubicBezTo>
                  <a:cubicBezTo>
                    <a:pt x="43" y="69"/>
                    <a:pt x="38" y="88"/>
                    <a:pt x="38" y="114"/>
                  </a:cubicBezTo>
                  <a:cubicBezTo>
                    <a:pt x="38" y="139"/>
                    <a:pt x="43" y="158"/>
                    <a:pt x="54" y="172"/>
                  </a:cubicBezTo>
                  <a:cubicBezTo>
                    <a:pt x="65" y="187"/>
                    <a:pt x="79" y="194"/>
                    <a:pt x="97" y="194"/>
                  </a:cubicBezTo>
                  <a:close/>
                  <a:moveTo>
                    <a:pt x="80" y="311"/>
                  </a:moveTo>
                  <a:lnTo>
                    <a:pt x="80" y="311"/>
                  </a:lnTo>
                  <a:lnTo>
                    <a:pt x="62" y="282"/>
                  </a:lnTo>
                  <a:cubicBezTo>
                    <a:pt x="93" y="280"/>
                    <a:pt x="115" y="275"/>
                    <a:pt x="127" y="266"/>
                  </a:cubicBezTo>
                  <a:cubicBezTo>
                    <a:pt x="139" y="257"/>
                    <a:pt x="145" y="244"/>
                    <a:pt x="145" y="228"/>
                  </a:cubicBezTo>
                  <a:lnTo>
                    <a:pt x="145" y="202"/>
                  </a:lnTo>
                  <a:cubicBezTo>
                    <a:pt x="133" y="219"/>
                    <a:pt x="114" y="228"/>
                    <a:pt x="89" y="228"/>
                  </a:cubicBezTo>
                  <a:cubicBezTo>
                    <a:pt x="64" y="228"/>
                    <a:pt x="42" y="218"/>
                    <a:pt x="26" y="198"/>
                  </a:cubicBezTo>
                  <a:cubicBezTo>
                    <a:pt x="9" y="178"/>
                    <a:pt x="0" y="150"/>
                    <a:pt x="0" y="114"/>
                  </a:cubicBezTo>
                  <a:cubicBezTo>
                    <a:pt x="0" y="79"/>
                    <a:pt x="9" y="51"/>
                    <a:pt x="25" y="31"/>
                  </a:cubicBezTo>
                  <a:cubicBezTo>
                    <a:pt x="42" y="11"/>
                    <a:pt x="63" y="0"/>
                    <a:pt x="90" y="0"/>
                  </a:cubicBezTo>
                  <a:cubicBezTo>
                    <a:pt x="113" y="0"/>
                    <a:pt x="131" y="8"/>
                    <a:pt x="145" y="23"/>
                  </a:cubicBezTo>
                  <a:lnTo>
                    <a:pt x="145" y="6"/>
                  </a:lnTo>
                  <a:lnTo>
                    <a:pt x="182" y="6"/>
                  </a:lnTo>
                  <a:lnTo>
                    <a:pt x="182" y="214"/>
                  </a:lnTo>
                  <a:cubicBezTo>
                    <a:pt x="182" y="247"/>
                    <a:pt x="174" y="271"/>
                    <a:pt x="156" y="286"/>
                  </a:cubicBezTo>
                  <a:cubicBezTo>
                    <a:pt x="138" y="301"/>
                    <a:pt x="113" y="309"/>
                    <a:pt x="80"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7098214D-3ECC-40A3-8F39-93D37717979B}"/>
                </a:ext>
              </a:extLst>
            </p:cNvPr>
            <p:cNvSpPr>
              <a:spLocks/>
            </p:cNvSpPr>
            <p:nvPr/>
          </p:nvSpPr>
          <p:spPr bwMode="auto">
            <a:xfrm>
              <a:off x="3631" y="2206"/>
              <a:ext cx="110" cy="182"/>
            </a:xfrm>
            <a:custGeom>
              <a:avLst/>
              <a:gdLst>
                <a:gd name="T0" fmla="*/ 0 w 184"/>
                <a:gd name="T1" fmla="*/ 298 h 298"/>
                <a:gd name="T2" fmla="*/ 0 w 184"/>
                <a:gd name="T3" fmla="*/ 298 h 298"/>
                <a:gd name="T4" fmla="*/ 0 w 184"/>
                <a:gd name="T5" fmla="*/ 0 h 298"/>
                <a:gd name="T6" fmla="*/ 37 w 184"/>
                <a:gd name="T7" fmla="*/ 0 h 298"/>
                <a:gd name="T8" fmla="*/ 37 w 184"/>
                <a:gd name="T9" fmla="*/ 263 h 298"/>
                <a:gd name="T10" fmla="*/ 184 w 184"/>
                <a:gd name="T11" fmla="*/ 263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3"/>
                  </a:lnTo>
                  <a:lnTo>
                    <a:pt x="184" y="263"/>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1CEBFF52-2917-4143-8221-69A545C7F6D6}"/>
                </a:ext>
              </a:extLst>
            </p:cNvPr>
            <p:cNvSpPr>
              <a:spLocks noEditPoints="1"/>
            </p:cNvSpPr>
            <p:nvPr/>
          </p:nvSpPr>
          <p:spPr bwMode="auto">
            <a:xfrm>
              <a:off x="3756" y="2253"/>
              <a:ext cx="116" cy="139"/>
            </a:xfrm>
            <a:custGeom>
              <a:avLst/>
              <a:gdLst>
                <a:gd name="T0" fmla="*/ 53 w 192"/>
                <a:gd name="T1" fmla="*/ 172 h 228"/>
                <a:gd name="T2" fmla="*/ 53 w 192"/>
                <a:gd name="T3" fmla="*/ 172 h 228"/>
                <a:gd name="T4" fmla="*/ 96 w 192"/>
                <a:gd name="T5" fmla="*/ 193 h 228"/>
                <a:gd name="T6" fmla="*/ 139 w 192"/>
                <a:gd name="T7" fmla="*/ 172 h 228"/>
                <a:gd name="T8" fmla="*/ 154 w 192"/>
                <a:gd name="T9" fmla="*/ 113 h 228"/>
                <a:gd name="T10" fmla="*/ 139 w 192"/>
                <a:gd name="T11" fmla="*/ 55 h 228"/>
                <a:gd name="T12" fmla="*/ 96 w 192"/>
                <a:gd name="T13" fmla="*/ 34 h 228"/>
                <a:gd name="T14" fmla="*/ 53 w 192"/>
                <a:gd name="T15" fmla="*/ 55 h 228"/>
                <a:gd name="T16" fmla="*/ 37 w 192"/>
                <a:gd name="T17" fmla="*/ 114 h 228"/>
                <a:gd name="T18" fmla="*/ 53 w 192"/>
                <a:gd name="T19" fmla="*/ 172 h 228"/>
                <a:gd name="T20" fmla="*/ 166 w 192"/>
                <a:gd name="T21" fmla="*/ 197 h 228"/>
                <a:gd name="T22" fmla="*/ 166 w 192"/>
                <a:gd name="T23" fmla="*/ 197 h 228"/>
                <a:gd name="T24" fmla="*/ 96 w 192"/>
                <a:gd name="T25" fmla="*/ 228 h 228"/>
                <a:gd name="T26" fmla="*/ 26 w 192"/>
                <a:gd name="T27" fmla="*/ 197 h 228"/>
                <a:gd name="T28" fmla="*/ 0 w 192"/>
                <a:gd name="T29" fmla="*/ 114 h 228"/>
                <a:gd name="T30" fmla="*/ 26 w 192"/>
                <a:gd name="T31" fmla="*/ 30 h 228"/>
                <a:gd name="T32" fmla="*/ 96 w 192"/>
                <a:gd name="T33" fmla="*/ 0 h 228"/>
                <a:gd name="T34" fmla="*/ 166 w 192"/>
                <a:gd name="T35" fmla="*/ 30 h 228"/>
                <a:gd name="T36" fmla="*/ 192 w 192"/>
                <a:gd name="T37" fmla="*/ 113 h 228"/>
                <a:gd name="T38" fmla="*/ 166 w 192"/>
                <a:gd name="T39" fmla="*/ 19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228">
                  <a:moveTo>
                    <a:pt x="53" y="172"/>
                  </a:moveTo>
                  <a:lnTo>
                    <a:pt x="53" y="172"/>
                  </a:lnTo>
                  <a:cubicBezTo>
                    <a:pt x="63" y="186"/>
                    <a:pt x="77" y="193"/>
                    <a:pt x="96" y="193"/>
                  </a:cubicBezTo>
                  <a:cubicBezTo>
                    <a:pt x="114" y="193"/>
                    <a:pt x="129" y="186"/>
                    <a:pt x="139" y="172"/>
                  </a:cubicBezTo>
                  <a:cubicBezTo>
                    <a:pt x="149" y="158"/>
                    <a:pt x="154" y="138"/>
                    <a:pt x="154" y="113"/>
                  </a:cubicBezTo>
                  <a:cubicBezTo>
                    <a:pt x="154" y="89"/>
                    <a:pt x="149" y="69"/>
                    <a:pt x="139" y="55"/>
                  </a:cubicBezTo>
                  <a:cubicBezTo>
                    <a:pt x="129" y="41"/>
                    <a:pt x="114" y="34"/>
                    <a:pt x="96" y="34"/>
                  </a:cubicBezTo>
                  <a:cubicBezTo>
                    <a:pt x="77" y="34"/>
                    <a:pt x="63" y="41"/>
                    <a:pt x="53" y="55"/>
                  </a:cubicBezTo>
                  <a:cubicBezTo>
                    <a:pt x="42" y="69"/>
                    <a:pt x="37" y="89"/>
                    <a:pt x="37" y="114"/>
                  </a:cubicBezTo>
                  <a:cubicBezTo>
                    <a:pt x="37" y="139"/>
                    <a:pt x="42" y="158"/>
                    <a:pt x="53" y="172"/>
                  </a:cubicBezTo>
                  <a:close/>
                  <a:moveTo>
                    <a:pt x="166" y="197"/>
                  </a:moveTo>
                  <a:lnTo>
                    <a:pt x="166" y="197"/>
                  </a:lnTo>
                  <a:cubicBezTo>
                    <a:pt x="149" y="217"/>
                    <a:pt x="125" y="228"/>
                    <a:pt x="96" y="228"/>
                  </a:cubicBezTo>
                  <a:cubicBezTo>
                    <a:pt x="66" y="228"/>
                    <a:pt x="43" y="217"/>
                    <a:pt x="26" y="197"/>
                  </a:cubicBezTo>
                  <a:cubicBezTo>
                    <a:pt x="8" y="177"/>
                    <a:pt x="0" y="149"/>
                    <a:pt x="0" y="114"/>
                  </a:cubicBezTo>
                  <a:cubicBezTo>
                    <a:pt x="0" y="78"/>
                    <a:pt x="8" y="51"/>
                    <a:pt x="26" y="30"/>
                  </a:cubicBezTo>
                  <a:cubicBezTo>
                    <a:pt x="43" y="10"/>
                    <a:pt x="66" y="0"/>
                    <a:pt x="96" y="0"/>
                  </a:cubicBezTo>
                  <a:cubicBezTo>
                    <a:pt x="125" y="0"/>
                    <a:pt x="149" y="10"/>
                    <a:pt x="166" y="30"/>
                  </a:cubicBezTo>
                  <a:cubicBezTo>
                    <a:pt x="183" y="50"/>
                    <a:pt x="192" y="78"/>
                    <a:pt x="192" y="113"/>
                  </a:cubicBezTo>
                  <a:cubicBezTo>
                    <a:pt x="192" y="149"/>
                    <a:pt x="183" y="177"/>
                    <a:pt x="1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21">
              <a:extLst>
                <a:ext uri="{FF2B5EF4-FFF2-40B4-BE49-F238E27FC236}">
                  <a16:creationId xmlns:a16="http://schemas.microsoft.com/office/drawing/2014/main" id="{05236F47-3478-4C18-8FF5-499321BD391C}"/>
                </a:ext>
              </a:extLst>
            </p:cNvPr>
            <p:cNvSpPr>
              <a:spLocks noEditPoints="1"/>
            </p:cNvSpPr>
            <p:nvPr/>
          </p:nvSpPr>
          <p:spPr bwMode="auto">
            <a:xfrm>
              <a:off x="3892" y="2253"/>
              <a:ext cx="110" cy="190"/>
            </a:xfrm>
            <a:custGeom>
              <a:avLst/>
              <a:gdLst>
                <a:gd name="T0" fmla="*/ 96 w 182"/>
                <a:gd name="T1" fmla="*/ 193 h 311"/>
                <a:gd name="T2" fmla="*/ 96 w 182"/>
                <a:gd name="T3" fmla="*/ 193 h 311"/>
                <a:gd name="T4" fmla="*/ 123 w 182"/>
                <a:gd name="T5" fmla="*/ 185 h 311"/>
                <a:gd name="T6" fmla="*/ 145 w 182"/>
                <a:gd name="T7" fmla="*/ 162 h 311"/>
                <a:gd name="T8" fmla="*/ 145 w 182"/>
                <a:gd name="T9" fmla="*/ 63 h 311"/>
                <a:gd name="T10" fmla="*/ 123 w 182"/>
                <a:gd name="T11" fmla="*/ 42 h 311"/>
                <a:gd name="T12" fmla="*/ 96 w 182"/>
                <a:gd name="T13" fmla="*/ 34 h 311"/>
                <a:gd name="T14" fmla="*/ 52 w 182"/>
                <a:gd name="T15" fmla="*/ 55 h 311"/>
                <a:gd name="T16" fmla="*/ 37 w 182"/>
                <a:gd name="T17" fmla="*/ 113 h 311"/>
                <a:gd name="T18" fmla="*/ 54 w 182"/>
                <a:gd name="T19" fmla="*/ 172 h 311"/>
                <a:gd name="T20" fmla="*/ 96 w 182"/>
                <a:gd name="T21" fmla="*/ 193 h 311"/>
                <a:gd name="T22" fmla="*/ 79 w 182"/>
                <a:gd name="T23" fmla="*/ 311 h 311"/>
                <a:gd name="T24" fmla="*/ 79 w 182"/>
                <a:gd name="T25" fmla="*/ 311 h 311"/>
                <a:gd name="T26" fmla="*/ 61 w 182"/>
                <a:gd name="T27" fmla="*/ 282 h 311"/>
                <a:gd name="T28" fmla="*/ 127 w 182"/>
                <a:gd name="T29" fmla="*/ 265 h 311"/>
                <a:gd name="T30" fmla="*/ 145 w 182"/>
                <a:gd name="T31" fmla="*/ 228 h 311"/>
                <a:gd name="T32" fmla="*/ 145 w 182"/>
                <a:gd name="T33" fmla="*/ 201 h 311"/>
                <a:gd name="T34" fmla="*/ 89 w 182"/>
                <a:gd name="T35" fmla="*/ 228 h 311"/>
                <a:gd name="T36" fmla="*/ 25 w 182"/>
                <a:gd name="T37" fmla="*/ 198 h 311"/>
                <a:gd name="T38" fmla="*/ 0 w 182"/>
                <a:gd name="T39" fmla="*/ 113 h 311"/>
                <a:gd name="T40" fmla="*/ 25 w 182"/>
                <a:gd name="T41" fmla="*/ 30 h 311"/>
                <a:gd name="T42" fmla="*/ 90 w 182"/>
                <a:gd name="T43" fmla="*/ 0 h 311"/>
                <a:gd name="T44" fmla="*/ 145 w 182"/>
                <a:gd name="T45" fmla="*/ 23 h 311"/>
                <a:gd name="T46" fmla="*/ 145 w 182"/>
                <a:gd name="T47" fmla="*/ 5 h 311"/>
                <a:gd name="T48" fmla="*/ 182 w 182"/>
                <a:gd name="T49" fmla="*/ 5 h 311"/>
                <a:gd name="T50" fmla="*/ 182 w 182"/>
                <a:gd name="T51" fmla="*/ 213 h 311"/>
                <a:gd name="T52" fmla="*/ 155 w 182"/>
                <a:gd name="T53" fmla="*/ 285 h 311"/>
                <a:gd name="T54" fmla="*/ 79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6" y="193"/>
                  </a:moveTo>
                  <a:lnTo>
                    <a:pt x="96" y="193"/>
                  </a:lnTo>
                  <a:cubicBezTo>
                    <a:pt x="105" y="193"/>
                    <a:pt x="114" y="190"/>
                    <a:pt x="123" y="185"/>
                  </a:cubicBezTo>
                  <a:cubicBezTo>
                    <a:pt x="132" y="179"/>
                    <a:pt x="139" y="172"/>
                    <a:pt x="145" y="162"/>
                  </a:cubicBezTo>
                  <a:lnTo>
                    <a:pt x="145" y="63"/>
                  </a:lnTo>
                  <a:cubicBezTo>
                    <a:pt x="140" y="54"/>
                    <a:pt x="133" y="47"/>
                    <a:pt x="123" y="42"/>
                  </a:cubicBezTo>
                  <a:cubicBezTo>
                    <a:pt x="114" y="37"/>
                    <a:pt x="105" y="34"/>
                    <a:pt x="96" y="34"/>
                  </a:cubicBezTo>
                  <a:cubicBezTo>
                    <a:pt x="77" y="34"/>
                    <a:pt x="62" y="41"/>
                    <a:pt x="52" y="55"/>
                  </a:cubicBezTo>
                  <a:cubicBezTo>
                    <a:pt x="42" y="68"/>
                    <a:pt x="37" y="88"/>
                    <a:pt x="37" y="113"/>
                  </a:cubicBezTo>
                  <a:cubicBezTo>
                    <a:pt x="37" y="138"/>
                    <a:pt x="43" y="158"/>
                    <a:pt x="54" y="172"/>
                  </a:cubicBezTo>
                  <a:cubicBezTo>
                    <a:pt x="64" y="186"/>
                    <a:pt x="79" y="193"/>
                    <a:pt x="96" y="193"/>
                  </a:cubicBezTo>
                  <a:close/>
                  <a:moveTo>
                    <a:pt x="79" y="311"/>
                  </a:moveTo>
                  <a:lnTo>
                    <a:pt x="79" y="311"/>
                  </a:lnTo>
                  <a:lnTo>
                    <a:pt x="61" y="282"/>
                  </a:lnTo>
                  <a:cubicBezTo>
                    <a:pt x="93" y="280"/>
                    <a:pt x="115" y="274"/>
                    <a:pt x="127" y="265"/>
                  </a:cubicBezTo>
                  <a:cubicBezTo>
                    <a:pt x="139" y="256"/>
                    <a:pt x="145" y="243"/>
                    <a:pt x="145" y="228"/>
                  </a:cubicBezTo>
                  <a:lnTo>
                    <a:pt x="145" y="201"/>
                  </a:lnTo>
                  <a:cubicBezTo>
                    <a:pt x="132" y="219"/>
                    <a:pt x="113" y="228"/>
                    <a:pt x="89" y="228"/>
                  </a:cubicBezTo>
                  <a:cubicBezTo>
                    <a:pt x="63" y="228"/>
                    <a:pt x="42" y="218"/>
                    <a:pt x="25" y="198"/>
                  </a:cubicBezTo>
                  <a:cubicBezTo>
                    <a:pt x="8" y="178"/>
                    <a:pt x="0" y="150"/>
                    <a:pt x="0" y="113"/>
                  </a:cubicBezTo>
                  <a:cubicBezTo>
                    <a:pt x="0" y="78"/>
                    <a:pt x="8" y="51"/>
                    <a:pt x="25" y="30"/>
                  </a:cubicBezTo>
                  <a:cubicBezTo>
                    <a:pt x="41" y="10"/>
                    <a:pt x="63" y="0"/>
                    <a:pt x="90" y="0"/>
                  </a:cubicBezTo>
                  <a:cubicBezTo>
                    <a:pt x="113" y="0"/>
                    <a:pt x="131" y="7"/>
                    <a:pt x="145" y="23"/>
                  </a:cubicBezTo>
                  <a:lnTo>
                    <a:pt x="145" y="5"/>
                  </a:lnTo>
                  <a:lnTo>
                    <a:pt x="182" y="5"/>
                  </a:lnTo>
                  <a:lnTo>
                    <a:pt x="182" y="213"/>
                  </a:lnTo>
                  <a:cubicBezTo>
                    <a:pt x="182" y="247"/>
                    <a:pt x="173" y="271"/>
                    <a:pt x="155" y="285"/>
                  </a:cubicBezTo>
                  <a:cubicBezTo>
                    <a:pt x="138" y="300"/>
                    <a:pt x="112" y="309"/>
                    <a:pt x="79"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67175700-9935-465F-95AE-2487BB8353D7}"/>
                </a:ext>
              </a:extLst>
            </p:cNvPr>
            <p:cNvSpPr>
              <a:spLocks noEditPoints="1"/>
            </p:cNvSpPr>
            <p:nvPr/>
          </p:nvSpPr>
          <p:spPr bwMode="auto">
            <a:xfrm>
              <a:off x="402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3" y="35"/>
                    <a:pt x="0" y="30"/>
                    <a:pt x="0" y="23"/>
                  </a:cubicBezTo>
                  <a:cubicBezTo>
                    <a:pt x="0" y="17"/>
                    <a:pt x="3" y="11"/>
                    <a:pt x="7" y="7"/>
                  </a:cubicBezTo>
                  <a:cubicBezTo>
                    <a:pt x="12" y="2"/>
                    <a:pt x="17" y="0"/>
                    <a:pt x="23" y="0"/>
                  </a:cubicBezTo>
                  <a:cubicBezTo>
                    <a:pt x="30" y="0"/>
                    <a:pt x="35" y="2"/>
                    <a:pt x="40" y="7"/>
                  </a:cubicBezTo>
                  <a:cubicBezTo>
                    <a:pt x="45" y="11"/>
                    <a:pt x="47" y="17"/>
                    <a:pt x="47" y="23"/>
                  </a:cubicBezTo>
                  <a:cubicBezTo>
                    <a:pt x="47" y="30"/>
                    <a:pt x="45"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5C197238-C1E5-4CCB-BD34-6BB0F5877C78}"/>
                </a:ext>
              </a:extLst>
            </p:cNvPr>
            <p:cNvSpPr>
              <a:spLocks/>
            </p:cNvSpPr>
            <p:nvPr/>
          </p:nvSpPr>
          <p:spPr bwMode="auto">
            <a:xfrm>
              <a:off x="4080" y="2253"/>
              <a:ext cx="94" cy="139"/>
            </a:xfrm>
            <a:custGeom>
              <a:avLst/>
              <a:gdLst>
                <a:gd name="T0" fmla="*/ 78 w 156"/>
                <a:gd name="T1" fmla="*/ 228 h 228"/>
                <a:gd name="T2" fmla="*/ 78 w 156"/>
                <a:gd name="T3" fmla="*/ 228 h 228"/>
                <a:gd name="T4" fmla="*/ 34 w 156"/>
                <a:gd name="T5" fmla="*/ 218 h 228"/>
                <a:gd name="T6" fmla="*/ 0 w 156"/>
                <a:gd name="T7" fmla="*/ 191 h 228"/>
                <a:gd name="T8" fmla="*/ 26 w 156"/>
                <a:gd name="T9" fmla="*/ 168 h 228"/>
                <a:gd name="T10" fmla="*/ 79 w 156"/>
                <a:gd name="T11" fmla="*/ 194 h 228"/>
                <a:gd name="T12" fmla="*/ 109 w 156"/>
                <a:gd name="T13" fmla="*/ 187 h 228"/>
                <a:gd name="T14" fmla="*/ 120 w 156"/>
                <a:gd name="T15" fmla="*/ 167 h 228"/>
                <a:gd name="T16" fmla="*/ 112 w 156"/>
                <a:gd name="T17" fmla="*/ 148 h 228"/>
                <a:gd name="T18" fmla="*/ 95 w 156"/>
                <a:gd name="T19" fmla="*/ 136 h 228"/>
                <a:gd name="T20" fmla="*/ 70 w 156"/>
                <a:gd name="T21" fmla="*/ 125 h 228"/>
                <a:gd name="T22" fmla="*/ 20 w 156"/>
                <a:gd name="T23" fmla="*/ 98 h 228"/>
                <a:gd name="T24" fmla="*/ 3 w 156"/>
                <a:gd name="T25" fmla="*/ 57 h 228"/>
                <a:gd name="T26" fmla="*/ 23 w 156"/>
                <a:gd name="T27" fmla="*/ 15 h 228"/>
                <a:gd name="T28" fmla="*/ 76 w 156"/>
                <a:gd name="T29" fmla="*/ 0 h 228"/>
                <a:gd name="T30" fmla="*/ 149 w 156"/>
                <a:gd name="T31" fmla="*/ 33 h 228"/>
                <a:gd name="T32" fmla="*/ 124 w 156"/>
                <a:gd name="T33" fmla="*/ 54 h 228"/>
                <a:gd name="T34" fmla="*/ 75 w 156"/>
                <a:gd name="T35" fmla="*/ 33 h 228"/>
                <a:gd name="T36" fmla="*/ 49 w 156"/>
                <a:gd name="T37" fmla="*/ 39 h 228"/>
                <a:gd name="T38" fmla="*/ 39 w 156"/>
                <a:gd name="T39" fmla="*/ 57 h 228"/>
                <a:gd name="T40" fmla="*/ 42 w 156"/>
                <a:gd name="T41" fmla="*/ 69 h 228"/>
                <a:gd name="T42" fmla="*/ 54 w 156"/>
                <a:gd name="T43" fmla="*/ 79 h 228"/>
                <a:gd name="T44" fmla="*/ 67 w 156"/>
                <a:gd name="T45" fmla="*/ 86 h 228"/>
                <a:gd name="T46" fmla="*/ 85 w 156"/>
                <a:gd name="T47" fmla="*/ 93 h 228"/>
                <a:gd name="T48" fmla="*/ 138 w 156"/>
                <a:gd name="T49" fmla="*/ 122 h 228"/>
                <a:gd name="T50" fmla="*/ 156 w 156"/>
                <a:gd name="T51" fmla="*/ 166 h 228"/>
                <a:gd name="T52" fmla="*/ 135 w 156"/>
                <a:gd name="T53" fmla="*/ 211 h 228"/>
                <a:gd name="T54" fmla="*/ 78 w 156"/>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228">
                  <a:moveTo>
                    <a:pt x="78" y="228"/>
                  </a:moveTo>
                  <a:lnTo>
                    <a:pt x="78" y="228"/>
                  </a:lnTo>
                  <a:cubicBezTo>
                    <a:pt x="63" y="228"/>
                    <a:pt x="48" y="224"/>
                    <a:pt x="34" y="218"/>
                  </a:cubicBezTo>
                  <a:cubicBezTo>
                    <a:pt x="20" y="211"/>
                    <a:pt x="8" y="202"/>
                    <a:pt x="0" y="191"/>
                  </a:cubicBezTo>
                  <a:lnTo>
                    <a:pt x="26" y="168"/>
                  </a:lnTo>
                  <a:cubicBezTo>
                    <a:pt x="42" y="186"/>
                    <a:pt x="60" y="194"/>
                    <a:pt x="79" y="194"/>
                  </a:cubicBezTo>
                  <a:cubicBezTo>
                    <a:pt x="91" y="194"/>
                    <a:pt x="101" y="192"/>
                    <a:pt x="109" y="187"/>
                  </a:cubicBezTo>
                  <a:cubicBezTo>
                    <a:pt x="116" y="183"/>
                    <a:pt x="120" y="176"/>
                    <a:pt x="120" y="167"/>
                  </a:cubicBezTo>
                  <a:cubicBezTo>
                    <a:pt x="120" y="160"/>
                    <a:pt x="117" y="154"/>
                    <a:pt x="112" y="148"/>
                  </a:cubicBezTo>
                  <a:cubicBezTo>
                    <a:pt x="106" y="143"/>
                    <a:pt x="101" y="139"/>
                    <a:pt x="95" y="136"/>
                  </a:cubicBezTo>
                  <a:cubicBezTo>
                    <a:pt x="89" y="133"/>
                    <a:pt x="81" y="130"/>
                    <a:pt x="70" y="125"/>
                  </a:cubicBezTo>
                  <a:cubicBezTo>
                    <a:pt x="48" y="117"/>
                    <a:pt x="31" y="108"/>
                    <a:pt x="20" y="98"/>
                  </a:cubicBezTo>
                  <a:cubicBezTo>
                    <a:pt x="8" y="88"/>
                    <a:pt x="3" y="74"/>
                    <a:pt x="3" y="57"/>
                  </a:cubicBezTo>
                  <a:cubicBezTo>
                    <a:pt x="3" y="40"/>
                    <a:pt x="10" y="26"/>
                    <a:pt x="23" y="15"/>
                  </a:cubicBezTo>
                  <a:cubicBezTo>
                    <a:pt x="37" y="5"/>
                    <a:pt x="55" y="0"/>
                    <a:pt x="76" y="0"/>
                  </a:cubicBezTo>
                  <a:cubicBezTo>
                    <a:pt x="106" y="0"/>
                    <a:pt x="131" y="11"/>
                    <a:pt x="149" y="33"/>
                  </a:cubicBezTo>
                  <a:lnTo>
                    <a:pt x="124" y="54"/>
                  </a:lnTo>
                  <a:cubicBezTo>
                    <a:pt x="110" y="40"/>
                    <a:pt x="94" y="33"/>
                    <a:pt x="75" y="33"/>
                  </a:cubicBezTo>
                  <a:cubicBezTo>
                    <a:pt x="64" y="33"/>
                    <a:pt x="56" y="35"/>
                    <a:pt x="49" y="39"/>
                  </a:cubicBezTo>
                  <a:cubicBezTo>
                    <a:pt x="43" y="44"/>
                    <a:pt x="39" y="50"/>
                    <a:pt x="39" y="57"/>
                  </a:cubicBezTo>
                  <a:cubicBezTo>
                    <a:pt x="39" y="62"/>
                    <a:pt x="40" y="65"/>
                    <a:pt x="42" y="69"/>
                  </a:cubicBezTo>
                  <a:cubicBezTo>
                    <a:pt x="45" y="73"/>
                    <a:pt x="48" y="76"/>
                    <a:pt x="54" y="79"/>
                  </a:cubicBezTo>
                  <a:cubicBezTo>
                    <a:pt x="59" y="82"/>
                    <a:pt x="64" y="84"/>
                    <a:pt x="67" y="86"/>
                  </a:cubicBezTo>
                  <a:cubicBezTo>
                    <a:pt x="70" y="88"/>
                    <a:pt x="76" y="90"/>
                    <a:pt x="85" y="93"/>
                  </a:cubicBezTo>
                  <a:cubicBezTo>
                    <a:pt x="108" y="102"/>
                    <a:pt x="126" y="111"/>
                    <a:pt x="138" y="122"/>
                  </a:cubicBezTo>
                  <a:cubicBezTo>
                    <a:pt x="150" y="132"/>
                    <a:pt x="156" y="147"/>
                    <a:pt x="156" y="166"/>
                  </a:cubicBezTo>
                  <a:cubicBezTo>
                    <a:pt x="156" y="185"/>
                    <a:pt x="149" y="200"/>
                    <a:pt x="135" y="211"/>
                  </a:cubicBezTo>
                  <a:cubicBezTo>
                    <a:pt x="121" y="222"/>
                    <a:pt x="102" y="228"/>
                    <a:pt x="78"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D2FF285B-CD6B-46D0-8666-0C45DD35B469}"/>
                </a:ext>
              </a:extLst>
            </p:cNvPr>
            <p:cNvSpPr>
              <a:spLocks/>
            </p:cNvSpPr>
            <p:nvPr/>
          </p:nvSpPr>
          <p:spPr bwMode="auto">
            <a:xfrm>
              <a:off x="4189" y="2201"/>
              <a:ext cx="77" cy="191"/>
            </a:xfrm>
            <a:custGeom>
              <a:avLst/>
              <a:gdLst>
                <a:gd name="T0" fmla="*/ 81 w 127"/>
                <a:gd name="T1" fmla="*/ 313 h 313"/>
                <a:gd name="T2" fmla="*/ 81 w 127"/>
                <a:gd name="T3" fmla="*/ 313 h 313"/>
                <a:gd name="T4" fmla="*/ 35 w 127"/>
                <a:gd name="T5" fmla="*/ 261 h 313"/>
                <a:gd name="T6" fmla="*/ 35 w 127"/>
                <a:gd name="T7" fmla="*/ 122 h 313"/>
                <a:gd name="T8" fmla="*/ 0 w 127"/>
                <a:gd name="T9" fmla="*/ 122 h 313"/>
                <a:gd name="T10" fmla="*/ 0 w 127"/>
                <a:gd name="T11" fmla="*/ 90 h 313"/>
                <a:gd name="T12" fmla="*/ 35 w 127"/>
                <a:gd name="T13" fmla="*/ 90 h 313"/>
                <a:gd name="T14" fmla="*/ 35 w 127"/>
                <a:gd name="T15" fmla="*/ 18 h 313"/>
                <a:gd name="T16" fmla="*/ 72 w 127"/>
                <a:gd name="T17" fmla="*/ 0 h 313"/>
                <a:gd name="T18" fmla="*/ 72 w 127"/>
                <a:gd name="T19" fmla="*/ 90 h 313"/>
                <a:gd name="T20" fmla="*/ 126 w 127"/>
                <a:gd name="T21" fmla="*/ 90 h 313"/>
                <a:gd name="T22" fmla="*/ 126 w 127"/>
                <a:gd name="T23" fmla="*/ 122 h 313"/>
                <a:gd name="T24" fmla="*/ 72 w 127"/>
                <a:gd name="T25" fmla="*/ 122 h 313"/>
                <a:gd name="T26" fmla="*/ 72 w 127"/>
                <a:gd name="T27" fmla="*/ 248 h 313"/>
                <a:gd name="T28" fmla="*/ 77 w 127"/>
                <a:gd name="T29" fmla="*/ 270 h 313"/>
                <a:gd name="T30" fmla="*/ 94 w 127"/>
                <a:gd name="T31" fmla="*/ 278 h 313"/>
                <a:gd name="T32" fmla="*/ 127 w 127"/>
                <a:gd name="T33" fmla="*/ 267 h 313"/>
                <a:gd name="T34" fmla="*/ 123 w 127"/>
                <a:gd name="T35" fmla="*/ 303 h 313"/>
                <a:gd name="T36" fmla="*/ 81 w 127"/>
                <a:gd name="T3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313">
                  <a:moveTo>
                    <a:pt x="81" y="313"/>
                  </a:moveTo>
                  <a:lnTo>
                    <a:pt x="81" y="313"/>
                  </a:lnTo>
                  <a:cubicBezTo>
                    <a:pt x="50" y="313"/>
                    <a:pt x="35" y="295"/>
                    <a:pt x="35" y="261"/>
                  </a:cubicBezTo>
                  <a:lnTo>
                    <a:pt x="35" y="122"/>
                  </a:lnTo>
                  <a:lnTo>
                    <a:pt x="0" y="122"/>
                  </a:lnTo>
                  <a:lnTo>
                    <a:pt x="0" y="90"/>
                  </a:lnTo>
                  <a:lnTo>
                    <a:pt x="35" y="90"/>
                  </a:lnTo>
                  <a:lnTo>
                    <a:pt x="35" y="18"/>
                  </a:lnTo>
                  <a:lnTo>
                    <a:pt x="72" y="0"/>
                  </a:lnTo>
                  <a:lnTo>
                    <a:pt x="72" y="90"/>
                  </a:lnTo>
                  <a:lnTo>
                    <a:pt x="126" y="90"/>
                  </a:lnTo>
                  <a:lnTo>
                    <a:pt x="126" y="122"/>
                  </a:lnTo>
                  <a:lnTo>
                    <a:pt x="72" y="122"/>
                  </a:lnTo>
                  <a:lnTo>
                    <a:pt x="72" y="248"/>
                  </a:lnTo>
                  <a:cubicBezTo>
                    <a:pt x="72" y="258"/>
                    <a:pt x="73" y="265"/>
                    <a:pt x="77" y="270"/>
                  </a:cubicBezTo>
                  <a:cubicBezTo>
                    <a:pt x="80" y="276"/>
                    <a:pt x="86" y="278"/>
                    <a:pt x="94" y="278"/>
                  </a:cubicBezTo>
                  <a:cubicBezTo>
                    <a:pt x="104" y="278"/>
                    <a:pt x="115" y="274"/>
                    <a:pt x="127" y="267"/>
                  </a:cubicBezTo>
                  <a:lnTo>
                    <a:pt x="123" y="303"/>
                  </a:lnTo>
                  <a:cubicBezTo>
                    <a:pt x="110" y="309"/>
                    <a:pt x="96" y="313"/>
                    <a:pt x="81" y="31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5912CB7E-BC09-4211-82D6-D2342CB5CA0B}"/>
                </a:ext>
              </a:extLst>
            </p:cNvPr>
            <p:cNvSpPr>
              <a:spLocks noEditPoints="1"/>
            </p:cNvSpPr>
            <p:nvPr/>
          </p:nvSpPr>
          <p:spPr bwMode="auto">
            <a:xfrm>
              <a:off x="428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2" y="35"/>
                    <a:pt x="0" y="30"/>
                    <a:pt x="0" y="23"/>
                  </a:cubicBezTo>
                  <a:cubicBezTo>
                    <a:pt x="0" y="17"/>
                    <a:pt x="2" y="11"/>
                    <a:pt x="7" y="7"/>
                  </a:cubicBezTo>
                  <a:cubicBezTo>
                    <a:pt x="11" y="2"/>
                    <a:pt x="17" y="0"/>
                    <a:pt x="23" y="0"/>
                  </a:cubicBezTo>
                  <a:cubicBezTo>
                    <a:pt x="30" y="0"/>
                    <a:pt x="35" y="2"/>
                    <a:pt x="40" y="7"/>
                  </a:cubicBezTo>
                  <a:cubicBezTo>
                    <a:pt x="44" y="11"/>
                    <a:pt x="47" y="17"/>
                    <a:pt x="47" y="23"/>
                  </a:cubicBezTo>
                  <a:cubicBezTo>
                    <a:pt x="47" y="30"/>
                    <a:pt x="44"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79A5A34F-EC8B-4C6C-923C-E67B561B7DE9}"/>
                </a:ext>
              </a:extLst>
            </p:cNvPr>
            <p:cNvSpPr>
              <a:spLocks/>
            </p:cNvSpPr>
            <p:nvPr/>
          </p:nvSpPr>
          <p:spPr bwMode="auto">
            <a:xfrm>
              <a:off x="4339" y="2253"/>
              <a:ext cx="102" cy="139"/>
            </a:xfrm>
            <a:custGeom>
              <a:avLst/>
              <a:gdLst>
                <a:gd name="T0" fmla="*/ 90 w 170"/>
                <a:gd name="T1" fmla="*/ 228 h 228"/>
                <a:gd name="T2" fmla="*/ 90 w 170"/>
                <a:gd name="T3" fmla="*/ 228 h 228"/>
                <a:gd name="T4" fmla="*/ 24 w 170"/>
                <a:gd name="T5" fmla="*/ 198 h 228"/>
                <a:gd name="T6" fmla="*/ 0 w 170"/>
                <a:gd name="T7" fmla="*/ 114 h 228"/>
                <a:gd name="T8" fmla="*/ 25 w 170"/>
                <a:gd name="T9" fmla="*/ 30 h 228"/>
                <a:gd name="T10" fmla="*/ 92 w 170"/>
                <a:gd name="T11" fmla="*/ 0 h 228"/>
                <a:gd name="T12" fmla="*/ 168 w 170"/>
                <a:gd name="T13" fmla="*/ 50 h 228"/>
                <a:gd name="T14" fmla="*/ 133 w 170"/>
                <a:gd name="T15" fmla="*/ 63 h 228"/>
                <a:gd name="T16" fmla="*/ 92 w 170"/>
                <a:gd name="T17" fmla="*/ 34 h 228"/>
                <a:gd name="T18" fmla="*/ 52 w 170"/>
                <a:gd name="T19" fmla="*/ 55 h 228"/>
                <a:gd name="T20" fmla="*/ 38 w 170"/>
                <a:gd name="T21" fmla="*/ 114 h 228"/>
                <a:gd name="T22" fmla="*/ 52 w 170"/>
                <a:gd name="T23" fmla="*/ 172 h 228"/>
                <a:gd name="T24" fmla="*/ 91 w 170"/>
                <a:gd name="T25" fmla="*/ 193 h 228"/>
                <a:gd name="T26" fmla="*/ 135 w 170"/>
                <a:gd name="T27" fmla="*/ 160 h 228"/>
                <a:gd name="T28" fmla="*/ 170 w 170"/>
                <a:gd name="T29" fmla="*/ 172 h 228"/>
                <a:gd name="T30" fmla="*/ 141 w 170"/>
                <a:gd name="T31" fmla="*/ 213 h 228"/>
                <a:gd name="T32" fmla="*/ 90 w 170"/>
                <a:gd name="T3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0" h="228">
                  <a:moveTo>
                    <a:pt x="90" y="228"/>
                  </a:moveTo>
                  <a:lnTo>
                    <a:pt x="90" y="228"/>
                  </a:lnTo>
                  <a:cubicBezTo>
                    <a:pt x="63" y="228"/>
                    <a:pt x="41" y="218"/>
                    <a:pt x="24" y="198"/>
                  </a:cubicBezTo>
                  <a:cubicBezTo>
                    <a:pt x="8" y="178"/>
                    <a:pt x="0" y="150"/>
                    <a:pt x="0" y="114"/>
                  </a:cubicBezTo>
                  <a:cubicBezTo>
                    <a:pt x="0" y="78"/>
                    <a:pt x="8" y="50"/>
                    <a:pt x="25" y="30"/>
                  </a:cubicBezTo>
                  <a:cubicBezTo>
                    <a:pt x="41" y="10"/>
                    <a:pt x="63" y="0"/>
                    <a:pt x="92" y="0"/>
                  </a:cubicBezTo>
                  <a:cubicBezTo>
                    <a:pt x="131" y="0"/>
                    <a:pt x="156" y="17"/>
                    <a:pt x="168" y="50"/>
                  </a:cubicBezTo>
                  <a:lnTo>
                    <a:pt x="133" y="63"/>
                  </a:lnTo>
                  <a:cubicBezTo>
                    <a:pt x="126" y="44"/>
                    <a:pt x="112" y="34"/>
                    <a:pt x="92" y="34"/>
                  </a:cubicBezTo>
                  <a:cubicBezTo>
                    <a:pt x="74" y="34"/>
                    <a:pt x="61" y="41"/>
                    <a:pt x="52" y="55"/>
                  </a:cubicBezTo>
                  <a:cubicBezTo>
                    <a:pt x="43" y="69"/>
                    <a:pt x="38" y="89"/>
                    <a:pt x="38" y="114"/>
                  </a:cubicBezTo>
                  <a:cubicBezTo>
                    <a:pt x="38" y="139"/>
                    <a:pt x="43" y="158"/>
                    <a:pt x="52" y="172"/>
                  </a:cubicBezTo>
                  <a:cubicBezTo>
                    <a:pt x="61" y="186"/>
                    <a:pt x="74" y="193"/>
                    <a:pt x="91" y="193"/>
                  </a:cubicBezTo>
                  <a:cubicBezTo>
                    <a:pt x="114" y="193"/>
                    <a:pt x="129" y="182"/>
                    <a:pt x="135" y="160"/>
                  </a:cubicBezTo>
                  <a:lnTo>
                    <a:pt x="170" y="172"/>
                  </a:lnTo>
                  <a:cubicBezTo>
                    <a:pt x="165" y="190"/>
                    <a:pt x="155" y="203"/>
                    <a:pt x="141" y="213"/>
                  </a:cubicBezTo>
                  <a:cubicBezTo>
                    <a:pt x="127" y="223"/>
                    <a:pt x="111" y="228"/>
                    <a:pt x="90"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B8AC1BB5-C884-4D45-BA6E-917634D51565}"/>
                </a:ext>
              </a:extLst>
            </p:cNvPr>
            <p:cNvSpPr>
              <a:spLocks/>
            </p:cNvSpPr>
            <p:nvPr/>
          </p:nvSpPr>
          <p:spPr bwMode="auto">
            <a:xfrm>
              <a:off x="4457" y="2253"/>
              <a:ext cx="94" cy="139"/>
            </a:xfrm>
            <a:custGeom>
              <a:avLst/>
              <a:gdLst>
                <a:gd name="T0" fmla="*/ 79 w 157"/>
                <a:gd name="T1" fmla="*/ 228 h 228"/>
                <a:gd name="T2" fmla="*/ 79 w 157"/>
                <a:gd name="T3" fmla="*/ 228 h 228"/>
                <a:gd name="T4" fmla="*/ 35 w 157"/>
                <a:gd name="T5" fmla="*/ 218 h 228"/>
                <a:gd name="T6" fmla="*/ 0 w 157"/>
                <a:gd name="T7" fmla="*/ 191 h 228"/>
                <a:gd name="T8" fmla="*/ 27 w 157"/>
                <a:gd name="T9" fmla="*/ 168 h 228"/>
                <a:gd name="T10" fmla="*/ 80 w 157"/>
                <a:gd name="T11" fmla="*/ 194 h 228"/>
                <a:gd name="T12" fmla="*/ 109 w 157"/>
                <a:gd name="T13" fmla="*/ 187 h 228"/>
                <a:gd name="T14" fmla="*/ 120 w 157"/>
                <a:gd name="T15" fmla="*/ 167 h 228"/>
                <a:gd name="T16" fmla="*/ 112 w 157"/>
                <a:gd name="T17" fmla="*/ 148 h 228"/>
                <a:gd name="T18" fmla="*/ 96 w 157"/>
                <a:gd name="T19" fmla="*/ 136 h 228"/>
                <a:gd name="T20" fmla="*/ 71 w 157"/>
                <a:gd name="T21" fmla="*/ 125 h 228"/>
                <a:gd name="T22" fmla="*/ 20 w 157"/>
                <a:gd name="T23" fmla="*/ 98 h 228"/>
                <a:gd name="T24" fmla="*/ 3 w 157"/>
                <a:gd name="T25" fmla="*/ 57 h 228"/>
                <a:gd name="T26" fmla="*/ 24 w 157"/>
                <a:gd name="T27" fmla="*/ 15 h 228"/>
                <a:gd name="T28" fmla="*/ 77 w 157"/>
                <a:gd name="T29" fmla="*/ 0 h 228"/>
                <a:gd name="T30" fmla="*/ 150 w 157"/>
                <a:gd name="T31" fmla="*/ 33 h 228"/>
                <a:gd name="T32" fmla="*/ 124 w 157"/>
                <a:gd name="T33" fmla="*/ 54 h 228"/>
                <a:gd name="T34" fmla="*/ 76 w 157"/>
                <a:gd name="T35" fmla="*/ 33 h 228"/>
                <a:gd name="T36" fmla="*/ 50 w 157"/>
                <a:gd name="T37" fmla="*/ 39 h 228"/>
                <a:gd name="T38" fmla="*/ 40 w 157"/>
                <a:gd name="T39" fmla="*/ 57 h 228"/>
                <a:gd name="T40" fmla="*/ 43 w 157"/>
                <a:gd name="T41" fmla="*/ 69 h 228"/>
                <a:gd name="T42" fmla="*/ 55 w 157"/>
                <a:gd name="T43" fmla="*/ 79 h 228"/>
                <a:gd name="T44" fmla="*/ 68 w 157"/>
                <a:gd name="T45" fmla="*/ 86 h 228"/>
                <a:gd name="T46" fmla="*/ 86 w 157"/>
                <a:gd name="T47" fmla="*/ 93 h 228"/>
                <a:gd name="T48" fmla="*/ 138 w 157"/>
                <a:gd name="T49" fmla="*/ 122 h 228"/>
                <a:gd name="T50" fmla="*/ 157 w 157"/>
                <a:gd name="T51" fmla="*/ 166 h 228"/>
                <a:gd name="T52" fmla="*/ 136 w 157"/>
                <a:gd name="T53" fmla="*/ 211 h 228"/>
                <a:gd name="T54" fmla="*/ 79 w 157"/>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228">
                  <a:moveTo>
                    <a:pt x="79" y="228"/>
                  </a:moveTo>
                  <a:lnTo>
                    <a:pt x="79" y="228"/>
                  </a:lnTo>
                  <a:cubicBezTo>
                    <a:pt x="63" y="228"/>
                    <a:pt x="49" y="224"/>
                    <a:pt x="35" y="218"/>
                  </a:cubicBezTo>
                  <a:cubicBezTo>
                    <a:pt x="21" y="211"/>
                    <a:pt x="9" y="202"/>
                    <a:pt x="0" y="191"/>
                  </a:cubicBezTo>
                  <a:lnTo>
                    <a:pt x="27" y="168"/>
                  </a:lnTo>
                  <a:cubicBezTo>
                    <a:pt x="43" y="186"/>
                    <a:pt x="61" y="194"/>
                    <a:pt x="80" y="194"/>
                  </a:cubicBezTo>
                  <a:cubicBezTo>
                    <a:pt x="92" y="194"/>
                    <a:pt x="102" y="192"/>
                    <a:pt x="109" y="187"/>
                  </a:cubicBezTo>
                  <a:cubicBezTo>
                    <a:pt x="117" y="183"/>
                    <a:pt x="120" y="176"/>
                    <a:pt x="120" y="167"/>
                  </a:cubicBezTo>
                  <a:cubicBezTo>
                    <a:pt x="120" y="160"/>
                    <a:pt x="118" y="154"/>
                    <a:pt x="112" y="148"/>
                  </a:cubicBezTo>
                  <a:cubicBezTo>
                    <a:pt x="107" y="143"/>
                    <a:pt x="101" y="139"/>
                    <a:pt x="96" y="136"/>
                  </a:cubicBezTo>
                  <a:cubicBezTo>
                    <a:pt x="90" y="133"/>
                    <a:pt x="82" y="130"/>
                    <a:pt x="71" y="125"/>
                  </a:cubicBezTo>
                  <a:cubicBezTo>
                    <a:pt x="48" y="117"/>
                    <a:pt x="32" y="108"/>
                    <a:pt x="20" y="98"/>
                  </a:cubicBezTo>
                  <a:cubicBezTo>
                    <a:pt x="9" y="88"/>
                    <a:pt x="3" y="74"/>
                    <a:pt x="3" y="57"/>
                  </a:cubicBezTo>
                  <a:cubicBezTo>
                    <a:pt x="3" y="40"/>
                    <a:pt x="10" y="26"/>
                    <a:pt x="24" y="15"/>
                  </a:cubicBezTo>
                  <a:cubicBezTo>
                    <a:pt x="38" y="5"/>
                    <a:pt x="55" y="0"/>
                    <a:pt x="77" y="0"/>
                  </a:cubicBezTo>
                  <a:cubicBezTo>
                    <a:pt x="107" y="0"/>
                    <a:pt x="131" y="11"/>
                    <a:pt x="150" y="33"/>
                  </a:cubicBezTo>
                  <a:lnTo>
                    <a:pt x="124" y="54"/>
                  </a:lnTo>
                  <a:cubicBezTo>
                    <a:pt x="111" y="40"/>
                    <a:pt x="95" y="33"/>
                    <a:pt x="76" y="33"/>
                  </a:cubicBezTo>
                  <a:cubicBezTo>
                    <a:pt x="65" y="33"/>
                    <a:pt x="56" y="35"/>
                    <a:pt x="50" y="39"/>
                  </a:cubicBezTo>
                  <a:cubicBezTo>
                    <a:pt x="43" y="44"/>
                    <a:pt x="40" y="50"/>
                    <a:pt x="40" y="57"/>
                  </a:cubicBezTo>
                  <a:cubicBezTo>
                    <a:pt x="40" y="62"/>
                    <a:pt x="41" y="65"/>
                    <a:pt x="43" y="69"/>
                  </a:cubicBezTo>
                  <a:cubicBezTo>
                    <a:pt x="45" y="73"/>
                    <a:pt x="49" y="76"/>
                    <a:pt x="55" y="79"/>
                  </a:cubicBezTo>
                  <a:cubicBezTo>
                    <a:pt x="60" y="82"/>
                    <a:pt x="65" y="84"/>
                    <a:pt x="68" y="86"/>
                  </a:cubicBezTo>
                  <a:cubicBezTo>
                    <a:pt x="71" y="88"/>
                    <a:pt x="77" y="90"/>
                    <a:pt x="86" y="93"/>
                  </a:cubicBezTo>
                  <a:cubicBezTo>
                    <a:pt x="109" y="102"/>
                    <a:pt x="126" y="111"/>
                    <a:pt x="138" y="122"/>
                  </a:cubicBezTo>
                  <a:cubicBezTo>
                    <a:pt x="151" y="132"/>
                    <a:pt x="157" y="147"/>
                    <a:pt x="157" y="166"/>
                  </a:cubicBezTo>
                  <a:cubicBezTo>
                    <a:pt x="157" y="185"/>
                    <a:pt x="150" y="200"/>
                    <a:pt x="136" y="211"/>
                  </a:cubicBezTo>
                  <a:cubicBezTo>
                    <a:pt x="122" y="222"/>
                    <a:pt x="103" y="228"/>
                    <a:pt x="79"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601F01A7-69D4-43BC-A647-C870A9D5CC4F}"/>
                </a:ext>
              </a:extLst>
            </p:cNvPr>
            <p:cNvSpPr>
              <a:spLocks/>
            </p:cNvSpPr>
            <p:nvPr/>
          </p:nvSpPr>
          <p:spPr bwMode="auto">
            <a:xfrm>
              <a:off x="4512" y="1940"/>
              <a:ext cx="240" cy="185"/>
            </a:xfrm>
            <a:custGeom>
              <a:avLst/>
              <a:gdLst>
                <a:gd name="T0" fmla="*/ 290 w 397"/>
                <a:gd name="T1" fmla="*/ 103 h 303"/>
                <a:gd name="T2" fmla="*/ 290 w 397"/>
                <a:gd name="T3" fmla="*/ 103 h 303"/>
                <a:gd name="T4" fmla="*/ 372 w 397"/>
                <a:gd name="T5" fmla="*/ 0 h 303"/>
                <a:gd name="T6" fmla="*/ 331 w 397"/>
                <a:gd name="T7" fmla="*/ 0 h 303"/>
                <a:gd name="T8" fmla="*/ 214 w 397"/>
                <a:gd name="T9" fmla="*/ 146 h 303"/>
                <a:gd name="T10" fmla="*/ 214 w 397"/>
                <a:gd name="T11" fmla="*/ 0 h 303"/>
                <a:gd name="T12" fmla="*/ 177 w 397"/>
                <a:gd name="T13" fmla="*/ 0 h 303"/>
                <a:gd name="T14" fmla="*/ 177 w 397"/>
                <a:gd name="T15" fmla="*/ 186 h 303"/>
                <a:gd name="T16" fmla="*/ 158 w 397"/>
                <a:gd name="T17" fmla="*/ 250 h 303"/>
                <a:gd name="T18" fmla="*/ 107 w 397"/>
                <a:gd name="T19" fmla="*/ 268 h 303"/>
                <a:gd name="T20" fmla="*/ 56 w 397"/>
                <a:gd name="T21" fmla="*/ 250 h 303"/>
                <a:gd name="T22" fmla="*/ 37 w 397"/>
                <a:gd name="T23" fmla="*/ 186 h 303"/>
                <a:gd name="T24" fmla="*/ 37 w 397"/>
                <a:gd name="T25" fmla="*/ 0 h 303"/>
                <a:gd name="T26" fmla="*/ 0 w 397"/>
                <a:gd name="T27" fmla="*/ 0 h 303"/>
                <a:gd name="T28" fmla="*/ 0 w 397"/>
                <a:gd name="T29" fmla="*/ 186 h 303"/>
                <a:gd name="T30" fmla="*/ 107 w 397"/>
                <a:gd name="T31" fmla="*/ 303 h 303"/>
                <a:gd name="T32" fmla="*/ 214 w 397"/>
                <a:gd name="T33" fmla="*/ 197 h 303"/>
                <a:gd name="T34" fmla="*/ 265 w 397"/>
                <a:gd name="T35" fmla="*/ 134 h 303"/>
                <a:gd name="T36" fmla="*/ 354 w 397"/>
                <a:gd name="T37" fmla="*/ 298 h 303"/>
                <a:gd name="T38" fmla="*/ 397 w 397"/>
                <a:gd name="T39" fmla="*/ 298 h 303"/>
                <a:gd name="T40" fmla="*/ 290 w 397"/>
                <a:gd name="T41" fmla="*/ 1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7" h="303">
                  <a:moveTo>
                    <a:pt x="290" y="103"/>
                  </a:moveTo>
                  <a:lnTo>
                    <a:pt x="290" y="103"/>
                  </a:lnTo>
                  <a:lnTo>
                    <a:pt x="372" y="0"/>
                  </a:lnTo>
                  <a:lnTo>
                    <a:pt x="331" y="0"/>
                  </a:lnTo>
                  <a:lnTo>
                    <a:pt x="214" y="146"/>
                  </a:lnTo>
                  <a:lnTo>
                    <a:pt x="214" y="0"/>
                  </a:lnTo>
                  <a:lnTo>
                    <a:pt x="177" y="0"/>
                  </a:lnTo>
                  <a:lnTo>
                    <a:pt x="177" y="186"/>
                  </a:lnTo>
                  <a:cubicBezTo>
                    <a:pt x="177" y="216"/>
                    <a:pt x="171" y="238"/>
                    <a:pt x="158" y="250"/>
                  </a:cubicBezTo>
                  <a:cubicBezTo>
                    <a:pt x="146" y="262"/>
                    <a:pt x="129" y="268"/>
                    <a:pt x="107" y="268"/>
                  </a:cubicBezTo>
                  <a:cubicBezTo>
                    <a:pt x="86" y="268"/>
                    <a:pt x="69" y="262"/>
                    <a:pt x="56" y="250"/>
                  </a:cubicBezTo>
                  <a:cubicBezTo>
                    <a:pt x="44" y="238"/>
                    <a:pt x="37" y="216"/>
                    <a:pt x="37" y="186"/>
                  </a:cubicBezTo>
                  <a:lnTo>
                    <a:pt x="37" y="0"/>
                  </a:lnTo>
                  <a:lnTo>
                    <a:pt x="0" y="0"/>
                  </a:lnTo>
                  <a:lnTo>
                    <a:pt x="0" y="186"/>
                  </a:lnTo>
                  <a:cubicBezTo>
                    <a:pt x="0" y="264"/>
                    <a:pt x="36" y="303"/>
                    <a:pt x="107" y="303"/>
                  </a:cubicBezTo>
                  <a:cubicBezTo>
                    <a:pt x="175" y="303"/>
                    <a:pt x="211" y="268"/>
                    <a:pt x="214" y="197"/>
                  </a:cubicBezTo>
                  <a:lnTo>
                    <a:pt x="265" y="134"/>
                  </a:lnTo>
                  <a:lnTo>
                    <a:pt x="354" y="298"/>
                  </a:lnTo>
                  <a:lnTo>
                    <a:pt x="397" y="298"/>
                  </a:lnTo>
                  <a:lnTo>
                    <a:pt x="290" y="10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pic>
        <p:nvPicPr>
          <p:cNvPr id="162" name="Picture 161">
            <a:extLst>
              <a:ext uri="{FF2B5EF4-FFF2-40B4-BE49-F238E27FC236}">
                <a16:creationId xmlns:a16="http://schemas.microsoft.com/office/drawing/2014/main" id="{78F340A0-F7E4-C34A-9A40-F7BDF53686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19340" y="-46301"/>
            <a:ext cx="757024" cy="3802933"/>
          </a:xfrm>
          <a:prstGeom prst="rect">
            <a:avLst/>
          </a:prstGeom>
        </p:spPr>
      </p:pic>
      <p:pic>
        <p:nvPicPr>
          <p:cNvPr id="163" name="Picture 162">
            <a:extLst>
              <a:ext uri="{FF2B5EF4-FFF2-40B4-BE49-F238E27FC236}">
                <a16:creationId xmlns:a16="http://schemas.microsoft.com/office/drawing/2014/main" id="{7CB03AD6-25F5-2241-802B-381B99AFD73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19340" y="3175001"/>
            <a:ext cx="757024" cy="3735926"/>
          </a:xfrm>
          <a:prstGeom prst="rect">
            <a:avLst/>
          </a:prstGeom>
        </p:spPr>
      </p:pic>
    </p:spTree>
    <p:extLst>
      <p:ext uri="{BB962C8B-B14F-4D97-AF65-F5344CB8AC3E}">
        <p14:creationId xmlns:p14="http://schemas.microsoft.com/office/powerpoint/2010/main" val="21880668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5E5B51B4-B97A-472A-B38A-F7969EE0002C}"/>
              </a:ext>
            </a:extLst>
          </p:cNvPr>
          <p:cNvSpPr/>
          <p:nvPr userDrawn="1"/>
        </p:nvSpPr>
        <p:spPr>
          <a:xfrm>
            <a:off x="0" y="2851"/>
            <a:ext cx="12193200" cy="148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008B526-9B68-4843-BD7F-4AADDBB20D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735B1C-0011-47CB-A55C-56F2515F6F7C}"/>
              </a:ext>
            </a:extLst>
          </p:cNvPr>
          <p:cNvSpPr>
            <a:spLocks noGrp="1"/>
          </p:cNvSpPr>
          <p:nvPr>
            <p:ph type="dt" sz="half" idx="10"/>
          </p:nvPr>
        </p:nvSpPr>
        <p:spPr/>
        <p:txBody>
          <a:bodyPr/>
          <a:lstStyle/>
          <a:p>
            <a:fld id="{15EF35FB-004C-443E-91F9-5140C321ADF5}" type="datetime6">
              <a:rPr lang="en-GB" smtClean="0"/>
              <a:t>June 20</a:t>
            </a:fld>
            <a:endParaRPr lang="en-GB"/>
          </a:p>
        </p:txBody>
      </p:sp>
      <p:sp>
        <p:nvSpPr>
          <p:cNvPr id="4" name="Footer Placeholder 3">
            <a:extLst>
              <a:ext uri="{FF2B5EF4-FFF2-40B4-BE49-F238E27FC236}">
                <a16:creationId xmlns:a16="http://schemas.microsoft.com/office/drawing/2014/main" id="{B2D6BFA9-F8B2-42CC-8501-4A8D738FEB3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BAF458-2376-4568-9D10-12F71191E217}"/>
              </a:ext>
            </a:extLst>
          </p:cNvPr>
          <p:cNvSpPr>
            <a:spLocks noGrp="1"/>
          </p:cNvSpPr>
          <p:nvPr>
            <p:ph type="sldNum" sz="quarter" idx="12"/>
          </p:nvPr>
        </p:nvSpPr>
        <p:spPr/>
        <p:txBody>
          <a:bodyPr/>
          <a:lstStyle/>
          <a:p>
            <a:fld id="{F4186869-B628-4395-96ED-AD53145CB3D4}" type="slidenum">
              <a:rPr lang="en-GB" smtClean="0"/>
              <a:t>‹#›</a:t>
            </a:fld>
            <a:endParaRPr lang="en-GB"/>
          </a:p>
        </p:txBody>
      </p:sp>
      <p:cxnSp>
        <p:nvCxnSpPr>
          <p:cNvPr id="6" name="Straight Connector 5">
            <a:extLst>
              <a:ext uri="{FF2B5EF4-FFF2-40B4-BE49-F238E27FC236}">
                <a16:creationId xmlns:a16="http://schemas.microsoft.com/office/drawing/2014/main" id="{6414948D-F035-4ACD-B9F1-3D656764B545}"/>
              </a:ext>
            </a:extLst>
          </p:cNvPr>
          <p:cNvCxnSpPr/>
          <p:nvPr userDrawn="1"/>
        </p:nvCxnSpPr>
        <p:spPr>
          <a:xfrm>
            <a:off x="719400" y="1389854"/>
            <a:ext cx="107532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 name="Group 4">
            <a:extLst>
              <a:ext uri="{FF2B5EF4-FFF2-40B4-BE49-F238E27FC236}">
                <a16:creationId xmlns:a16="http://schemas.microsoft.com/office/drawing/2014/main" id="{90FAB090-B3E1-434E-AD69-B521ADAF131C}"/>
              </a:ext>
            </a:extLst>
          </p:cNvPr>
          <p:cNvGrpSpPr>
            <a:grpSpLocks noChangeAspect="1"/>
          </p:cNvGrpSpPr>
          <p:nvPr userDrawn="1"/>
        </p:nvGrpSpPr>
        <p:grpSpPr bwMode="auto">
          <a:xfrm>
            <a:off x="9808376" y="671717"/>
            <a:ext cx="1663200" cy="519750"/>
            <a:chOff x="2931" y="1877"/>
            <a:chExt cx="1821" cy="574"/>
          </a:xfrm>
          <a:solidFill>
            <a:schemeClr val="accent3"/>
          </a:solidFill>
        </p:grpSpPr>
        <p:sp>
          <p:nvSpPr>
            <p:cNvPr id="8" name="Freeform 5">
              <a:extLst>
                <a:ext uri="{FF2B5EF4-FFF2-40B4-BE49-F238E27FC236}">
                  <a16:creationId xmlns:a16="http://schemas.microsoft.com/office/drawing/2014/main" id="{0ECADA16-1069-4021-B525-B3DC94F4B207}"/>
                </a:ext>
              </a:extLst>
            </p:cNvPr>
            <p:cNvSpPr>
              <a:spLocks/>
            </p:cNvSpPr>
            <p:nvPr/>
          </p:nvSpPr>
          <p:spPr bwMode="auto">
            <a:xfrm>
              <a:off x="3205" y="2178"/>
              <a:ext cx="300" cy="273"/>
            </a:xfrm>
            <a:custGeom>
              <a:avLst/>
              <a:gdLst>
                <a:gd name="T0" fmla="*/ 497 w 497"/>
                <a:gd name="T1" fmla="*/ 3 h 447"/>
                <a:gd name="T2" fmla="*/ 497 w 497"/>
                <a:gd name="T3" fmla="*/ 3 h 447"/>
                <a:gd name="T4" fmla="*/ 452 w 497"/>
                <a:gd name="T5" fmla="*/ 26 h 447"/>
                <a:gd name="T6" fmla="*/ 396 w 497"/>
                <a:gd name="T7" fmla="*/ 0 h 447"/>
                <a:gd name="T8" fmla="*/ 102 w 497"/>
                <a:gd name="T9" fmla="*/ 338 h 447"/>
                <a:gd name="T10" fmla="*/ 101 w 497"/>
                <a:gd name="T11" fmla="*/ 338 h 447"/>
                <a:gd name="T12" fmla="*/ 86 w 497"/>
                <a:gd name="T13" fmla="*/ 341 h 447"/>
                <a:gd name="T14" fmla="*/ 83 w 497"/>
                <a:gd name="T15" fmla="*/ 342 h 447"/>
                <a:gd name="T16" fmla="*/ 70 w 497"/>
                <a:gd name="T17" fmla="*/ 343 h 447"/>
                <a:gd name="T18" fmla="*/ 66 w 497"/>
                <a:gd name="T19" fmla="*/ 344 h 447"/>
                <a:gd name="T20" fmla="*/ 49 w 497"/>
                <a:gd name="T21" fmla="*/ 346 h 447"/>
                <a:gd name="T22" fmla="*/ 2 w 497"/>
                <a:gd name="T23" fmla="*/ 399 h 447"/>
                <a:gd name="T24" fmla="*/ 57 w 497"/>
                <a:gd name="T25" fmla="*/ 445 h 447"/>
                <a:gd name="T26" fmla="*/ 78 w 497"/>
                <a:gd name="T27" fmla="*/ 443 h 447"/>
                <a:gd name="T28" fmla="*/ 83 w 497"/>
                <a:gd name="T29" fmla="*/ 442 h 447"/>
                <a:gd name="T30" fmla="*/ 100 w 497"/>
                <a:gd name="T31" fmla="*/ 440 h 447"/>
                <a:gd name="T32" fmla="*/ 104 w 497"/>
                <a:gd name="T33" fmla="*/ 439 h 447"/>
                <a:gd name="T34" fmla="*/ 122 w 497"/>
                <a:gd name="T35" fmla="*/ 436 h 447"/>
                <a:gd name="T36" fmla="*/ 124 w 497"/>
                <a:gd name="T37" fmla="*/ 435 h 447"/>
                <a:gd name="T38" fmla="*/ 340 w 497"/>
                <a:gd name="T39" fmla="*/ 326 h 447"/>
                <a:gd name="T40" fmla="*/ 344 w 497"/>
                <a:gd name="T41" fmla="*/ 321 h 447"/>
                <a:gd name="T42" fmla="*/ 497 w 497"/>
                <a:gd name="T43" fmla="*/ 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447">
                  <a:moveTo>
                    <a:pt x="497" y="3"/>
                  </a:moveTo>
                  <a:lnTo>
                    <a:pt x="497" y="3"/>
                  </a:lnTo>
                  <a:cubicBezTo>
                    <a:pt x="486" y="16"/>
                    <a:pt x="470" y="25"/>
                    <a:pt x="452" y="26"/>
                  </a:cubicBezTo>
                  <a:cubicBezTo>
                    <a:pt x="429" y="28"/>
                    <a:pt x="408" y="17"/>
                    <a:pt x="396" y="0"/>
                  </a:cubicBezTo>
                  <a:cubicBezTo>
                    <a:pt x="385" y="165"/>
                    <a:pt x="264" y="303"/>
                    <a:pt x="102" y="338"/>
                  </a:cubicBezTo>
                  <a:cubicBezTo>
                    <a:pt x="101" y="338"/>
                    <a:pt x="101" y="338"/>
                    <a:pt x="101" y="338"/>
                  </a:cubicBezTo>
                  <a:cubicBezTo>
                    <a:pt x="96" y="339"/>
                    <a:pt x="91" y="340"/>
                    <a:pt x="86" y="341"/>
                  </a:cubicBezTo>
                  <a:cubicBezTo>
                    <a:pt x="85" y="341"/>
                    <a:pt x="84" y="341"/>
                    <a:pt x="83" y="342"/>
                  </a:cubicBezTo>
                  <a:cubicBezTo>
                    <a:pt x="79" y="342"/>
                    <a:pt x="74" y="343"/>
                    <a:pt x="70" y="343"/>
                  </a:cubicBezTo>
                  <a:cubicBezTo>
                    <a:pt x="68" y="344"/>
                    <a:pt x="67" y="344"/>
                    <a:pt x="66" y="344"/>
                  </a:cubicBezTo>
                  <a:cubicBezTo>
                    <a:pt x="60" y="345"/>
                    <a:pt x="55" y="345"/>
                    <a:pt x="49" y="346"/>
                  </a:cubicBezTo>
                  <a:cubicBezTo>
                    <a:pt x="21" y="348"/>
                    <a:pt x="0" y="371"/>
                    <a:pt x="2" y="399"/>
                  </a:cubicBezTo>
                  <a:cubicBezTo>
                    <a:pt x="4" y="426"/>
                    <a:pt x="29" y="447"/>
                    <a:pt x="57" y="445"/>
                  </a:cubicBezTo>
                  <a:cubicBezTo>
                    <a:pt x="64" y="445"/>
                    <a:pt x="71" y="444"/>
                    <a:pt x="78" y="443"/>
                  </a:cubicBezTo>
                  <a:cubicBezTo>
                    <a:pt x="80" y="443"/>
                    <a:pt x="81" y="443"/>
                    <a:pt x="83" y="442"/>
                  </a:cubicBezTo>
                  <a:cubicBezTo>
                    <a:pt x="88" y="442"/>
                    <a:pt x="94" y="441"/>
                    <a:pt x="100" y="440"/>
                  </a:cubicBezTo>
                  <a:cubicBezTo>
                    <a:pt x="101" y="440"/>
                    <a:pt x="102" y="440"/>
                    <a:pt x="104" y="439"/>
                  </a:cubicBezTo>
                  <a:cubicBezTo>
                    <a:pt x="110" y="438"/>
                    <a:pt x="116" y="437"/>
                    <a:pt x="122" y="436"/>
                  </a:cubicBezTo>
                  <a:cubicBezTo>
                    <a:pt x="123" y="436"/>
                    <a:pt x="123" y="436"/>
                    <a:pt x="124" y="435"/>
                  </a:cubicBezTo>
                  <a:cubicBezTo>
                    <a:pt x="204" y="418"/>
                    <a:pt x="278" y="381"/>
                    <a:pt x="340" y="326"/>
                  </a:cubicBezTo>
                  <a:cubicBezTo>
                    <a:pt x="342" y="324"/>
                    <a:pt x="343" y="323"/>
                    <a:pt x="344" y="321"/>
                  </a:cubicBezTo>
                  <a:cubicBezTo>
                    <a:pt x="433" y="241"/>
                    <a:pt x="490" y="127"/>
                    <a:pt x="49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C643B2EB-89F3-468A-BE53-736347C7192A}"/>
                </a:ext>
              </a:extLst>
            </p:cNvPr>
            <p:cNvSpPr>
              <a:spLocks/>
            </p:cNvSpPr>
            <p:nvPr/>
          </p:nvSpPr>
          <p:spPr bwMode="auto">
            <a:xfrm>
              <a:off x="2932" y="1877"/>
              <a:ext cx="299" cy="274"/>
            </a:xfrm>
            <a:custGeom>
              <a:avLst/>
              <a:gdLst>
                <a:gd name="T0" fmla="*/ 440 w 496"/>
                <a:gd name="T1" fmla="*/ 2 h 449"/>
                <a:gd name="T2" fmla="*/ 440 w 496"/>
                <a:gd name="T3" fmla="*/ 2 h 449"/>
                <a:gd name="T4" fmla="*/ 0 w 496"/>
                <a:gd name="T5" fmla="*/ 449 h 449"/>
                <a:gd name="T6" fmla="*/ 47 w 496"/>
                <a:gd name="T7" fmla="*/ 423 h 449"/>
                <a:gd name="T8" fmla="*/ 101 w 496"/>
                <a:gd name="T9" fmla="*/ 446 h 449"/>
                <a:gd name="T10" fmla="*/ 447 w 496"/>
                <a:gd name="T11" fmla="*/ 102 h 449"/>
                <a:gd name="T12" fmla="*/ 494 w 496"/>
                <a:gd name="T13" fmla="*/ 48 h 449"/>
                <a:gd name="T14" fmla="*/ 440 w 496"/>
                <a:gd name="T15" fmla="*/ 2 h 4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49">
                  <a:moveTo>
                    <a:pt x="440" y="2"/>
                  </a:moveTo>
                  <a:lnTo>
                    <a:pt x="440" y="2"/>
                  </a:lnTo>
                  <a:cubicBezTo>
                    <a:pt x="197" y="20"/>
                    <a:pt x="10" y="215"/>
                    <a:pt x="0" y="449"/>
                  </a:cubicBezTo>
                  <a:cubicBezTo>
                    <a:pt x="10" y="434"/>
                    <a:pt x="27" y="424"/>
                    <a:pt x="47" y="423"/>
                  </a:cubicBezTo>
                  <a:cubicBezTo>
                    <a:pt x="68" y="421"/>
                    <a:pt x="88" y="431"/>
                    <a:pt x="101" y="446"/>
                  </a:cubicBezTo>
                  <a:cubicBezTo>
                    <a:pt x="113" y="265"/>
                    <a:pt x="259" y="115"/>
                    <a:pt x="447" y="102"/>
                  </a:cubicBezTo>
                  <a:cubicBezTo>
                    <a:pt x="475" y="100"/>
                    <a:pt x="496" y="76"/>
                    <a:pt x="494" y="48"/>
                  </a:cubicBezTo>
                  <a:cubicBezTo>
                    <a:pt x="492" y="21"/>
                    <a:pt x="468" y="0"/>
                    <a:pt x="44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7">
              <a:extLst>
                <a:ext uri="{FF2B5EF4-FFF2-40B4-BE49-F238E27FC236}">
                  <a16:creationId xmlns:a16="http://schemas.microsoft.com/office/drawing/2014/main" id="{5A17DCCF-9202-4FE1-B0CE-F96400E0DB99}"/>
                </a:ext>
              </a:extLst>
            </p:cNvPr>
            <p:cNvSpPr>
              <a:spLocks/>
            </p:cNvSpPr>
            <p:nvPr/>
          </p:nvSpPr>
          <p:spPr bwMode="auto">
            <a:xfrm>
              <a:off x="3232" y="1877"/>
              <a:ext cx="273" cy="299"/>
            </a:xfrm>
            <a:custGeom>
              <a:avLst/>
              <a:gdLst>
                <a:gd name="T0" fmla="*/ 0 w 453"/>
                <a:gd name="T1" fmla="*/ 0 h 490"/>
                <a:gd name="T2" fmla="*/ 0 w 453"/>
                <a:gd name="T3" fmla="*/ 0 h 490"/>
                <a:gd name="T4" fmla="*/ 26 w 453"/>
                <a:gd name="T5" fmla="*/ 46 h 490"/>
                <a:gd name="T6" fmla="*/ 1 w 453"/>
                <a:gd name="T7" fmla="*/ 100 h 490"/>
                <a:gd name="T8" fmla="*/ 350 w 453"/>
                <a:gd name="T9" fmla="*/ 442 h 490"/>
                <a:gd name="T10" fmla="*/ 404 w 453"/>
                <a:gd name="T11" fmla="*/ 488 h 490"/>
                <a:gd name="T12" fmla="*/ 451 w 453"/>
                <a:gd name="T13" fmla="*/ 435 h 490"/>
                <a:gd name="T14" fmla="*/ 0 w 453"/>
                <a:gd name="T15" fmla="*/ 0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490">
                  <a:moveTo>
                    <a:pt x="0" y="0"/>
                  </a:moveTo>
                  <a:lnTo>
                    <a:pt x="0" y="0"/>
                  </a:lnTo>
                  <a:cubicBezTo>
                    <a:pt x="14" y="11"/>
                    <a:pt x="24" y="27"/>
                    <a:pt x="26" y="46"/>
                  </a:cubicBezTo>
                  <a:cubicBezTo>
                    <a:pt x="27" y="68"/>
                    <a:pt x="17" y="88"/>
                    <a:pt x="1" y="100"/>
                  </a:cubicBezTo>
                  <a:cubicBezTo>
                    <a:pt x="185" y="112"/>
                    <a:pt x="336" y="256"/>
                    <a:pt x="350" y="442"/>
                  </a:cubicBezTo>
                  <a:cubicBezTo>
                    <a:pt x="352" y="470"/>
                    <a:pt x="377" y="490"/>
                    <a:pt x="404" y="488"/>
                  </a:cubicBezTo>
                  <a:cubicBezTo>
                    <a:pt x="432" y="486"/>
                    <a:pt x="453" y="462"/>
                    <a:pt x="451" y="435"/>
                  </a:cubicBezTo>
                  <a:cubicBezTo>
                    <a:pt x="433" y="196"/>
                    <a:pt x="237" y="12"/>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8">
              <a:extLst>
                <a:ext uri="{FF2B5EF4-FFF2-40B4-BE49-F238E27FC236}">
                  <a16:creationId xmlns:a16="http://schemas.microsoft.com/office/drawing/2014/main" id="{1CDD0B34-A1DF-4675-98F3-12EB9402B350}"/>
                </a:ext>
              </a:extLst>
            </p:cNvPr>
            <p:cNvSpPr>
              <a:spLocks/>
            </p:cNvSpPr>
            <p:nvPr/>
          </p:nvSpPr>
          <p:spPr bwMode="auto">
            <a:xfrm>
              <a:off x="2931" y="2151"/>
              <a:ext cx="275" cy="299"/>
            </a:xfrm>
            <a:custGeom>
              <a:avLst/>
              <a:gdLst>
                <a:gd name="T0" fmla="*/ 428 w 455"/>
                <a:gd name="T1" fmla="*/ 446 h 490"/>
                <a:gd name="T2" fmla="*/ 428 w 455"/>
                <a:gd name="T3" fmla="*/ 446 h 490"/>
                <a:gd name="T4" fmla="*/ 455 w 455"/>
                <a:gd name="T5" fmla="*/ 390 h 490"/>
                <a:gd name="T6" fmla="*/ 102 w 455"/>
                <a:gd name="T7" fmla="*/ 48 h 490"/>
                <a:gd name="T8" fmla="*/ 48 w 455"/>
                <a:gd name="T9" fmla="*/ 2 h 490"/>
                <a:gd name="T10" fmla="*/ 1 w 455"/>
                <a:gd name="T11" fmla="*/ 55 h 490"/>
                <a:gd name="T12" fmla="*/ 450 w 455"/>
                <a:gd name="T13" fmla="*/ 490 h 490"/>
                <a:gd name="T14" fmla="*/ 428 w 455"/>
                <a:gd name="T15" fmla="*/ 446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490">
                  <a:moveTo>
                    <a:pt x="428" y="446"/>
                  </a:moveTo>
                  <a:lnTo>
                    <a:pt x="428" y="446"/>
                  </a:lnTo>
                  <a:cubicBezTo>
                    <a:pt x="426" y="423"/>
                    <a:pt x="437" y="402"/>
                    <a:pt x="455" y="390"/>
                  </a:cubicBezTo>
                  <a:cubicBezTo>
                    <a:pt x="270" y="380"/>
                    <a:pt x="116" y="235"/>
                    <a:pt x="102" y="48"/>
                  </a:cubicBezTo>
                  <a:cubicBezTo>
                    <a:pt x="100" y="21"/>
                    <a:pt x="76" y="0"/>
                    <a:pt x="48" y="2"/>
                  </a:cubicBezTo>
                  <a:cubicBezTo>
                    <a:pt x="20" y="4"/>
                    <a:pt x="0" y="28"/>
                    <a:pt x="1" y="55"/>
                  </a:cubicBezTo>
                  <a:cubicBezTo>
                    <a:pt x="19" y="293"/>
                    <a:pt x="214" y="477"/>
                    <a:pt x="450" y="490"/>
                  </a:cubicBezTo>
                  <a:cubicBezTo>
                    <a:pt x="437" y="479"/>
                    <a:pt x="429" y="464"/>
                    <a:pt x="428" y="44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9">
              <a:extLst>
                <a:ext uri="{FF2B5EF4-FFF2-40B4-BE49-F238E27FC236}">
                  <a16:creationId xmlns:a16="http://schemas.microsoft.com/office/drawing/2014/main" id="{FBEA2317-7DA7-4EAA-BE9E-9E60040A172D}"/>
                </a:ext>
              </a:extLst>
            </p:cNvPr>
            <p:cNvSpPr>
              <a:spLocks noEditPoints="1"/>
            </p:cNvSpPr>
            <p:nvPr/>
          </p:nvSpPr>
          <p:spPr bwMode="auto">
            <a:xfrm>
              <a:off x="3265" y="2100"/>
              <a:ext cx="125" cy="155"/>
            </a:xfrm>
            <a:custGeom>
              <a:avLst/>
              <a:gdLst>
                <a:gd name="T0" fmla="*/ 207 w 207"/>
                <a:gd name="T1" fmla="*/ 249 h 254"/>
                <a:gd name="T2" fmla="*/ 207 w 207"/>
                <a:gd name="T3" fmla="*/ 249 h 254"/>
                <a:gd name="T4" fmla="*/ 207 w 207"/>
                <a:gd name="T5" fmla="*/ 92 h 254"/>
                <a:gd name="T6" fmla="*/ 198 w 207"/>
                <a:gd name="T7" fmla="*/ 44 h 254"/>
                <a:gd name="T8" fmla="*/ 174 w 207"/>
                <a:gd name="T9" fmla="*/ 15 h 254"/>
                <a:gd name="T10" fmla="*/ 144 w 207"/>
                <a:gd name="T11" fmla="*/ 3 h 254"/>
                <a:gd name="T12" fmla="*/ 111 w 207"/>
                <a:gd name="T13" fmla="*/ 0 h 254"/>
                <a:gd name="T14" fmla="*/ 16 w 207"/>
                <a:gd name="T15" fmla="*/ 27 h 254"/>
                <a:gd name="T16" fmla="*/ 33 w 207"/>
                <a:gd name="T17" fmla="*/ 72 h 254"/>
                <a:gd name="T18" fmla="*/ 105 w 207"/>
                <a:gd name="T19" fmla="*/ 49 h 254"/>
                <a:gd name="T20" fmla="*/ 141 w 207"/>
                <a:gd name="T21" fmla="*/ 59 h 254"/>
                <a:gd name="T22" fmla="*/ 153 w 207"/>
                <a:gd name="T23" fmla="*/ 93 h 254"/>
                <a:gd name="T24" fmla="*/ 153 w 207"/>
                <a:gd name="T25" fmla="*/ 106 h 254"/>
                <a:gd name="T26" fmla="*/ 95 w 207"/>
                <a:gd name="T27" fmla="*/ 93 h 254"/>
                <a:gd name="T28" fmla="*/ 28 w 207"/>
                <a:gd name="T29" fmla="*/ 114 h 254"/>
                <a:gd name="T30" fmla="*/ 0 w 207"/>
                <a:gd name="T31" fmla="*/ 173 h 254"/>
                <a:gd name="T32" fmla="*/ 25 w 207"/>
                <a:gd name="T33" fmla="*/ 233 h 254"/>
                <a:gd name="T34" fmla="*/ 88 w 207"/>
                <a:gd name="T35" fmla="*/ 254 h 254"/>
                <a:gd name="T36" fmla="*/ 153 w 207"/>
                <a:gd name="T37" fmla="*/ 229 h 254"/>
                <a:gd name="T38" fmla="*/ 153 w 207"/>
                <a:gd name="T39" fmla="*/ 249 h 254"/>
                <a:gd name="T40" fmla="*/ 207 w 207"/>
                <a:gd name="T41" fmla="*/ 249 h 254"/>
                <a:gd name="T42" fmla="*/ 207 w 207"/>
                <a:gd name="T43" fmla="*/ 249 h 254"/>
                <a:gd name="T44" fmla="*/ 66 w 207"/>
                <a:gd name="T45" fmla="*/ 197 h 254"/>
                <a:gd name="T46" fmla="*/ 66 w 207"/>
                <a:gd name="T47" fmla="*/ 197 h 254"/>
                <a:gd name="T48" fmla="*/ 54 w 207"/>
                <a:gd name="T49" fmla="*/ 173 h 254"/>
                <a:gd name="T50" fmla="*/ 68 w 207"/>
                <a:gd name="T51" fmla="*/ 149 h 254"/>
                <a:gd name="T52" fmla="*/ 104 w 207"/>
                <a:gd name="T53" fmla="*/ 141 h 254"/>
                <a:gd name="T54" fmla="*/ 153 w 207"/>
                <a:gd name="T55" fmla="*/ 151 h 254"/>
                <a:gd name="T56" fmla="*/ 153 w 207"/>
                <a:gd name="T57" fmla="*/ 182 h 254"/>
                <a:gd name="T58" fmla="*/ 99 w 207"/>
                <a:gd name="T59" fmla="*/ 205 h 254"/>
                <a:gd name="T60" fmla="*/ 66 w 207"/>
                <a:gd name="T61" fmla="*/ 19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7" h="254">
                  <a:moveTo>
                    <a:pt x="207" y="249"/>
                  </a:moveTo>
                  <a:lnTo>
                    <a:pt x="207" y="249"/>
                  </a:lnTo>
                  <a:lnTo>
                    <a:pt x="207" y="92"/>
                  </a:lnTo>
                  <a:cubicBezTo>
                    <a:pt x="207" y="73"/>
                    <a:pt x="204" y="57"/>
                    <a:pt x="198" y="44"/>
                  </a:cubicBezTo>
                  <a:cubicBezTo>
                    <a:pt x="193" y="31"/>
                    <a:pt x="185" y="21"/>
                    <a:pt x="174" y="15"/>
                  </a:cubicBezTo>
                  <a:cubicBezTo>
                    <a:pt x="164" y="9"/>
                    <a:pt x="154" y="5"/>
                    <a:pt x="144" y="3"/>
                  </a:cubicBezTo>
                  <a:cubicBezTo>
                    <a:pt x="135" y="1"/>
                    <a:pt x="124" y="0"/>
                    <a:pt x="111" y="0"/>
                  </a:cubicBezTo>
                  <a:cubicBezTo>
                    <a:pt x="74" y="0"/>
                    <a:pt x="42" y="9"/>
                    <a:pt x="16" y="27"/>
                  </a:cubicBezTo>
                  <a:lnTo>
                    <a:pt x="33" y="72"/>
                  </a:lnTo>
                  <a:cubicBezTo>
                    <a:pt x="55" y="56"/>
                    <a:pt x="79" y="49"/>
                    <a:pt x="105" y="49"/>
                  </a:cubicBezTo>
                  <a:cubicBezTo>
                    <a:pt x="121" y="49"/>
                    <a:pt x="133" y="52"/>
                    <a:pt x="141" y="59"/>
                  </a:cubicBezTo>
                  <a:cubicBezTo>
                    <a:pt x="149" y="66"/>
                    <a:pt x="153" y="78"/>
                    <a:pt x="153" y="93"/>
                  </a:cubicBezTo>
                  <a:lnTo>
                    <a:pt x="153" y="106"/>
                  </a:lnTo>
                  <a:cubicBezTo>
                    <a:pt x="138" y="97"/>
                    <a:pt x="118" y="93"/>
                    <a:pt x="95" y="93"/>
                  </a:cubicBezTo>
                  <a:cubicBezTo>
                    <a:pt x="69" y="93"/>
                    <a:pt x="47" y="100"/>
                    <a:pt x="28" y="114"/>
                  </a:cubicBezTo>
                  <a:cubicBezTo>
                    <a:pt x="9" y="127"/>
                    <a:pt x="0" y="147"/>
                    <a:pt x="0" y="173"/>
                  </a:cubicBezTo>
                  <a:cubicBezTo>
                    <a:pt x="0" y="199"/>
                    <a:pt x="8" y="219"/>
                    <a:pt x="25" y="233"/>
                  </a:cubicBezTo>
                  <a:cubicBezTo>
                    <a:pt x="41" y="247"/>
                    <a:pt x="62" y="254"/>
                    <a:pt x="88" y="254"/>
                  </a:cubicBezTo>
                  <a:cubicBezTo>
                    <a:pt x="115" y="254"/>
                    <a:pt x="137" y="246"/>
                    <a:pt x="153" y="229"/>
                  </a:cubicBezTo>
                  <a:lnTo>
                    <a:pt x="153" y="249"/>
                  </a:lnTo>
                  <a:lnTo>
                    <a:pt x="207" y="249"/>
                  </a:lnTo>
                  <a:lnTo>
                    <a:pt x="207" y="249"/>
                  </a:lnTo>
                  <a:close/>
                  <a:moveTo>
                    <a:pt x="66" y="197"/>
                  </a:moveTo>
                  <a:lnTo>
                    <a:pt x="66" y="197"/>
                  </a:lnTo>
                  <a:cubicBezTo>
                    <a:pt x="58" y="191"/>
                    <a:pt x="54" y="183"/>
                    <a:pt x="54" y="173"/>
                  </a:cubicBezTo>
                  <a:cubicBezTo>
                    <a:pt x="54" y="162"/>
                    <a:pt x="59" y="154"/>
                    <a:pt x="68" y="149"/>
                  </a:cubicBezTo>
                  <a:cubicBezTo>
                    <a:pt x="77" y="143"/>
                    <a:pt x="89" y="141"/>
                    <a:pt x="104" y="141"/>
                  </a:cubicBezTo>
                  <a:cubicBezTo>
                    <a:pt x="123" y="141"/>
                    <a:pt x="139" y="144"/>
                    <a:pt x="153" y="151"/>
                  </a:cubicBezTo>
                  <a:lnTo>
                    <a:pt x="153" y="182"/>
                  </a:lnTo>
                  <a:cubicBezTo>
                    <a:pt x="138" y="198"/>
                    <a:pt x="120" y="205"/>
                    <a:pt x="99" y="205"/>
                  </a:cubicBezTo>
                  <a:cubicBezTo>
                    <a:pt x="84" y="205"/>
                    <a:pt x="73" y="202"/>
                    <a:pt x="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0">
              <a:extLst>
                <a:ext uri="{FF2B5EF4-FFF2-40B4-BE49-F238E27FC236}">
                  <a16:creationId xmlns:a16="http://schemas.microsoft.com/office/drawing/2014/main" id="{BB97CDDC-82F4-429D-942D-CFBBEE96F41C}"/>
                </a:ext>
              </a:extLst>
            </p:cNvPr>
            <p:cNvSpPr>
              <a:spLocks/>
            </p:cNvSpPr>
            <p:nvPr/>
          </p:nvSpPr>
          <p:spPr bwMode="auto">
            <a:xfrm>
              <a:off x="3156" y="2042"/>
              <a:ext cx="94" cy="213"/>
            </a:xfrm>
            <a:custGeom>
              <a:avLst/>
              <a:gdLst>
                <a:gd name="T0" fmla="*/ 149 w 155"/>
                <a:gd name="T1" fmla="*/ 338 h 349"/>
                <a:gd name="T2" fmla="*/ 149 w 155"/>
                <a:gd name="T3" fmla="*/ 338 h 349"/>
                <a:gd name="T4" fmla="*/ 155 w 155"/>
                <a:gd name="T5" fmla="*/ 288 h 349"/>
                <a:gd name="T6" fmla="*/ 117 w 155"/>
                <a:gd name="T7" fmla="*/ 299 h 349"/>
                <a:gd name="T8" fmla="*/ 97 w 155"/>
                <a:gd name="T9" fmla="*/ 276 h 349"/>
                <a:gd name="T10" fmla="*/ 97 w 155"/>
                <a:gd name="T11" fmla="*/ 149 h 349"/>
                <a:gd name="T12" fmla="*/ 153 w 155"/>
                <a:gd name="T13" fmla="*/ 149 h 349"/>
                <a:gd name="T14" fmla="*/ 153 w 155"/>
                <a:gd name="T15" fmla="*/ 101 h 349"/>
                <a:gd name="T16" fmla="*/ 97 w 155"/>
                <a:gd name="T17" fmla="*/ 101 h 349"/>
                <a:gd name="T18" fmla="*/ 97 w 155"/>
                <a:gd name="T19" fmla="*/ 0 h 349"/>
                <a:gd name="T20" fmla="*/ 41 w 155"/>
                <a:gd name="T21" fmla="*/ 27 h 349"/>
                <a:gd name="T22" fmla="*/ 41 w 155"/>
                <a:gd name="T23" fmla="*/ 101 h 349"/>
                <a:gd name="T24" fmla="*/ 0 w 155"/>
                <a:gd name="T25" fmla="*/ 101 h 349"/>
                <a:gd name="T26" fmla="*/ 0 w 155"/>
                <a:gd name="T27" fmla="*/ 149 h 349"/>
                <a:gd name="T28" fmla="*/ 41 w 155"/>
                <a:gd name="T29" fmla="*/ 149 h 349"/>
                <a:gd name="T30" fmla="*/ 41 w 155"/>
                <a:gd name="T31" fmla="*/ 287 h 349"/>
                <a:gd name="T32" fmla="*/ 98 w 155"/>
                <a:gd name="T33" fmla="*/ 349 h 349"/>
                <a:gd name="T34" fmla="*/ 149 w 155"/>
                <a:gd name="T35" fmla="*/ 33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349">
                  <a:moveTo>
                    <a:pt x="149" y="338"/>
                  </a:moveTo>
                  <a:lnTo>
                    <a:pt x="149" y="338"/>
                  </a:lnTo>
                  <a:lnTo>
                    <a:pt x="155" y="288"/>
                  </a:lnTo>
                  <a:cubicBezTo>
                    <a:pt x="142" y="296"/>
                    <a:pt x="130" y="299"/>
                    <a:pt x="117" y="299"/>
                  </a:cubicBezTo>
                  <a:cubicBezTo>
                    <a:pt x="104" y="299"/>
                    <a:pt x="97" y="292"/>
                    <a:pt x="97" y="276"/>
                  </a:cubicBezTo>
                  <a:lnTo>
                    <a:pt x="97" y="149"/>
                  </a:lnTo>
                  <a:lnTo>
                    <a:pt x="153" y="149"/>
                  </a:lnTo>
                  <a:lnTo>
                    <a:pt x="153" y="101"/>
                  </a:lnTo>
                  <a:lnTo>
                    <a:pt x="97" y="101"/>
                  </a:lnTo>
                  <a:lnTo>
                    <a:pt x="97" y="0"/>
                  </a:lnTo>
                  <a:lnTo>
                    <a:pt x="41" y="27"/>
                  </a:lnTo>
                  <a:lnTo>
                    <a:pt x="41" y="101"/>
                  </a:lnTo>
                  <a:lnTo>
                    <a:pt x="0" y="101"/>
                  </a:lnTo>
                  <a:lnTo>
                    <a:pt x="0" y="149"/>
                  </a:lnTo>
                  <a:lnTo>
                    <a:pt x="41" y="149"/>
                  </a:lnTo>
                  <a:lnTo>
                    <a:pt x="41" y="287"/>
                  </a:lnTo>
                  <a:cubicBezTo>
                    <a:pt x="41" y="329"/>
                    <a:pt x="60" y="349"/>
                    <a:pt x="98" y="349"/>
                  </a:cubicBezTo>
                  <a:cubicBezTo>
                    <a:pt x="118" y="349"/>
                    <a:pt x="135" y="346"/>
                    <a:pt x="149" y="33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1">
              <a:extLst>
                <a:ext uri="{FF2B5EF4-FFF2-40B4-BE49-F238E27FC236}">
                  <a16:creationId xmlns:a16="http://schemas.microsoft.com/office/drawing/2014/main" id="{2074EE91-685C-4FD7-AE0A-927C21E10E16}"/>
                </a:ext>
              </a:extLst>
            </p:cNvPr>
            <p:cNvSpPr>
              <a:spLocks/>
            </p:cNvSpPr>
            <p:nvPr/>
          </p:nvSpPr>
          <p:spPr bwMode="auto">
            <a:xfrm>
              <a:off x="3051" y="2045"/>
              <a:ext cx="90" cy="207"/>
            </a:xfrm>
            <a:custGeom>
              <a:avLst/>
              <a:gdLst>
                <a:gd name="T0" fmla="*/ 149 w 149"/>
                <a:gd name="T1" fmla="*/ 144 h 338"/>
                <a:gd name="T2" fmla="*/ 149 w 149"/>
                <a:gd name="T3" fmla="*/ 144 h 338"/>
                <a:gd name="T4" fmla="*/ 149 w 149"/>
                <a:gd name="T5" fmla="*/ 95 h 338"/>
                <a:gd name="T6" fmla="*/ 91 w 149"/>
                <a:gd name="T7" fmla="*/ 95 h 338"/>
                <a:gd name="T8" fmla="*/ 91 w 149"/>
                <a:gd name="T9" fmla="*/ 68 h 338"/>
                <a:gd name="T10" fmla="*/ 109 w 149"/>
                <a:gd name="T11" fmla="*/ 49 h 338"/>
                <a:gd name="T12" fmla="*/ 144 w 149"/>
                <a:gd name="T13" fmla="*/ 57 h 338"/>
                <a:gd name="T14" fmla="*/ 144 w 149"/>
                <a:gd name="T15" fmla="*/ 11 h 338"/>
                <a:gd name="T16" fmla="*/ 93 w 149"/>
                <a:gd name="T17" fmla="*/ 0 h 338"/>
                <a:gd name="T18" fmla="*/ 35 w 149"/>
                <a:gd name="T19" fmla="*/ 57 h 338"/>
                <a:gd name="T20" fmla="*/ 35 w 149"/>
                <a:gd name="T21" fmla="*/ 95 h 338"/>
                <a:gd name="T22" fmla="*/ 0 w 149"/>
                <a:gd name="T23" fmla="*/ 95 h 338"/>
                <a:gd name="T24" fmla="*/ 0 w 149"/>
                <a:gd name="T25" fmla="*/ 144 h 338"/>
                <a:gd name="T26" fmla="*/ 35 w 149"/>
                <a:gd name="T27" fmla="*/ 144 h 338"/>
                <a:gd name="T28" fmla="*/ 35 w 149"/>
                <a:gd name="T29" fmla="*/ 338 h 338"/>
                <a:gd name="T30" fmla="*/ 91 w 149"/>
                <a:gd name="T31" fmla="*/ 338 h 338"/>
                <a:gd name="T32" fmla="*/ 91 w 149"/>
                <a:gd name="T33" fmla="*/ 144 h 338"/>
                <a:gd name="T34" fmla="*/ 149 w 149"/>
                <a:gd name="T35" fmla="*/ 14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338">
                  <a:moveTo>
                    <a:pt x="149" y="144"/>
                  </a:moveTo>
                  <a:lnTo>
                    <a:pt x="149" y="144"/>
                  </a:lnTo>
                  <a:lnTo>
                    <a:pt x="149" y="95"/>
                  </a:lnTo>
                  <a:lnTo>
                    <a:pt x="91" y="95"/>
                  </a:lnTo>
                  <a:lnTo>
                    <a:pt x="91" y="68"/>
                  </a:lnTo>
                  <a:cubicBezTo>
                    <a:pt x="91" y="55"/>
                    <a:pt x="97" y="49"/>
                    <a:pt x="109" y="49"/>
                  </a:cubicBezTo>
                  <a:cubicBezTo>
                    <a:pt x="119" y="49"/>
                    <a:pt x="131" y="52"/>
                    <a:pt x="144" y="57"/>
                  </a:cubicBezTo>
                  <a:lnTo>
                    <a:pt x="144" y="11"/>
                  </a:lnTo>
                  <a:cubicBezTo>
                    <a:pt x="129" y="4"/>
                    <a:pt x="112" y="0"/>
                    <a:pt x="93" y="0"/>
                  </a:cubicBezTo>
                  <a:cubicBezTo>
                    <a:pt x="54" y="0"/>
                    <a:pt x="35" y="19"/>
                    <a:pt x="35" y="57"/>
                  </a:cubicBezTo>
                  <a:lnTo>
                    <a:pt x="35" y="95"/>
                  </a:lnTo>
                  <a:lnTo>
                    <a:pt x="0" y="95"/>
                  </a:lnTo>
                  <a:lnTo>
                    <a:pt x="0" y="144"/>
                  </a:lnTo>
                  <a:lnTo>
                    <a:pt x="35" y="144"/>
                  </a:lnTo>
                  <a:lnTo>
                    <a:pt x="35" y="338"/>
                  </a:lnTo>
                  <a:lnTo>
                    <a:pt x="91" y="338"/>
                  </a:lnTo>
                  <a:lnTo>
                    <a:pt x="91" y="144"/>
                  </a:lnTo>
                  <a:lnTo>
                    <a:pt x="149" y="14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2">
              <a:extLst>
                <a:ext uri="{FF2B5EF4-FFF2-40B4-BE49-F238E27FC236}">
                  <a16:creationId xmlns:a16="http://schemas.microsoft.com/office/drawing/2014/main" id="{846B494D-7128-4000-9863-3EFBA8FA13CA}"/>
                </a:ext>
              </a:extLst>
            </p:cNvPr>
            <p:cNvSpPr>
              <a:spLocks/>
            </p:cNvSpPr>
            <p:nvPr/>
          </p:nvSpPr>
          <p:spPr bwMode="auto">
            <a:xfrm>
              <a:off x="3631" y="1940"/>
              <a:ext cx="110" cy="181"/>
            </a:xfrm>
            <a:custGeom>
              <a:avLst/>
              <a:gdLst>
                <a:gd name="T0" fmla="*/ 0 w 184"/>
                <a:gd name="T1" fmla="*/ 298 h 298"/>
                <a:gd name="T2" fmla="*/ 0 w 184"/>
                <a:gd name="T3" fmla="*/ 298 h 298"/>
                <a:gd name="T4" fmla="*/ 0 w 184"/>
                <a:gd name="T5" fmla="*/ 0 h 298"/>
                <a:gd name="T6" fmla="*/ 37 w 184"/>
                <a:gd name="T7" fmla="*/ 0 h 298"/>
                <a:gd name="T8" fmla="*/ 37 w 184"/>
                <a:gd name="T9" fmla="*/ 262 h 298"/>
                <a:gd name="T10" fmla="*/ 184 w 184"/>
                <a:gd name="T11" fmla="*/ 262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2"/>
                  </a:lnTo>
                  <a:lnTo>
                    <a:pt x="184" y="262"/>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3">
              <a:extLst>
                <a:ext uri="{FF2B5EF4-FFF2-40B4-BE49-F238E27FC236}">
                  <a16:creationId xmlns:a16="http://schemas.microsoft.com/office/drawing/2014/main" id="{4988A278-A1CD-4668-97DF-0AB5B4C04ABD}"/>
                </a:ext>
              </a:extLst>
            </p:cNvPr>
            <p:cNvSpPr>
              <a:spLocks noEditPoints="1"/>
            </p:cNvSpPr>
            <p:nvPr/>
          </p:nvSpPr>
          <p:spPr bwMode="auto">
            <a:xfrm>
              <a:off x="3756" y="1985"/>
              <a:ext cx="113" cy="140"/>
            </a:xfrm>
            <a:custGeom>
              <a:avLst/>
              <a:gdLst>
                <a:gd name="T0" fmla="*/ 37 w 186"/>
                <a:gd name="T1" fmla="*/ 97 h 228"/>
                <a:gd name="T2" fmla="*/ 37 w 186"/>
                <a:gd name="T3" fmla="*/ 97 h 228"/>
                <a:gd name="T4" fmla="*/ 149 w 186"/>
                <a:gd name="T5" fmla="*/ 97 h 228"/>
                <a:gd name="T6" fmla="*/ 133 w 186"/>
                <a:gd name="T7" fmla="*/ 48 h 228"/>
                <a:gd name="T8" fmla="*/ 96 w 186"/>
                <a:gd name="T9" fmla="*/ 33 h 228"/>
                <a:gd name="T10" fmla="*/ 55 w 186"/>
                <a:gd name="T11" fmla="*/ 49 h 228"/>
                <a:gd name="T12" fmla="*/ 37 w 186"/>
                <a:gd name="T13" fmla="*/ 97 h 228"/>
                <a:gd name="T14" fmla="*/ 96 w 186"/>
                <a:gd name="T15" fmla="*/ 228 h 228"/>
                <a:gd name="T16" fmla="*/ 96 w 186"/>
                <a:gd name="T17" fmla="*/ 228 h 228"/>
                <a:gd name="T18" fmla="*/ 26 w 186"/>
                <a:gd name="T19" fmla="*/ 196 h 228"/>
                <a:gd name="T20" fmla="*/ 0 w 186"/>
                <a:gd name="T21" fmla="*/ 114 h 228"/>
                <a:gd name="T22" fmla="*/ 26 w 186"/>
                <a:gd name="T23" fmla="*/ 31 h 228"/>
                <a:gd name="T24" fmla="*/ 96 w 186"/>
                <a:gd name="T25" fmla="*/ 0 h 228"/>
                <a:gd name="T26" fmla="*/ 161 w 186"/>
                <a:gd name="T27" fmla="*/ 27 h 228"/>
                <a:gd name="T28" fmla="*/ 186 w 186"/>
                <a:gd name="T29" fmla="*/ 104 h 228"/>
                <a:gd name="T30" fmla="*/ 185 w 186"/>
                <a:gd name="T31" fmla="*/ 129 h 228"/>
                <a:gd name="T32" fmla="*/ 37 w 186"/>
                <a:gd name="T33" fmla="*/ 129 h 228"/>
                <a:gd name="T34" fmla="*/ 56 w 186"/>
                <a:gd name="T35" fmla="*/ 176 h 228"/>
                <a:gd name="T36" fmla="*/ 97 w 186"/>
                <a:gd name="T37" fmla="*/ 194 h 228"/>
                <a:gd name="T38" fmla="*/ 144 w 186"/>
                <a:gd name="T39" fmla="*/ 175 h 228"/>
                <a:gd name="T40" fmla="*/ 166 w 186"/>
                <a:gd name="T41" fmla="*/ 200 h 228"/>
                <a:gd name="T42" fmla="*/ 96 w 186"/>
                <a:gd name="T4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6" h="228">
                  <a:moveTo>
                    <a:pt x="37" y="97"/>
                  </a:moveTo>
                  <a:lnTo>
                    <a:pt x="37" y="97"/>
                  </a:lnTo>
                  <a:lnTo>
                    <a:pt x="149" y="97"/>
                  </a:lnTo>
                  <a:cubicBezTo>
                    <a:pt x="148" y="75"/>
                    <a:pt x="143" y="58"/>
                    <a:pt x="133" y="48"/>
                  </a:cubicBezTo>
                  <a:cubicBezTo>
                    <a:pt x="122" y="38"/>
                    <a:pt x="110" y="33"/>
                    <a:pt x="96" y="33"/>
                  </a:cubicBezTo>
                  <a:cubicBezTo>
                    <a:pt x="79" y="33"/>
                    <a:pt x="66" y="38"/>
                    <a:pt x="55" y="49"/>
                  </a:cubicBezTo>
                  <a:cubicBezTo>
                    <a:pt x="44" y="60"/>
                    <a:pt x="38" y="76"/>
                    <a:pt x="37" y="97"/>
                  </a:cubicBezTo>
                  <a:close/>
                  <a:moveTo>
                    <a:pt x="96" y="228"/>
                  </a:moveTo>
                  <a:lnTo>
                    <a:pt x="96" y="228"/>
                  </a:lnTo>
                  <a:cubicBezTo>
                    <a:pt x="67" y="228"/>
                    <a:pt x="43" y="218"/>
                    <a:pt x="26" y="196"/>
                  </a:cubicBezTo>
                  <a:cubicBezTo>
                    <a:pt x="8" y="175"/>
                    <a:pt x="0" y="148"/>
                    <a:pt x="0" y="114"/>
                  </a:cubicBezTo>
                  <a:cubicBezTo>
                    <a:pt x="0" y="79"/>
                    <a:pt x="8" y="51"/>
                    <a:pt x="26" y="31"/>
                  </a:cubicBezTo>
                  <a:cubicBezTo>
                    <a:pt x="44" y="10"/>
                    <a:pt x="67" y="0"/>
                    <a:pt x="96" y="0"/>
                  </a:cubicBezTo>
                  <a:cubicBezTo>
                    <a:pt x="122" y="0"/>
                    <a:pt x="144" y="9"/>
                    <a:pt x="161" y="27"/>
                  </a:cubicBezTo>
                  <a:cubicBezTo>
                    <a:pt x="178" y="44"/>
                    <a:pt x="186" y="70"/>
                    <a:pt x="186" y="104"/>
                  </a:cubicBezTo>
                  <a:cubicBezTo>
                    <a:pt x="186" y="112"/>
                    <a:pt x="186" y="120"/>
                    <a:pt x="185" y="129"/>
                  </a:cubicBezTo>
                  <a:lnTo>
                    <a:pt x="37" y="129"/>
                  </a:lnTo>
                  <a:cubicBezTo>
                    <a:pt x="39" y="148"/>
                    <a:pt x="45" y="164"/>
                    <a:pt x="56" y="176"/>
                  </a:cubicBezTo>
                  <a:cubicBezTo>
                    <a:pt x="67" y="188"/>
                    <a:pt x="81" y="194"/>
                    <a:pt x="97" y="194"/>
                  </a:cubicBezTo>
                  <a:cubicBezTo>
                    <a:pt x="115" y="194"/>
                    <a:pt x="131" y="188"/>
                    <a:pt x="144" y="175"/>
                  </a:cubicBezTo>
                  <a:lnTo>
                    <a:pt x="166" y="200"/>
                  </a:lnTo>
                  <a:cubicBezTo>
                    <a:pt x="148" y="219"/>
                    <a:pt x="124" y="228"/>
                    <a:pt x="96"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4">
              <a:extLst>
                <a:ext uri="{FF2B5EF4-FFF2-40B4-BE49-F238E27FC236}">
                  <a16:creationId xmlns:a16="http://schemas.microsoft.com/office/drawing/2014/main" id="{D72A0421-4D53-4F27-9AC6-DA8A99CF0E7D}"/>
                </a:ext>
              </a:extLst>
            </p:cNvPr>
            <p:cNvSpPr>
              <a:spLocks noEditPoints="1"/>
            </p:cNvSpPr>
            <p:nvPr/>
          </p:nvSpPr>
          <p:spPr bwMode="auto">
            <a:xfrm>
              <a:off x="3885" y="1985"/>
              <a:ext cx="104" cy="140"/>
            </a:xfrm>
            <a:custGeom>
              <a:avLst/>
              <a:gdLst>
                <a:gd name="T0" fmla="*/ 81 w 172"/>
                <a:gd name="T1" fmla="*/ 195 h 228"/>
                <a:gd name="T2" fmla="*/ 81 w 172"/>
                <a:gd name="T3" fmla="*/ 195 h 228"/>
                <a:gd name="T4" fmla="*/ 137 w 172"/>
                <a:gd name="T5" fmla="*/ 167 h 228"/>
                <a:gd name="T6" fmla="*/ 137 w 172"/>
                <a:gd name="T7" fmla="*/ 129 h 228"/>
                <a:gd name="T8" fmla="*/ 86 w 172"/>
                <a:gd name="T9" fmla="*/ 115 h 228"/>
                <a:gd name="T10" fmla="*/ 49 w 172"/>
                <a:gd name="T11" fmla="*/ 125 h 228"/>
                <a:gd name="T12" fmla="*/ 35 w 172"/>
                <a:gd name="T13" fmla="*/ 155 h 228"/>
                <a:gd name="T14" fmla="*/ 47 w 172"/>
                <a:gd name="T15" fmla="*/ 184 h 228"/>
                <a:gd name="T16" fmla="*/ 81 w 172"/>
                <a:gd name="T17" fmla="*/ 195 h 228"/>
                <a:gd name="T18" fmla="*/ 137 w 172"/>
                <a:gd name="T19" fmla="*/ 223 h 228"/>
                <a:gd name="T20" fmla="*/ 137 w 172"/>
                <a:gd name="T21" fmla="*/ 223 h 228"/>
                <a:gd name="T22" fmla="*/ 137 w 172"/>
                <a:gd name="T23" fmla="*/ 203 h 228"/>
                <a:gd name="T24" fmla="*/ 75 w 172"/>
                <a:gd name="T25" fmla="*/ 228 h 228"/>
                <a:gd name="T26" fmla="*/ 20 w 172"/>
                <a:gd name="T27" fmla="*/ 209 h 228"/>
                <a:gd name="T28" fmla="*/ 0 w 172"/>
                <a:gd name="T29" fmla="*/ 155 h 228"/>
                <a:gd name="T30" fmla="*/ 23 w 172"/>
                <a:gd name="T31" fmla="*/ 101 h 228"/>
                <a:gd name="T32" fmla="*/ 81 w 172"/>
                <a:gd name="T33" fmla="*/ 83 h 228"/>
                <a:gd name="T34" fmla="*/ 137 w 172"/>
                <a:gd name="T35" fmla="*/ 97 h 228"/>
                <a:gd name="T36" fmla="*/ 137 w 172"/>
                <a:gd name="T37" fmla="*/ 82 h 228"/>
                <a:gd name="T38" fmla="*/ 125 w 172"/>
                <a:gd name="T39" fmla="*/ 44 h 228"/>
                <a:gd name="T40" fmla="*/ 90 w 172"/>
                <a:gd name="T41" fmla="*/ 33 h 228"/>
                <a:gd name="T42" fmla="*/ 26 w 172"/>
                <a:gd name="T43" fmla="*/ 54 h 228"/>
                <a:gd name="T44" fmla="*/ 16 w 172"/>
                <a:gd name="T45" fmla="*/ 23 h 228"/>
                <a:gd name="T46" fmla="*/ 95 w 172"/>
                <a:gd name="T47" fmla="*/ 0 h 228"/>
                <a:gd name="T48" fmla="*/ 172 w 172"/>
                <a:gd name="T49" fmla="*/ 79 h 228"/>
                <a:gd name="T50" fmla="*/ 172 w 172"/>
                <a:gd name="T51" fmla="*/ 223 h 228"/>
                <a:gd name="T52" fmla="*/ 137 w 172"/>
                <a:gd name="T53" fmla="*/ 22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2" h="228">
                  <a:moveTo>
                    <a:pt x="81" y="195"/>
                  </a:moveTo>
                  <a:lnTo>
                    <a:pt x="81" y="195"/>
                  </a:lnTo>
                  <a:cubicBezTo>
                    <a:pt x="102" y="195"/>
                    <a:pt x="121" y="186"/>
                    <a:pt x="137" y="167"/>
                  </a:cubicBezTo>
                  <a:lnTo>
                    <a:pt x="137" y="129"/>
                  </a:lnTo>
                  <a:cubicBezTo>
                    <a:pt x="122" y="120"/>
                    <a:pt x="104" y="115"/>
                    <a:pt x="86" y="115"/>
                  </a:cubicBezTo>
                  <a:cubicBezTo>
                    <a:pt x="71" y="115"/>
                    <a:pt x="59" y="118"/>
                    <a:pt x="49" y="125"/>
                  </a:cubicBezTo>
                  <a:cubicBezTo>
                    <a:pt x="39" y="132"/>
                    <a:pt x="35" y="142"/>
                    <a:pt x="35" y="155"/>
                  </a:cubicBezTo>
                  <a:cubicBezTo>
                    <a:pt x="35" y="167"/>
                    <a:pt x="39" y="177"/>
                    <a:pt x="47" y="184"/>
                  </a:cubicBezTo>
                  <a:cubicBezTo>
                    <a:pt x="55" y="192"/>
                    <a:pt x="66" y="195"/>
                    <a:pt x="81" y="195"/>
                  </a:cubicBezTo>
                  <a:close/>
                  <a:moveTo>
                    <a:pt x="137" y="223"/>
                  </a:moveTo>
                  <a:lnTo>
                    <a:pt x="137" y="223"/>
                  </a:lnTo>
                  <a:lnTo>
                    <a:pt x="137" y="203"/>
                  </a:lnTo>
                  <a:cubicBezTo>
                    <a:pt x="119" y="220"/>
                    <a:pt x="99" y="228"/>
                    <a:pt x="75" y="228"/>
                  </a:cubicBezTo>
                  <a:cubicBezTo>
                    <a:pt x="52" y="228"/>
                    <a:pt x="34" y="222"/>
                    <a:pt x="20" y="209"/>
                  </a:cubicBezTo>
                  <a:cubicBezTo>
                    <a:pt x="7" y="197"/>
                    <a:pt x="0" y="178"/>
                    <a:pt x="0" y="155"/>
                  </a:cubicBezTo>
                  <a:cubicBezTo>
                    <a:pt x="0" y="131"/>
                    <a:pt x="7" y="113"/>
                    <a:pt x="23" y="101"/>
                  </a:cubicBezTo>
                  <a:cubicBezTo>
                    <a:pt x="39" y="89"/>
                    <a:pt x="58" y="83"/>
                    <a:pt x="81" y="83"/>
                  </a:cubicBezTo>
                  <a:cubicBezTo>
                    <a:pt x="102" y="83"/>
                    <a:pt x="121" y="88"/>
                    <a:pt x="137" y="97"/>
                  </a:cubicBezTo>
                  <a:lnTo>
                    <a:pt x="137" y="82"/>
                  </a:lnTo>
                  <a:cubicBezTo>
                    <a:pt x="137" y="64"/>
                    <a:pt x="133" y="51"/>
                    <a:pt x="125" y="44"/>
                  </a:cubicBezTo>
                  <a:cubicBezTo>
                    <a:pt x="117" y="36"/>
                    <a:pt x="105" y="33"/>
                    <a:pt x="90" y="33"/>
                  </a:cubicBezTo>
                  <a:cubicBezTo>
                    <a:pt x="68" y="33"/>
                    <a:pt x="47" y="40"/>
                    <a:pt x="26" y="54"/>
                  </a:cubicBezTo>
                  <a:lnTo>
                    <a:pt x="16" y="23"/>
                  </a:lnTo>
                  <a:cubicBezTo>
                    <a:pt x="39" y="8"/>
                    <a:pt x="65" y="0"/>
                    <a:pt x="95" y="0"/>
                  </a:cubicBezTo>
                  <a:cubicBezTo>
                    <a:pt x="146" y="0"/>
                    <a:pt x="172" y="27"/>
                    <a:pt x="172" y="79"/>
                  </a:cubicBezTo>
                  <a:lnTo>
                    <a:pt x="172" y="223"/>
                  </a:lnTo>
                  <a:lnTo>
                    <a:pt x="137"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5">
              <a:extLst>
                <a:ext uri="{FF2B5EF4-FFF2-40B4-BE49-F238E27FC236}">
                  <a16:creationId xmlns:a16="http://schemas.microsoft.com/office/drawing/2014/main" id="{361C7973-09BD-4D90-961E-EB1F0B6CD400}"/>
                </a:ext>
              </a:extLst>
            </p:cNvPr>
            <p:cNvSpPr>
              <a:spLocks noEditPoints="1"/>
            </p:cNvSpPr>
            <p:nvPr/>
          </p:nvSpPr>
          <p:spPr bwMode="auto">
            <a:xfrm>
              <a:off x="4011" y="1934"/>
              <a:ext cx="109" cy="191"/>
            </a:xfrm>
            <a:custGeom>
              <a:avLst/>
              <a:gdLst>
                <a:gd name="T0" fmla="*/ 95 w 181"/>
                <a:gd name="T1" fmla="*/ 278 h 312"/>
                <a:gd name="T2" fmla="*/ 95 w 181"/>
                <a:gd name="T3" fmla="*/ 278 h 312"/>
                <a:gd name="T4" fmla="*/ 144 w 181"/>
                <a:gd name="T5" fmla="*/ 248 h 312"/>
                <a:gd name="T6" fmla="*/ 144 w 181"/>
                <a:gd name="T7" fmla="*/ 146 h 312"/>
                <a:gd name="T8" fmla="*/ 95 w 181"/>
                <a:gd name="T9" fmla="*/ 118 h 312"/>
                <a:gd name="T10" fmla="*/ 52 w 181"/>
                <a:gd name="T11" fmla="*/ 139 h 312"/>
                <a:gd name="T12" fmla="*/ 37 w 181"/>
                <a:gd name="T13" fmla="*/ 198 h 312"/>
                <a:gd name="T14" fmla="*/ 53 w 181"/>
                <a:gd name="T15" fmla="*/ 255 h 312"/>
                <a:gd name="T16" fmla="*/ 95 w 181"/>
                <a:gd name="T17" fmla="*/ 278 h 312"/>
                <a:gd name="T18" fmla="*/ 89 w 181"/>
                <a:gd name="T19" fmla="*/ 312 h 312"/>
                <a:gd name="T20" fmla="*/ 89 w 181"/>
                <a:gd name="T21" fmla="*/ 312 h 312"/>
                <a:gd name="T22" fmla="*/ 24 w 181"/>
                <a:gd name="T23" fmla="*/ 281 h 312"/>
                <a:gd name="T24" fmla="*/ 0 w 181"/>
                <a:gd name="T25" fmla="*/ 198 h 312"/>
                <a:gd name="T26" fmla="*/ 24 w 181"/>
                <a:gd name="T27" fmla="*/ 115 h 312"/>
                <a:gd name="T28" fmla="*/ 89 w 181"/>
                <a:gd name="T29" fmla="*/ 84 h 312"/>
                <a:gd name="T30" fmla="*/ 144 w 181"/>
                <a:gd name="T31" fmla="*/ 105 h 312"/>
                <a:gd name="T32" fmla="*/ 144 w 181"/>
                <a:gd name="T33" fmla="*/ 17 h 312"/>
                <a:gd name="T34" fmla="*/ 181 w 181"/>
                <a:gd name="T35" fmla="*/ 0 h 312"/>
                <a:gd name="T36" fmla="*/ 181 w 181"/>
                <a:gd name="T37" fmla="*/ 307 h 312"/>
                <a:gd name="T38" fmla="*/ 144 w 181"/>
                <a:gd name="T39" fmla="*/ 307 h 312"/>
                <a:gd name="T40" fmla="*/ 144 w 181"/>
                <a:gd name="T41" fmla="*/ 290 h 312"/>
                <a:gd name="T42" fmla="*/ 89 w 181"/>
                <a:gd name="T43"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312">
                  <a:moveTo>
                    <a:pt x="95" y="278"/>
                  </a:moveTo>
                  <a:lnTo>
                    <a:pt x="95" y="278"/>
                  </a:lnTo>
                  <a:cubicBezTo>
                    <a:pt x="116" y="278"/>
                    <a:pt x="133" y="268"/>
                    <a:pt x="144" y="248"/>
                  </a:cubicBezTo>
                  <a:lnTo>
                    <a:pt x="144" y="146"/>
                  </a:lnTo>
                  <a:cubicBezTo>
                    <a:pt x="133" y="128"/>
                    <a:pt x="116" y="118"/>
                    <a:pt x="95" y="118"/>
                  </a:cubicBezTo>
                  <a:cubicBezTo>
                    <a:pt x="76" y="118"/>
                    <a:pt x="62" y="125"/>
                    <a:pt x="52" y="139"/>
                  </a:cubicBezTo>
                  <a:cubicBezTo>
                    <a:pt x="42" y="153"/>
                    <a:pt x="37" y="172"/>
                    <a:pt x="37" y="198"/>
                  </a:cubicBezTo>
                  <a:cubicBezTo>
                    <a:pt x="37" y="221"/>
                    <a:pt x="42" y="240"/>
                    <a:pt x="53" y="255"/>
                  </a:cubicBezTo>
                  <a:cubicBezTo>
                    <a:pt x="63" y="270"/>
                    <a:pt x="77" y="278"/>
                    <a:pt x="95" y="278"/>
                  </a:cubicBezTo>
                  <a:close/>
                  <a:moveTo>
                    <a:pt x="89" y="312"/>
                  </a:moveTo>
                  <a:lnTo>
                    <a:pt x="89" y="312"/>
                  </a:lnTo>
                  <a:cubicBezTo>
                    <a:pt x="62" y="312"/>
                    <a:pt x="40" y="302"/>
                    <a:pt x="24" y="281"/>
                  </a:cubicBezTo>
                  <a:cubicBezTo>
                    <a:pt x="8" y="261"/>
                    <a:pt x="0" y="233"/>
                    <a:pt x="0" y="198"/>
                  </a:cubicBezTo>
                  <a:cubicBezTo>
                    <a:pt x="0" y="163"/>
                    <a:pt x="8" y="135"/>
                    <a:pt x="24" y="115"/>
                  </a:cubicBezTo>
                  <a:cubicBezTo>
                    <a:pt x="40" y="94"/>
                    <a:pt x="62" y="84"/>
                    <a:pt x="89" y="84"/>
                  </a:cubicBezTo>
                  <a:cubicBezTo>
                    <a:pt x="111" y="84"/>
                    <a:pt x="129" y="91"/>
                    <a:pt x="144" y="105"/>
                  </a:cubicBezTo>
                  <a:lnTo>
                    <a:pt x="144" y="17"/>
                  </a:lnTo>
                  <a:lnTo>
                    <a:pt x="181" y="0"/>
                  </a:lnTo>
                  <a:lnTo>
                    <a:pt x="181" y="307"/>
                  </a:lnTo>
                  <a:lnTo>
                    <a:pt x="144" y="307"/>
                  </a:lnTo>
                  <a:lnTo>
                    <a:pt x="144" y="290"/>
                  </a:lnTo>
                  <a:cubicBezTo>
                    <a:pt x="130" y="305"/>
                    <a:pt x="112" y="312"/>
                    <a:pt x="89" y="3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6">
              <a:extLst>
                <a:ext uri="{FF2B5EF4-FFF2-40B4-BE49-F238E27FC236}">
                  <a16:creationId xmlns:a16="http://schemas.microsoft.com/office/drawing/2014/main" id="{63BD7AA2-D835-40A9-86D7-D1810A4F558A}"/>
                </a:ext>
              </a:extLst>
            </p:cNvPr>
            <p:cNvSpPr>
              <a:spLocks noEditPoints="1"/>
            </p:cNvSpPr>
            <p:nvPr/>
          </p:nvSpPr>
          <p:spPr bwMode="auto">
            <a:xfrm>
              <a:off x="4149" y="1936"/>
              <a:ext cx="28" cy="185"/>
            </a:xfrm>
            <a:custGeom>
              <a:avLst/>
              <a:gdLst>
                <a:gd name="T0" fmla="*/ 5 w 47"/>
                <a:gd name="T1" fmla="*/ 86 h 304"/>
                <a:gd name="T2" fmla="*/ 5 w 47"/>
                <a:gd name="T3" fmla="*/ 86 h 304"/>
                <a:gd name="T4" fmla="*/ 42 w 47"/>
                <a:gd name="T5" fmla="*/ 86 h 304"/>
                <a:gd name="T6" fmla="*/ 42 w 47"/>
                <a:gd name="T7" fmla="*/ 304 h 304"/>
                <a:gd name="T8" fmla="*/ 5 w 47"/>
                <a:gd name="T9" fmla="*/ 304 h 304"/>
                <a:gd name="T10" fmla="*/ 5 w 47"/>
                <a:gd name="T11" fmla="*/ 86 h 304"/>
                <a:gd name="T12" fmla="*/ 40 w 47"/>
                <a:gd name="T13" fmla="*/ 40 h 304"/>
                <a:gd name="T14" fmla="*/ 40 w 47"/>
                <a:gd name="T15" fmla="*/ 40 h 304"/>
                <a:gd name="T16" fmla="*/ 23 w 47"/>
                <a:gd name="T17" fmla="*/ 47 h 304"/>
                <a:gd name="T18" fmla="*/ 7 w 47"/>
                <a:gd name="T19" fmla="*/ 40 h 304"/>
                <a:gd name="T20" fmla="*/ 0 w 47"/>
                <a:gd name="T21" fmla="*/ 24 h 304"/>
                <a:gd name="T22" fmla="*/ 7 w 47"/>
                <a:gd name="T23" fmla="*/ 7 h 304"/>
                <a:gd name="T24" fmla="*/ 23 w 47"/>
                <a:gd name="T25" fmla="*/ 0 h 304"/>
                <a:gd name="T26" fmla="*/ 40 w 47"/>
                <a:gd name="T27" fmla="*/ 7 h 304"/>
                <a:gd name="T28" fmla="*/ 47 w 47"/>
                <a:gd name="T29" fmla="*/ 24 h 304"/>
                <a:gd name="T30" fmla="*/ 40 w 47"/>
                <a:gd name="T31" fmla="*/ 4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4">
                  <a:moveTo>
                    <a:pt x="5" y="86"/>
                  </a:moveTo>
                  <a:lnTo>
                    <a:pt x="5" y="86"/>
                  </a:lnTo>
                  <a:lnTo>
                    <a:pt x="42" y="86"/>
                  </a:lnTo>
                  <a:lnTo>
                    <a:pt x="42" y="304"/>
                  </a:lnTo>
                  <a:lnTo>
                    <a:pt x="5" y="304"/>
                  </a:lnTo>
                  <a:lnTo>
                    <a:pt x="5" y="86"/>
                  </a:lnTo>
                  <a:close/>
                  <a:moveTo>
                    <a:pt x="40" y="40"/>
                  </a:moveTo>
                  <a:lnTo>
                    <a:pt x="40" y="40"/>
                  </a:lnTo>
                  <a:cubicBezTo>
                    <a:pt x="35" y="45"/>
                    <a:pt x="30" y="47"/>
                    <a:pt x="23" y="47"/>
                  </a:cubicBezTo>
                  <a:cubicBezTo>
                    <a:pt x="17" y="47"/>
                    <a:pt x="11" y="45"/>
                    <a:pt x="7" y="40"/>
                  </a:cubicBezTo>
                  <a:cubicBezTo>
                    <a:pt x="2" y="36"/>
                    <a:pt x="0" y="30"/>
                    <a:pt x="0" y="24"/>
                  </a:cubicBezTo>
                  <a:cubicBezTo>
                    <a:pt x="0" y="17"/>
                    <a:pt x="2" y="12"/>
                    <a:pt x="7" y="7"/>
                  </a:cubicBezTo>
                  <a:cubicBezTo>
                    <a:pt x="12" y="2"/>
                    <a:pt x="17" y="0"/>
                    <a:pt x="23" y="0"/>
                  </a:cubicBezTo>
                  <a:cubicBezTo>
                    <a:pt x="30" y="0"/>
                    <a:pt x="35" y="2"/>
                    <a:pt x="40" y="7"/>
                  </a:cubicBezTo>
                  <a:cubicBezTo>
                    <a:pt x="44" y="12"/>
                    <a:pt x="47" y="17"/>
                    <a:pt x="47" y="24"/>
                  </a:cubicBezTo>
                  <a:cubicBezTo>
                    <a:pt x="47" y="30"/>
                    <a:pt x="44" y="36"/>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7">
              <a:extLst>
                <a:ext uri="{FF2B5EF4-FFF2-40B4-BE49-F238E27FC236}">
                  <a16:creationId xmlns:a16="http://schemas.microsoft.com/office/drawing/2014/main" id="{BDC73885-F104-47FC-AE41-91188BD2037D}"/>
                </a:ext>
              </a:extLst>
            </p:cNvPr>
            <p:cNvSpPr>
              <a:spLocks/>
            </p:cNvSpPr>
            <p:nvPr/>
          </p:nvSpPr>
          <p:spPr bwMode="auto">
            <a:xfrm>
              <a:off x="4205" y="1985"/>
              <a:ext cx="103" cy="136"/>
            </a:xfrm>
            <a:custGeom>
              <a:avLst/>
              <a:gdLst>
                <a:gd name="T0" fmla="*/ 134 w 171"/>
                <a:gd name="T1" fmla="*/ 223 h 223"/>
                <a:gd name="T2" fmla="*/ 134 w 171"/>
                <a:gd name="T3" fmla="*/ 223 h 223"/>
                <a:gd name="T4" fmla="*/ 134 w 171"/>
                <a:gd name="T5" fmla="*/ 91 h 223"/>
                <a:gd name="T6" fmla="*/ 122 w 171"/>
                <a:gd name="T7" fmla="*/ 48 h 223"/>
                <a:gd name="T8" fmla="*/ 88 w 171"/>
                <a:gd name="T9" fmla="*/ 34 h 223"/>
                <a:gd name="T10" fmla="*/ 37 w 171"/>
                <a:gd name="T11" fmla="*/ 91 h 223"/>
                <a:gd name="T12" fmla="*/ 37 w 171"/>
                <a:gd name="T13" fmla="*/ 223 h 223"/>
                <a:gd name="T14" fmla="*/ 0 w 171"/>
                <a:gd name="T15" fmla="*/ 223 h 223"/>
                <a:gd name="T16" fmla="*/ 0 w 171"/>
                <a:gd name="T17" fmla="*/ 5 h 223"/>
                <a:gd name="T18" fmla="*/ 37 w 171"/>
                <a:gd name="T19" fmla="*/ 5 h 223"/>
                <a:gd name="T20" fmla="*/ 37 w 171"/>
                <a:gd name="T21" fmla="*/ 28 h 223"/>
                <a:gd name="T22" fmla="*/ 94 w 171"/>
                <a:gd name="T23" fmla="*/ 0 h 223"/>
                <a:gd name="T24" fmla="*/ 152 w 171"/>
                <a:gd name="T25" fmla="*/ 24 h 223"/>
                <a:gd name="T26" fmla="*/ 171 w 171"/>
                <a:gd name="T27" fmla="*/ 98 h 223"/>
                <a:gd name="T28" fmla="*/ 171 w 171"/>
                <a:gd name="T29" fmla="*/ 223 h 223"/>
                <a:gd name="T30" fmla="*/ 134 w 171"/>
                <a:gd name="T31"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 h="223">
                  <a:moveTo>
                    <a:pt x="134" y="223"/>
                  </a:moveTo>
                  <a:lnTo>
                    <a:pt x="134" y="223"/>
                  </a:lnTo>
                  <a:lnTo>
                    <a:pt x="134" y="91"/>
                  </a:lnTo>
                  <a:cubicBezTo>
                    <a:pt x="134" y="72"/>
                    <a:pt x="130" y="57"/>
                    <a:pt x="122" y="48"/>
                  </a:cubicBezTo>
                  <a:cubicBezTo>
                    <a:pt x="114" y="39"/>
                    <a:pt x="102" y="34"/>
                    <a:pt x="88" y="34"/>
                  </a:cubicBezTo>
                  <a:cubicBezTo>
                    <a:pt x="54" y="34"/>
                    <a:pt x="37" y="53"/>
                    <a:pt x="37" y="91"/>
                  </a:cubicBezTo>
                  <a:lnTo>
                    <a:pt x="37" y="223"/>
                  </a:lnTo>
                  <a:lnTo>
                    <a:pt x="0" y="223"/>
                  </a:lnTo>
                  <a:lnTo>
                    <a:pt x="0" y="5"/>
                  </a:lnTo>
                  <a:lnTo>
                    <a:pt x="37" y="5"/>
                  </a:lnTo>
                  <a:lnTo>
                    <a:pt x="37" y="28"/>
                  </a:lnTo>
                  <a:cubicBezTo>
                    <a:pt x="51" y="9"/>
                    <a:pt x="69" y="0"/>
                    <a:pt x="94" y="0"/>
                  </a:cubicBezTo>
                  <a:cubicBezTo>
                    <a:pt x="119" y="0"/>
                    <a:pt x="138" y="8"/>
                    <a:pt x="152" y="24"/>
                  </a:cubicBezTo>
                  <a:cubicBezTo>
                    <a:pt x="165" y="39"/>
                    <a:pt x="171" y="64"/>
                    <a:pt x="171" y="98"/>
                  </a:cubicBezTo>
                  <a:lnTo>
                    <a:pt x="171" y="223"/>
                  </a:lnTo>
                  <a:lnTo>
                    <a:pt x="134"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8">
              <a:extLst>
                <a:ext uri="{FF2B5EF4-FFF2-40B4-BE49-F238E27FC236}">
                  <a16:creationId xmlns:a16="http://schemas.microsoft.com/office/drawing/2014/main" id="{E89507E7-3CEE-4538-A891-2E43D92BD540}"/>
                </a:ext>
              </a:extLst>
            </p:cNvPr>
            <p:cNvSpPr>
              <a:spLocks noEditPoints="1"/>
            </p:cNvSpPr>
            <p:nvPr/>
          </p:nvSpPr>
          <p:spPr bwMode="auto">
            <a:xfrm>
              <a:off x="4331" y="1985"/>
              <a:ext cx="110" cy="190"/>
            </a:xfrm>
            <a:custGeom>
              <a:avLst/>
              <a:gdLst>
                <a:gd name="T0" fmla="*/ 97 w 182"/>
                <a:gd name="T1" fmla="*/ 194 h 311"/>
                <a:gd name="T2" fmla="*/ 97 w 182"/>
                <a:gd name="T3" fmla="*/ 194 h 311"/>
                <a:gd name="T4" fmla="*/ 124 w 182"/>
                <a:gd name="T5" fmla="*/ 185 h 311"/>
                <a:gd name="T6" fmla="*/ 145 w 182"/>
                <a:gd name="T7" fmla="*/ 163 h 311"/>
                <a:gd name="T8" fmla="*/ 145 w 182"/>
                <a:gd name="T9" fmla="*/ 63 h 311"/>
                <a:gd name="T10" fmla="*/ 124 w 182"/>
                <a:gd name="T11" fmla="*/ 43 h 311"/>
                <a:gd name="T12" fmla="*/ 97 w 182"/>
                <a:gd name="T13" fmla="*/ 34 h 311"/>
                <a:gd name="T14" fmla="*/ 53 w 182"/>
                <a:gd name="T15" fmla="*/ 55 h 311"/>
                <a:gd name="T16" fmla="*/ 38 w 182"/>
                <a:gd name="T17" fmla="*/ 114 h 311"/>
                <a:gd name="T18" fmla="*/ 54 w 182"/>
                <a:gd name="T19" fmla="*/ 172 h 311"/>
                <a:gd name="T20" fmla="*/ 97 w 182"/>
                <a:gd name="T21" fmla="*/ 194 h 311"/>
                <a:gd name="T22" fmla="*/ 80 w 182"/>
                <a:gd name="T23" fmla="*/ 311 h 311"/>
                <a:gd name="T24" fmla="*/ 80 w 182"/>
                <a:gd name="T25" fmla="*/ 311 h 311"/>
                <a:gd name="T26" fmla="*/ 62 w 182"/>
                <a:gd name="T27" fmla="*/ 282 h 311"/>
                <a:gd name="T28" fmla="*/ 127 w 182"/>
                <a:gd name="T29" fmla="*/ 266 h 311"/>
                <a:gd name="T30" fmla="*/ 145 w 182"/>
                <a:gd name="T31" fmla="*/ 228 h 311"/>
                <a:gd name="T32" fmla="*/ 145 w 182"/>
                <a:gd name="T33" fmla="*/ 202 h 311"/>
                <a:gd name="T34" fmla="*/ 89 w 182"/>
                <a:gd name="T35" fmla="*/ 228 h 311"/>
                <a:gd name="T36" fmla="*/ 26 w 182"/>
                <a:gd name="T37" fmla="*/ 198 h 311"/>
                <a:gd name="T38" fmla="*/ 0 w 182"/>
                <a:gd name="T39" fmla="*/ 114 h 311"/>
                <a:gd name="T40" fmla="*/ 25 w 182"/>
                <a:gd name="T41" fmla="*/ 31 h 311"/>
                <a:gd name="T42" fmla="*/ 90 w 182"/>
                <a:gd name="T43" fmla="*/ 0 h 311"/>
                <a:gd name="T44" fmla="*/ 145 w 182"/>
                <a:gd name="T45" fmla="*/ 23 h 311"/>
                <a:gd name="T46" fmla="*/ 145 w 182"/>
                <a:gd name="T47" fmla="*/ 6 h 311"/>
                <a:gd name="T48" fmla="*/ 182 w 182"/>
                <a:gd name="T49" fmla="*/ 6 h 311"/>
                <a:gd name="T50" fmla="*/ 182 w 182"/>
                <a:gd name="T51" fmla="*/ 214 h 311"/>
                <a:gd name="T52" fmla="*/ 156 w 182"/>
                <a:gd name="T53" fmla="*/ 286 h 311"/>
                <a:gd name="T54" fmla="*/ 80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7" y="194"/>
                  </a:moveTo>
                  <a:lnTo>
                    <a:pt x="97" y="194"/>
                  </a:lnTo>
                  <a:cubicBezTo>
                    <a:pt x="106" y="194"/>
                    <a:pt x="115" y="191"/>
                    <a:pt x="124" y="185"/>
                  </a:cubicBezTo>
                  <a:cubicBezTo>
                    <a:pt x="133" y="180"/>
                    <a:pt x="140" y="172"/>
                    <a:pt x="145" y="163"/>
                  </a:cubicBezTo>
                  <a:lnTo>
                    <a:pt x="145" y="63"/>
                  </a:lnTo>
                  <a:cubicBezTo>
                    <a:pt x="140" y="55"/>
                    <a:pt x="133" y="48"/>
                    <a:pt x="124" y="43"/>
                  </a:cubicBezTo>
                  <a:cubicBezTo>
                    <a:pt x="114" y="37"/>
                    <a:pt x="105" y="34"/>
                    <a:pt x="97" y="34"/>
                  </a:cubicBezTo>
                  <a:cubicBezTo>
                    <a:pt x="78" y="34"/>
                    <a:pt x="63" y="41"/>
                    <a:pt x="53" y="55"/>
                  </a:cubicBezTo>
                  <a:cubicBezTo>
                    <a:pt x="43" y="69"/>
                    <a:pt x="38" y="88"/>
                    <a:pt x="38" y="114"/>
                  </a:cubicBezTo>
                  <a:cubicBezTo>
                    <a:pt x="38" y="139"/>
                    <a:pt x="43" y="158"/>
                    <a:pt x="54" y="172"/>
                  </a:cubicBezTo>
                  <a:cubicBezTo>
                    <a:pt x="65" y="187"/>
                    <a:pt x="79" y="194"/>
                    <a:pt x="97" y="194"/>
                  </a:cubicBezTo>
                  <a:close/>
                  <a:moveTo>
                    <a:pt x="80" y="311"/>
                  </a:moveTo>
                  <a:lnTo>
                    <a:pt x="80" y="311"/>
                  </a:lnTo>
                  <a:lnTo>
                    <a:pt x="62" y="282"/>
                  </a:lnTo>
                  <a:cubicBezTo>
                    <a:pt x="93" y="280"/>
                    <a:pt x="115" y="275"/>
                    <a:pt x="127" y="266"/>
                  </a:cubicBezTo>
                  <a:cubicBezTo>
                    <a:pt x="139" y="257"/>
                    <a:pt x="145" y="244"/>
                    <a:pt x="145" y="228"/>
                  </a:cubicBezTo>
                  <a:lnTo>
                    <a:pt x="145" y="202"/>
                  </a:lnTo>
                  <a:cubicBezTo>
                    <a:pt x="133" y="219"/>
                    <a:pt x="114" y="228"/>
                    <a:pt x="89" y="228"/>
                  </a:cubicBezTo>
                  <a:cubicBezTo>
                    <a:pt x="64" y="228"/>
                    <a:pt x="42" y="218"/>
                    <a:pt x="26" y="198"/>
                  </a:cubicBezTo>
                  <a:cubicBezTo>
                    <a:pt x="9" y="178"/>
                    <a:pt x="0" y="150"/>
                    <a:pt x="0" y="114"/>
                  </a:cubicBezTo>
                  <a:cubicBezTo>
                    <a:pt x="0" y="79"/>
                    <a:pt x="9" y="51"/>
                    <a:pt x="25" y="31"/>
                  </a:cubicBezTo>
                  <a:cubicBezTo>
                    <a:pt x="42" y="11"/>
                    <a:pt x="63" y="0"/>
                    <a:pt x="90" y="0"/>
                  </a:cubicBezTo>
                  <a:cubicBezTo>
                    <a:pt x="113" y="0"/>
                    <a:pt x="131" y="8"/>
                    <a:pt x="145" y="23"/>
                  </a:cubicBezTo>
                  <a:lnTo>
                    <a:pt x="145" y="6"/>
                  </a:lnTo>
                  <a:lnTo>
                    <a:pt x="182" y="6"/>
                  </a:lnTo>
                  <a:lnTo>
                    <a:pt x="182" y="214"/>
                  </a:lnTo>
                  <a:cubicBezTo>
                    <a:pt x="182" y="247"/>
                    <a:pt x="174" y="271"/>
                    <a:pt x="156" y="286"/>
                  </a:cubicBezTo>
                  <a:cubicBezTo>
                    <a:pt x="138" y="301"/>
                    <a:pt x="113" y="309"/>
                    <a:pt x="80"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19">
              <a:extLst>
                <a:ext uri="{FF2B5EF4-FFF2-40B4-BE49-F238E27FC236}">
                  <a16:creationId xmlns:a16="http://schemas.microsoft.com/office/drawing/2014/main" id="{C7ECCF44-3FF9-47ED-8140-A8CD58EC1290}"/>
                </a:ext>
              </a:extLst>
            </p:cNvPr>
            <p:cNvSpPr>
              <a:spLocks/>
            </p:cNvSpPr>
            <p:nvPr/>
          </p:nvSpPr>
          <p:spPr bwMode="auto">
            <a:xfrm>
              <a:off x="3631" y="2206"/>
              <a:ext cx="110" cy="182"/>
            </a:xfrm>
            <a:custGeom>
              <a:avLst/>
              <a:gdLst>
                <a:gd name="T0" fmla="*/ 0 w 184"/>
                <a:gd name="T1" fmla="*/ 298 h 298"/>
                <a:gd name="T2" fmla="*/ 0 w 184"/>
                <a:gd name="T3" fmla="*/ 298 h 298"/>
                <a:gd name="T4" fmla="*/ 0 w 184"/>
                <a:gd name="T5" fmla="*/ 0 h 298"/>
                <a:gd name="T6" fmla="*/ 37 w 184"/>
                <a:gd name="T7" fmla="*/ 0 h 298"/>
                <a:gd name="T8" fmla="*/ 37 w 184"/>
                <a:gd name="T9" fmla="*/ 263 h 298"/>
                <a:gd name="T10" fmla="*/ 184 w 184"/>
                <a:gd name="T11" fmla="*/ 263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3"/>
                  </a:lnTo>
                  <a:lnTo>
                    <a:pt x="184" y="263"/>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20">
              <a:extLst>
                <a:ext uri="{FF2B5EF4-FFF2-40B4-BE49-F238E27FC236}">
                  <a16:creationId xmlns:a16="http://schemas.microsoft.com/office/drawing/2014/main" id="{964C7ADA-5476-40EC-8464-D9C0B014E002}"/>
                </a:ext>
              </a:extLst>
            </p:cNvPr>
            <p:cNvSpPr>
              <a:spLocks noEditPoints="1"/>
            </p:cNvSpPr>
            <p:nvPr/>
          </p:nvSpPr>
          <p:spPr bwMode="auto">
            <a:xfrm>
              <a:off x="3756" y="2253"/>
              <a:ext cx="116" cy="139"/>
            </a:xfrm>
            <a:custGeom>
              <a:avLst/>
              <a:gdLst>
                <a:gd name="T0" fmla="*/ 53 w 192"/>
                <a:gd name="T1" fmla="*/ 172 h 228"/>
                <a:gd name="T2" fmla="*/ 53 w 192"/>
                <a:gd name="T3" fmla="*/ 172 h 228"/>
                <a:gd name="T4" fmla="*/ 96 w 192"/>
                <a:gd name="T5" fmla="*/ 193 h 228"/>
                <a:gd name="T6" fmla="*/ 139 w 192"/>
                <a:gd name="T7" fmla="*/ 172 h 228"/>
                <a:gd name="T8" fmla="*/ 154 w 192"/>
                <a:gd name="T9" fmla="*/ 113 h 228"/>
                <a:gd name="T10" fmla="*/ 139 w 192"/>
                <a:gd name="T11" fmla="*/ 55 h 228"/>
                <a:gd name="T12" fmla="*/ 96 w 192"/>
                <a:gd name="T13" fmla="*/ 34 h 228"/>
                <a:gd name="T14" fmla="*/ 53 w 192"/>
                <a:gd name="T15" fmla="*/ 55 h 228"/>
                <a:gd name="T16" fmla="*/ 37 w 192"/>
                <a:gd name="T17" fmla="*/ 114 h 228"/>
                <a:gd name="T18" fmla="*/ 53 w 192"/>
                <a:gd name="T19" fmla="*/ 172 h 228"/>
                <a:gd name="T20" fmla="*/ 166 w 192"/>
                <a:gd name="T21" fmla="*/ 197 h 228"/>
                <a:gd name="T22" fmla="*/ 166 w 192"/>
                <a:gd name="T23" fmla="*/ 197 h 228"/>
                <a:gd name="T24" fmla="*/ 96 w 192"/>
                <a:gd name="T25" fmla="*/ 228 h 228"/>
                <a:gd name="T26" fmla="*/ 26 w 192"/>
                <a:gd name="T27" fmla="*/ 197 h 228"/>
                <a:gd name="T28" fmla="*/ 0 w 192"/>
                <a:gd name="T29" fmla="*/ 114 h 228"/>
                <a:gd name="T30" fmla="*/ 26 w 192"/>
                <a:gd name="T31" fmla="*/ 30 h 228"/>
                <a:gd name="T32" fmla="*/ 96 w 192"/>
                <a:gd name="T33" fmla="*/ 0 h 228"/>
                <a:gd name="T34" fmla="*/ 166 w 192"/>
                <a:gd name="T35" fmla="*/ 30 h 228"/>
                <a:gd name="T36" fmla="*/ 192 w 192"/>
                <a:gd name="T37" fmla="*/ 113 h 228"/>
                <a:gd name="T38" fmla="*/ 166 w 192"/>
                <a:gd name="T39" fmla="*/ 19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228">
                  <a:moveTo>
                    <a:pt x="53" y="172"/>
                  </a:moveTo>
                  <a:lnTo>
                    <a:pt x="53" y="172"/>
                  </a:lnTo>
                  <a:cubicBezTo>
                    <a:pt x="63" y="186"/>
                    <a:pt x="77" y="193"/>
                    <a:pt x="96" y="193"/>
                  </a:cubicBezTo>
                  <a:cubicBezTo>
                    <a:pt x="114" y="193"/>
                    <a:pt x="129" y="186"/>
                    <a:pt x="139" y="172"/>
                  </a:cubicBezTo>
                  <a:cubicBezTo>
                    <a:pt x="149" y="158"/>
                    <a:pt x="154" y="138"/>
                    <a:pt x="154" y="113"/>
                  </a:cubicBezTo>
                  <a:cubicBezTo>
                    <a:pt x="154" y="89"/>
                    <a:pt x="149" y="69"/>
                    <a:pt x="139" y="55"/>
                  </a:cubicBezTo>
                  <a:cubicBezTo>
                    <a:pt x="129" y="41"/>
                    <a:pt x="114" y="34"/>
                    <a:pt x="96" y="34"/>
                  </a:cubicBezTo>
                  <a:cubicBezTo>
                    <a:pt x="77" y="34"/>
                    <a:pt x="63" y="41"/>
                    <a:pt x="53" y="55"/>
                  </a:cubicBezTo>
                  <a:cubicBezTo>
                    <a:pt x="42" y="69"/>
                    <a:pt x="37" y="89"/>
                    <a:pt x="37" y="114"/>
                  </a:cubicBezTo>
                  <a:cubicBezTo>
                    <a:pt x="37" y="139"/>
                    <a:pt x="42" y="158"/>
                    <a:pt x="53" y="172"/>
                  </a:cubicBezTo>
                  <a:close/>
                  <a:moveTo>
                    <a:pt x="166" y="197"/>
                  </a:moveTo>
                  <a:lnTo>
                    <a:pt x="166" y="197"/>
                  </a:lnTo>
                  <a:cubicBezTo>
                    <a:pt x="149" y="217"/>
                    <a:pt x="125" y="228"/>
                    <a:pt x="96" y="228"/>
                  </a:cubicBezTo>
                  <a:cubicBezTo>
                    <a:pt x="66" y="228"/>
                    <a:pt x="43" y="217"/>
                    <a:pt x="26" y="197"/>
                  </a:cubicBezTo>
                  <a:cubicBezTo>
                    <a:pt x="8" y="177"/>
                    <a:pt x="0" y="149"/>
                    <a:pt x="0" y="114"/>
                  </a:cubicBezTo>
                  <a:cubicBezTo>
                    <a:pt x="0" y="78"/>
                    <a:pt x="8" y="51"/>
                    <a:pt x="26" y="30"/>
                  </a:cubicBezTo>
                  <a:cubicBezTo>
                    <a:pt x="43" y="10"/>
                    <a:pt x="66" y="0"/>
                    <a:pt x="96" y="0"/>
                  </a:cubicBezTo>
                  <a:cubicBezTo>
                    <a:pt x="125" y="0"/>
                    <a:pt x="149" y="10"/>
                    <a:pt x="166" y="30"/>
                  </a:cubicBezTo>
                  <a:cubicBezTo>
                    <a:pt x="183" y="50"/>
                    <a:pt x="192" y="78"/>
                    <a:pt x="192" y="113"/>
                  </a:cubicBezTo>
                  <a:cubicBezTo>
                    <a:pt x="192" y="149"/>
                    <a:pt x="183" y="177"/>
                    <a:pt x="1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21">
              <a:extLst>
                <a:ext uri="{FF2B5EF4-FFF2-40B4-BE49-F238E27FC236}">
                  <a16:creationId xmlns:a16="http://schemas.microsoft.com/office/drawing/2014/main" id="{520EC309-9C94-42FD-BD3E-F456B9E42974}"/>
                </a:ext>
              </a:extLst>
            </p:cNvPr>
            <p:cNvSpPr>
              <a:spLocks noEditPoints="1"/>
            </p:cNvSpPr>
            <p:nvPr/>
          </p:nvSpPr>
          <p:spPr bwMode="auto">
            <a:xfrm>
              <a:off x="3892" y="2253"/>
              <a:ext cx="110" cy="190"/>
            </a:xfrm>
            <a:custGeom>
              <a:avLst/>
              <a:gdLst>
                <a:gd name="T0" fmla="*/ 96 w 182"/>
                <a:gd name="T1" fmla="*/ 193 h 311"/>
                <a:gd name="T2" fmla="*/ 96 w 182"/>
                <a:gd name="T3" fmla="*/ 193 h 311"/>
                <a:gd name="T4" fmla="*/ 123 w 182"/>
                <a:gd name="T5" fmla="*/ 185 h 311"/>
                <a:gd name="T6" fmla="*/ 145 w 182"/>
                <a:gd name="T7" fmla="*/ 162 h 311"/>
                <a:gd name="T8" fmla="*/ 145 w 182"/>
                <a:gd name="T9" fmla="*/ 63 h 311"/>
                <a:gd name="T10" fmla="*/ 123 w 182"/>
                <a:gd name="T11" fmla="*/ 42 h 311"/>
                <a:gd name="T12" fmla="*/ 96 w 182"/>
                <a:gd name="T13" fmla="*/ 34 h 311"/>
                <a:gd name="T14" fmla="*/ 52 w 182"/>
                <a:gd name="T15" fmla="*/ 55 h 311"/>
                <a:gd name="T16" fmla="*/ 37 w 182"/>
                <a:gd name="T17" fmla="*/ 113 h 311"/>
                <a:gd name="T18" fmla="*/ 54 w 182"/>
                <a:gd name="T19" fmla="*/ 172 h 311"/>
                <a:gd name="T20" fmla="*/ 96 w 182"/>
                <a:gd name="T21" fmla="*/ 193 h 311"/>
                <a:gd name="T22" fmla="*/ 79 w 182"/>
                <a:gd name="T23" fmla="*/ 311 h 311"/>
                <a:gd name="T24" fmla="*/ 79 w 182"/>
                <a:gd name="T25" fmla="*/ 311 h 311"/>
                <a:gd name="T26" fmla="*/ 61 w 182"/>
                <a:gd name="T27" fmla="*/ 282 h 311"/>
                <a:gd name="T28" fmla="*/ 127 w 182"/>
                <a:gd name="T29" fmla="*/ 265 h 311"/>
                <a:gd name="T30" fmla="*/ 145 w 182"/>
                <a:gd name="T31" fmla="*/ 228 h 311"/>
                <a:gd name="T32" fmla="*/ 145 w 182"/>
                <a:gd name="T33" fmla="*/ 201 h 311"/>
                <a:gd name="T34" fmla="*/ 89 w 182"/>
                <a:gd name="T35" fmla="*/ 228 h 311"/>
                <a:gd name="T36" fmla="*/ 25 w 182"/>
                <a:gd name="T37" fmla="*/ 198 h 311"/>
                <a:gd name="T38" fmla="*/ 0 w 182"/>
                <a:gd name="T39" fmla="*/ 113 h 311"/>
                <a:gd name="T40" fmla="*/ 25 w 182"/>
                <a:gd name="T41" fmla="*/ 30 h 311"/>
                <a:gd name="T42" fmla="*/ 90 w 182"/>
                <a:gd name="T43" fmla="*/ 0 h 311"/>
                <a:gd name="T44" fmla="*/ 145 w 182"/>
                <a:gd name="T45" fmla="*/ 23 h 311"/>
                <a:gd name="T46" fmla="*/ 145 w 182"/>
                <a:gd name="T47" fmla="*/ 5 h 311"/>
                <a:gd name="T48" fmla="*/ 182 w 182"/>
                <a:gd name="T49" fmla="*/ 5 h 311"/>
                <a:gd name="T50" fmla="*/ 182 w 182"/>
                <a:gd name="T51" fmla="*/ 213 h 311"/>
                <a:gd name="T52" fmla="*/ 155 w 182"/>
                <a:gd name="T53" fmla="*/ 285 h 311"/>
                <a:gd name="T54" fmla="*/ 79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6" y="193"/>
                  </a:moveTo>
                  <a:lnTo>
                    <a:pt x="96" y="193"/>
                  </a:lnTo>
                  <a:cubicBezTo>
                    <a:pt x="105" y="193"/>
                    <a:pt x="114" y="190"/>
                    <a:pt x="123" y="185"/>
                  </a:cubicBezTo>
                  <a:cubicBezTo>
                    <a:pt x="132" y="179"/>
                    <a:pt x="139" y="172"/>
                    <a:pt x="145" y="162"/>
                  </a:cubicBezTo>
                  <a:lnTo>
                    <a:pt x="145" y="63"/>
                  </a:lnTo>
                  <a:cubicBezTo>
                    <a:pt x="140" y="54"/>
                    <a:pt x="133" y="47"/>
                    <a:pt x="123" y="42"/>
                  </a:cubicBezTo>
                  <a:cubicBezTo>
                    <a:pt x="114" y="37"/>
                    <a:pt x="105" y="34"/>
                    <a:pt x="96" y="34"/>
                  </a:cubicBezTo>
                  <a:cubicBezTo>
                    <a:pt x="77" y="34"/>
                    <a:pt x="62" y="41"/>
                    <a:pt x="52" y="55"/>
                  </a:cubicBezTo>
                  <a:cubicBezTo>
                    <a:pt x="42" y="68"/>
                    <a:pt x="37" y="88"/>
                    <a:pt x="37" y="113"/>
                  </a:cubicBezTo>
                  <a:cubicBezTo>
                    <a:pt x="37" y="138"/>
                    <a:pt x="43" y="158"/>
                    <a:pt x="54" y="172"/>
                  </a:cubicBezTo>
                  <a:cubicBezTo>
                    <a:pt x="64" y="186"/>
                    <a:pt x="79" y="193"/>
                    <a:pt x="96" y="193"/>
                  </a:cubicBezTo>
                  <a:close/>
                  <a:moveTo>
                    <a:pt x="79" y="311"/>
                  </a:moveTo>
                  <a:lnTo>
                    <a:pt x="79" y="311"/>
                  </a:lnTo>
                  <a:lnTo>
                    <a:pt x="61" y="282"/>
                  </a:lnTo>
                  <a:cubicBezTo>
                    <a:pt x="93" y="280"/>
                    <a:pt x="115" y="274"/>
                    <a:pt x="127" y="265"/>
                  </a:cubicBezTo>
                  <a:cubicBezTo>
                    <a:pt x="139" y="256"/>
                    <a:pt x="145" y="243"/>
                    <a:pt x="145" y="228"/>
                  </a:cubicBezTo>
                  <a:lnTo>
                    <a:pt x="145" y="201"/>
                  </a:lnTo>
                  <a:cubicBezTo>
                    <a:pt x="132" y="219"/>
                    <a:pt x="113" y="228"/>
                    <a:pt x="89" y="228"/>
                  </a:cubicBezTo>
                  <a:cubicBezTo>
                    <a:pt x="63" y="228"/>
                    <a:pt x="42" y="218"/>
                    <a:pt x="25" y="198"/>
                  </a:cubicBezTo>
                  <a:cubicBezTo>
                    <a:pt x="8" y="178"/>
                    <a:pt x="0" y="150"/>
                    <a:pt x="0" y="113"/>
                  </a:cubicBezTo>
                  <a:cubicBezTo>
                    <a:pt x="0" y="78"/>
                    <a:pt x="8" y="51"/>
                    <a:pt x="25" y="30"/>
                  </a:cubicBezTo>
                  <a:cubicBezTo>
                    <a:pt x="41" y="10"/>
                    <a:pt x="63" y="0"/>
                    <a:pt x="90" y="0"/>
                  </a:cubicBezTo>
                  <a:cubicBezTo>
                    <a:pt x="113" y="0"/>
                    <a:pt x="131" y="7"/>
                    <a:pt x="145" y="23"/>
                  </a:cubicBezTo>
                  <a:lnTo>
                    <a:pt x="145" y="5"/>
                  </a:lnTo>
                  <a:lnTo>
                    <a:pt x="182" y="5"/>
                  </a:lnTo>
                  <a:lnTo>
                    <a:pt x="182" y="213"/>
                  </a:lnTo>
                  <a:cubicBezTo>
                    <a:pt x="182" y="247"/>
                    <a:pt x="173" y="271"/>
                    <a:pt x="155" y="285"/>
                  </a:cubicBezTo>
                  <a:cubicBezTo>
                    <a:pt x="138" y="300"/>
                    <a:pt x="112" y="309"/>
                    <a:pt x="79"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22">
              <a:extLst>
                <a:ext uri="{FF2B5EF4-FFF2-40B4-BE49-F238E27FC236}">
                  <a16:creationId xmlns:a16="http://schemas.microsoft.com/office/drawing/2014/main" id="{5A8A2696-E4D4-46A0-8AF3-A5FD6EDCF8BC}"/>
                </a:ext>
              </a:extLst>
            </p:cNvPr>
            <p:cNvSpPr>
              <a:spLocks noEditPoints="1"/>
            </p:cNvSpPr>
            <p:nvPr/>
          </p:nvSpPr>
          <p:spPr bwMode="auto">
            <a:xfrm>
              <a:off x="402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3" y="35"/>
                    <a:pt x="0" y="30"/>
                    <a:pt x="0" y="23"/>
                  </a:cubicBezTo>
                  <a:cubicBezTo>
                    <a:pt x="0" y="17"/>
                    <a:pt x="3" y="11"/>
                    <a:pt x="7" y="7"/>
                  </a:cubicBezTo>
                  <a:cubicBezTo>
                    <a:pt x="12" y="2"/>
                    <a:pt x="17" y="0"/>
                    <a:pt x="23" y="0"/>
                  </a:cubicBezTo>
                  <a:cubicBezTo>
                    <a:pt x="30" y="0"/>
                    <a:pt x="35" y="2"/>
                    <a:pt x="40" y="7"/>
                  </a:cubicBezTo>
                  <a:cubicBezTo>
                    <a:pt x="45" y="11"/>
                    <a:pt x="47" y="17"/>
                    <a:pt x="47" y="23"/>
                  </a:cubicBezTo>
                  <a:cubicBezTo>
                    <a:pt x="47" y="30"/>
                    <a:pt x="45"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23">
              <a:extLst>
                <a:ext uri="{FF2B5EF4-FFF2-40B4-BE49-F238E27FC236}">
                  <a16:creationId xmlns:a16="http://schemas.microsoft.com/office/drawing/2014/main" id="{25118314-1CF0-4150-86FD-6251743A5A13}"/>
                </a:ext>
              </a:extLst>
            </p:cNvPr>
            <p:cNvSpPr>
              <a:spLocks/>
            </p:cNvSpPr>
            <p:nvPr/>
          </p:nvSpPr>
          <p:spPr bwMode="auto">
            <a:xfrm>
              <a:off x="4080" y="2253"/>
              <a:ext cx="94" cy="139"/>
            </a:xfrm>
            <a:custGeom>
              <a:avLst/>
              <a:gdLst>
                <a:gd name="T0" fmla="*/ 78 w 156"/>
                <a:gd name="T1" fmla="*/ 228 h 228"/>
                <a:gd name="T2" fmla="*/ 78 w 156"/>
                <a:gd name="T3" fmla="*/ 228 h 228"/>
                <a:gd name="T4" fmla="*/ 34 w 156"/>
                <a:gd name="T5" fmla="*/ 218 h 228"/>
                <a:gd name="T6" fmla="*/ 0 w 156"/>
                <a:gd name="T7" fmla="*/ 191 h 228"/>
                <a:gd name="T8" fmla="*/ 26 w 156"/>
                <a:gd name="T9" fmla="*/ 168 h 228"/>
                <a:gd name="T10" fmla="*/ 79 w 156"/>
                <a:gd name="T11" fmla="*/ 194 h 228"/>
                <a:gd name="T12" fmla="*/ 109 w 156"/>
                <a:gd name="T13" fmla="*/ 187 h 228"/>
                <a:gd name="T14" fmla="*/ 120 w 156"/>
                <a:gd name="T15" fmla="*/ 167 h 228"/>
                <a:gd name="T16" fmla="*/ 112 w 156"/>
                <a:gd name="T17" fmla="*/ 148 h 228"/>
                <a:gd name="T18" fmla="*/ 95 w 156"/>
                <a:gd name="T19" fmla="*/ 136 h 228"/>
                <a:gd name="T20" fmla="*/ 70 w 156"/>
                <a:gd name="T21" fmla="*/ 125 h 228"/>
                <a:gd name="T22" fmla="*/ 20 w 156"/>
                <a:gd name="T23" fmla="*/ 98 h 228"/>
                <a:gd name="T24" fmla="*/ 3 w 156"/>
                <a:gd name="T25" fmla="*/ 57 h 228"/>
                <a:gd name="T26" fmla="*/ 23 w 156"/>
                <a:gd name="T27" fmla="*/ 15 h 228"/>
                <a:gd name="T28" fmla="*/ 76 w 156"/>
                <a:gd name="T29" fmla="*/ 0 h 228"/>
                <a:gd name="T30" fmla="*/ 149 w 156"/>
                <a:gd name="T31" fmla="*/ 33 h 228"/>
                <a:gd name="T32" fmla="*/ 124 w 156"/>
                <a:gd name="T33" fmla="*/ 54 h 228"/>
                <a:gd name="T34" fmla="*/ 75 w 156"/>
                <a:gd name="T35" fmla="*/ 33 h 228"/>
                <a:gd name="T36" fmla="*/ 49 w 156"/>
                <a:gd name="T37" fmla="*/ 39 h 228"/>
                <a:gd name="T38" fmla="*/ 39 w 156"/>
                <a:gd name="T39" fmla="*/ 57 h 228"/>
                <a:gd name="T40" fmla="*/ 42 w 156"/>
                <a:gd name="T41" fmla="*/ 69 h 228"/>
                <a:gd name="T42" fmla="*/ 54 w 156"/>
                <a:gd name="T43" fmla="*/ 79 h 228"/>
                <a:gd name="T44" fmla="*/ 67 w 156"/>
                <a:gd name="T45" fmla="*/ 86 h 228"/>
                <a:gd name="T46" fmla="*/ 85 w 156"/>
                <a:gd name="T47" fmla="*/ 93 h 228"/>
                <a:gd name="T48" fmla="*/ 138 w 156"/>
                <a:gd name="T49" fmla="*/ 122 h 228"/>
                <a:gd name="T50" fmla="*/ 156 w 156"/>
                <a:gd name="T51" fmla="*/ 166 h 228"/>
                <a:gd name="T52" fmla="*/ 135 w 156"/>
                <a:gd name="T53" fmla="*/ 211 h 228"/>
                <a:gd name="T54" fmla="*/ 78 w 156"/>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228">
                  <a:moveTo>
                    <a:pt x="78" y="228"/>
                  </a:moveTo>
                  <a:lnTo>
                    <a:pt x="78" y="228"/>
                  </a:lnTo>
                  <a:cubicBezTo>
                    <a:pt x="63" y="228"/>
                    <a:pt x="48" y="224"/>
                    <a:pt x="34" y="218"/>
                  </a:cubicBezTo>
                  <a:cubicBezTo>
                    <a:pt x="20" y="211"/>
                    <a:pt x="8" y="202"/>
                    <a:pt x="0" y="191"/>
                  </a:cubicBezTo>
                  <a:lnTo>
                    <a:pt x="26" y="168"/>
                  </a:lnTo>
                  <a:cubicBezTo>
                    <a:pt x="42" y="186"/>
                    <a:pt x="60" y="194"/>
                    <a:pt x="79" y="194"/>
                  </a:cubicBezTo>
                  <a:cubicBezTo>
                    <a:pt x="91" y="194"/>
                    <a:pt x="101" y="192"/>
                    <a:pt x="109" y="187"/>
                  </a:cubicBezTo>
                  <a:cubicBezTo>
                    <a:pt x="116" y="183"/>
                    <a:pt x="120" y="176"/>
                    <a:pt x="120" y="167"/>
                  </a:cubicBezTo>
                  <a:cubicBezTo>
                    <a:pt x="120" y="160"/>
                    <a:pt x="117" y="154"/>
                    <a:pt x="112" y="148"/>
                  </a:cubicBezTo>
                  <a:cubicBezTo>
                    <a:pt x="106" y="143"/>
                    <a:pt x="101" y="139"/>
                    <a:pt x="95" y="136"/>
                  </a:cubicBezTo>
                  <a:cubicBezTo>
                    <a:pt x="89" y="133"/>
                    <a:pt x="81" y="130"/>
                    <a:pt x="70" y="125"/>
                  </a:cubicBezTo>
                  <a:cubicBezTo>
                    <a:pt x="48" y="117"/>
                    <a:pt x="31" y="108"/>
                    <a:pt x="20" y="98"/>
                  </a:cubicBezTo>
                  <a:cubicBezTo>
                    <a:pt x="8" y="88"/>
                    <a:pt x="3" y="74"/>
                    <a:pt x="3" y="57"/>
                  </a:cubicBezTo>
                  <a:cubicBezTo>
                    <a:pt x="3" y="40"/>
                    <a:pt x="10" y="26"/>
                    <a:pt x="23" y="15"/>
                  </a:cubicBezTo>
                  <a:cubicBezTo>
                    <a:pt x="37" y="5"/>
                    <a:pt x="55" y="0"/>
                    <a:pt x="76" y="0"/>
                  </a:cubicBezTo>
                  <a:cubicBezTo>
                    <a:pt x="106" y="0"/>
                    <a:pt x="131" y="11"/>
                    <a:pt x="149" y="33"/>
                  </a:cubicBezTo>
                  <a:lnTo>
                    <a:pt x="124" y="54"/>
                  </a:lnTo>
                  <a:cubicBezTo>
                    <a:pt x="110" y="40"/>
                    <a:pt x="94" y="33"/>
                    <a:pt x="75" y="33"/>
                  </a:cubicBezTo>
                  <a:cubicBezTo>
                    <a:pt x="64" y="33"/>
                    <a:pt x="56" y="35"/>
                    <a:pt x="49" y="39"/>
                  </a:cubicBezTo>
                  <a:cubicBezTo>
                    <a:pt x="43" y="44"/>
                    <a:pt x="39" y="50"/>
                    <a:pt x="39" y="57"/>
                  </a:cubicBezTo>
                  <a:cubicBezTo>
                    <a:pt x="39" y="62"/>
                    <a:pt x="40" y="65"/>
                    <a:pt x="42" y="69"/>
                  </a:cubicBezTo>
                  <a:cubicBezTo>
                    <a:pt x="45" y="73"/>
                    <a:pt x="48" y="76"/>
                    <a:pt x="54" y="79"/>
                  </a:cubicBezTo>
                  <a:cubicBezTo>
                    <a:pt x="59" y="82"/>
                    <a:pt x="64" y="84"/>
                    <a:pt x="67" y="86"/>
                  </a:cubicBezTo>
                  <a:cubicBezTo>
                    <a:pt x="70" y="88"/>
                    <a:pt x="76" y="90"/>
                    <a:pt x="85" y="93"/>
                  </a:cubicBezTo>
                  <a:cubicBezTo>
                    <a:pt x="108" y="102"/>
                    <a:pt x="126" y="111"/>
                    <a:pt x="138" y="122"/>
                  </a:cubicBezTo>
                  <a:cubicBezTo>
                    <a:pt x="150" y="132"/>
                    <a:pt x="156" y="147"/>
                    <a:pt x="156" y="166"/>
                  </a:cubicBezTo>
                  <a:cubicBezTo>
                    <a:pt x="156" y="185"/>
                    <a:pt x="149" y="200"/>
                    <a:pt x="135" y="211"/>
                  </a:cubicBezTo>
                  <a:cubicBezTo>
                    <a:pt x="121" y="222"/>
                    <a:pt x="102" y="228"/>
                    <a:pt x="78"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24">
              <a:extLst>
                <a:ext uri="{FF2B5EF4-FFF2-40B4-BE49-F238E27FC236}">
                  <a16:creationId xmlns:a16="http://schemas.microsoft.com/office/drawing/2014/main" id="{2B36E219-784E-4DE8-9441-9976600686FB}"/>
                </a:ext>
              </a:extLst>
            </p:cNvPr>
            <p:cNvSpPr>
              <a:spLocks/>
            </p:cNvSpPr>
            <p:nvPr/>
          </p:nvSpPr>
          <p:spPr bwMode="auto">
            <a:xfrm>
              <a:off x="4189" y="2201"/>
              <a:ext cx="77" cy="191"/>
            </a:xfrm>
            <a:custGeom>
              <a:avLst/>
              <a:gdLst>
                <a:gd name="T0" fmla="*/ 81 w 127"/>
                <a:gd name="T1" fmla="*/ 313 h 313"/>
                <a:gd name="T2" fmla="*/ 81 w 127"/>
                <a:gd name="T3" fmla="*/ 313 h 313"/>
                <a:gd name="T4" fmla="*/ 35 w 127"/>
                <a:gd name="T5" fmla="*/ 261 h 313"/>
                <a:gd name="T6" fmla="*/ 35 w 127"/>
                <a:gd name="T7" fmla="*/ 122 h 313"/>
                <a:gd name="T8" fmla="*/ 0 w 127"/>
                <a:gd name="T9" fmla="*/ 122 h 313"/>
                <a:gd name="T10" fmla="*/ 0 w 127"/>
                <a:gd name="T11" fmla="*/ 90 h 313"/>
                <a:gd name="T12" fmla="*/ 35 w 127"/>
                <a:gd name="T13" fmla="*/ 90 h 313"/>
                <a:gd name="T14" fmla="*/ 35 w 127"/>
                <a:gd name="T15" fmla="*/ 18 h 313"/>
                <a:gd name="T16" fmla="*/ 72 w 127"/>
                <a:gd name="T17" fmla="*/ 0 h 313"/>
                <a:gd name="T18" fmla="*/ 72 w 127"/>
                <a:gd name="T19" fmla="*/ 90 h 313"/>
                <a:gd name="T20" fmla="*/ 126 w 127"/>
                <a:gd name="T21" fmla="*/ 90 h 313"/>
                <a:gd name="T22" fmla="*/ 126 w 127"/>
                <a:gd name="T23" fmla="*/ 122 h 313"/>
                <a:gd name="T24" fmla="*/ 72 w 127"/>
                <a:gd name="T25" fmla="*/ 122 h 313"/>
                <a:gd name="T26" fmla="*/ 72 w 127"/>
                <a:gd name="T27" fmla="*/ 248 h 313"/>
                <a:gd name="T28" fmla="*/ 77 w 127"/>
                <a:gd name="T29" fmla="*/ 270 h 313"/>
                <a:gd name="T30" fmla="*/ 94 w 127"/>
                <a:gd name="T31" fmla="*/ 278 h 313"/>
                <a:gd name="T32" fmla="*/ 127 w 127"/>
                <a:gd name="T33" fmla="*/ 267 h 313"/>
                <a:gd name="T34" fmla="*/ 123 w 127"/>
                <a:gd name="T35" fmla="*/ 303 h 313"/>
                <a:gd name="T36" fmla="*/ 81 w 127"/>
                <a:gd name="T3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313">
                  <a:moveTo>
                    <a:pt x="81" y="313"/>
                  </a:moveTo>
                  <a:lnTo>
                    <a:pt x="81" y="313"/>
                  </a:lnTo>
                  <a:cubicBezTo>
                    <a:pt x="50" y="313"/>
                    <a:pt x="35" y="295"/>
                    <a:pt x="35" y="261"/>
                  </a:cubicBezTo>
                  <a:lnTo>
                    <a:pt x="35" y="122"/>
                  </a:lnTo>
                  <a:lnTo>
                    <a:pt x="0" y="122"/>
                  </a:lnTo>
                  <a:lnTo>
                    <a:pt x="0" y="90"/>
                  </a:lnTo>
                  <a:lnTo>
                    <a:pt x="35" y="90"/>
                  </a:lnTo>
                  <a:lnTo>
                    <a:pt x="35" y="18"/>
                  </a:lnTo>
                  <a:lnTo>
                    <a:pt x="72" y="0"/>
                  </a:lnTo>
                  <a:lnTo>
                    <a:pt x="72" y="90"/>
                  </a:lnTo>
                  <a:lnTo>
                    <a:pt x="126" y="90"/>
                  </a:lnTo>
                  <a:lnTo>
                    <a:pt x="126" y="122"/>
                  </a:lnTo>
                  <a:lnTo>
                    <a:pt x="72" y="122"/>
                  </a:lnTo>
                  <a:lnTo>
                    <a:pt x="72" y="248"/>
                  </a:lnTo>
                  <a:cubicBezTo>
                    <a:pt x="72" y="258"/>
                    <a:pt x="73" y="265"/>
                    <a:pt x="77" y="270"/>
                  </a:cubicBezTo>
                  <a:cubicBezTo>
                    <a:pt x="80" y="276"/>
                    <a:pt x="86" y="278"/>
                    <a:pt x="94" y="278"/>
                  </a:cubicBezTo>
                  <a:cubicBezTo>
                    <a:pt x="104" y="278"/>
                    <a:pt x="115" y="274"/>
                    <a:pt x="127" y="267"/>
                  </a:cubicBezTo>
                  <a:lnTo>
                    <a:pt x="123" y="303"/>
                  </a:lnTo>
                  <a:cubicBezTo>
                    <a:pt x="110" y="309"/>
                    <a:pt x="96" y="313"/>
                    <a:pt x="81" y="31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25">
              <a:extLst>
                <a:ext uri="{FF2B5EF4-FFF2-40B4-BE49-F238E27FC236}">
                  <a16:creationId xmlns:a16="http://schemas.microsoft.com/office/drawing/2014/main" id="{8B2F6AB4-4149-4F16-A044-D7B02D9093C7}"/>
                </a:ext>
              </a:extLst>
            </p:cNvPr>
            <p:cNvSpPr>
              <a:spLocks noEditPoints="1"/>
            </p:cNvSpPr>
            <p:nvPr/>
          </p:nvSpPr>
          <p:spPr bwMode="auto">
            <a:xfrm>
              <a:off x="428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2" y="35"/>
                    <a:pt x="0" y="30"/>
                    <a:pt x="0" y="23"/>
                  </a:cubicBezTo>
                  <a:cubicBezTo>
                    <a:pt x="0" y="17"/>
                    <a:pt x="2" y="11"/>
                    <a:pt x="7" y="7"/>
                  </a:cubicBezTo>
                  <a:cubicBezTo>
                    <a:pt x="11" y="2"/>
                    <a:pt x="17" y="0"/>
                    <a:pt x="23" y="0"/>
                  </a:cubicBezTo>
                  <a:cubicBezTo>
                    <a:pt x="30" y="0"/>
                    <a:pt x="35" y="2"/>
                    <a:pt x="40" y="7"/>
                  </a:cubicBezTo>
                  <a:cubicBezTo>
                    <a:pt x="44" y="11"/>
                    <a:pt x="47" y="17"/>
                    <a:pt x="47" y="23"/>
                  </a:cubicBezTo>
                  <a:cubicBezTo>
                    <a:pt x="47" y="30"/>
                    <a:pt x="44"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26">
              <a:extLst>
                <a:ext uri="{FF2B5EF4-FFF2-40B4-BE49-F238E27FC236}">
                  <a16:creationId xmlns:a16="http://schemas.microsoft.com/office/drawing/2014/main" id="{2AC0B722-4A4A-41F6-BBCE-5A17422C46CA}"/>
                </a:ext>
              </a:extLst>
            </p:cNvPr>
            <p:cNvSpPr>
              <a:spLocks/>
            </p:cNvSpPr>
            <p:nvPr/>
          </p:nvSpPr>
          <p:spPr bwMode="auto">
            <a:xfrm>
              <a:off x="4339" y="2253"/>
              <a:ext cx="102" cy="139"/>
            </a:xfrm>
            <a:custGeom>
              <a:avLst/>
              <a:gdLst>
                <a:gd name="T0" fmla="*/ 90 w 170"/>
                <a:gd name="T1" fmla="*/ 228 h 228"/>
                <a:gd name="T2" fmla="*/ 90 w 170"/>
                <a:gd name="T3" fmla="*/ 228 h 228"/>
                <a:gd name="T4" fmla="*/ 24 w 170"/>
                <a:gd name="T5" fmla="*/ 198 h 228"/>
                <a:gd name="T6" fmla="*/ 0 w 170"/>
                <a:gd name="T7" fmla="*/ 114 h 228"/>
                <a:gd name="T8" fmla="*/ 25 w 170"/>
                <a:gd name="T9" fmla="*/ 30 h 228"/>
                <a:gd name="T10" fmla="*/ 92 w 170"/>
                <a:gd name="T11" fmla="*/ 0 h 228"/>
                <a:gd name="T12" fmla="*/ 168 w 170"/>
                <a:gd name="T13" fmla="*/ 50 h 228"/>
                <a:gd name="T14" fmla="*/ 133 w 170"/>
                <a:gd name="T15" fmla="*/ 63 h 228"/>
                <a:gd name="T16" fmla="*/ 92 w 170"/>
                <a:gd name="T17" fmla="*/ 34 h 228"/>
                <a:gd name="T18" fmla="*/ 52 w 170"/>
                <a:gd name="T19" fmla="*/ 55 h 228"/>
                <a:gd name="T20" fmla="*/ 38 w 170"/>
                <a:gd name="T21" fmla="*/ 114 h 228"/>
                <a:gd name="T22" fmla="*/ 52 w 170"/>
                <a:gd name="T23" fmla="*/ 172 h 228"/>
                <a:gd name="T24" fmla="*/ 91 w 170"/>
                <a:gd name="T25" fmla="*/ 193 h 228"/>
                <a:gd name="T26" fmla="*/ 135 w 170"/>
                <a:gd name="T27" fmla="*/ 160 h 228"/>
                <a:gd name="T28" fmla="*/ 170 w 170"/>
                <a:gd name="T29" fmla="*/ 172 h 228"/>
                <a:gd name="T30" fmla="*/ 141 w 170"/>
                <a:gd name="T31" fmla="*/ 213 h 228"/>
                <a:gd name="T32" fmla="*/ 90 w 170"/>
                <a:gd name="T3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0" h="228">
                  <a:moveTo>
                    <a:pt x="90" y="228"/>
                  </a:moveTo>
                  <a:lnTo>
                    <a:pt x="90" y="228"/>
                  </a:lnTo>
                  <a:cubicBezTo>
                    <a:pt x="63" y="228"/>
                    <a:pt x="41" y="218"/>
                    <a:pt x="24" y="198"/>
                  </a:cubicBezTo>
                  <a:cubicBezTo>
                    <a:pt x="8" y="178"/>
                    <a:pt x="0" y="150"/>
                    <a:pt x="0" y="114"/>
                  </a:cubicBezTo>
                  <a:cubicBezTo>
                    <a:pt x="0" y="78"/>
                    <a:pt x="8" y="50"/>
                    <a:pt x="25" y="30"/>
                  </a:cubicBezTo>
                  <a:cubicBezTo>
                    <a:pt x="41" y="10"/>
                    <a:pt x="63" y="0"/>
                    <a:pt x="92" y="0"/>
                  </a:cubicBezTo>
                  <a:cubicBezTo>
                    <a:pt x="131" y="0"/>
                    <a:pt x="156" y="17"/>
                    <a:pt x="168" y="50"/>
                  </a:cubicBezTo>
                  <a:lnTo>
                    <a:pt x="133" y="63"/>
                  </a:lnTo>
                  <a:cubicBezTo>
                    <a:pt x="126" y="44"/>
                    <a:pt x="112" y="34"/>
                    <a:pt x="92" y="34"/>
                  </a:cubicBezTo>
                  <a:cubicBezTo>
                    <a:pt x="74" y="34"/>
                    <a:pt x="61" y="41"/>
                    <a:pt x="52" y="55"/>
                  </a:cubicBezTo>
                  <a:cubicBezTo>
                    <a:pt x="43" y="69"/>
                    <a:pt x="38" y="89"/>
                    <a:pt x="38" y="114"/>
                  </a:cubicBezTo>
                  <a:cubicBezTo>
                    <a:pt x="38" y="139"/>
                    <a:pt x="43" y="158"/>
                    <a:pt x="52" y="172"/>
                  </a:cubicBezTo>
                  <a:cubicBezTo>
                    <a:pt x="61" y="186"/>
                    <a:pt x="74" y="193"/>
                    <a:pt x="91" y="193"/>
                  </a:cubicBezTo>
                  <a:cubicBezTo>
                    <a:pt x="114" y="193"/>
                    <a:pt x="129" y="182"/>
                    <a:pt x="135" y="160"/>
                  </a:cubicBezTo>
                  <a:lnTo>
                    <a:pt x="170" y="172"/>
                  </a:lnTo>
                  <a:cubicBezTo>
                    <a:pt x="165" y="190"/>
                    <a:pt x="155" y="203"/>
                    <a:pt x="141" y="213"/>
                  </a:cubicBezTo>
                  <a:cubicBezTo>
                    <a:pt x="127" y="223"/>
                    <a:pt x="111" y="228"/>
                    <a:pt x="90"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27">
              <a:extLst>
                <a:ext uri="{FF2B5EF4-FFF2-40B4-BE49-F238E27FC236}">
                  <a16:creationId xmlns:a16="http://schemas.microsoft.com/office/drawing/2014/main" id="{E94F58E6-D47E-4495-AB56-276921599310}"/>
                </a:ext>
              </a:extLst>
            </p:cNvPr>
            <p:cNvSpPr>
              <a:spLocks/>
            </p:cNvSpPr>
            <p:nvPr/>
          </p:nvSpPr>
          <p:spPr bwMode="auto">
            <a:xfrm>
              <a:off x="4457" y="2253"/>
              <a:ext cx="94" cy="139"/>
            </a:xfrm>
            <a:custGeom>
              <a:avLst/>
              <a:gdLst>
                <a:gd name="T0" fmla="*/ 79 w 157"/>
                <a:gd name="T1" fmla="*/ 228 h 228"/>
                <a:gd name="T2" fmla="*/ 79 w 157"/>
                <a:gd name="T3" fmla="*/ 228 h 228"/>
                <a:gd name="T4" fmla="*/ 35 w 157"/>
                <a:gd name="T5" fmla="*/ 218 h 228"/>
                <a:gd name="T6" fmla="*/ 0 w 157"/>
                <a:gd name="T7" fmla="*/ 191 h 228"/>
                <a:gd name="T8" fmla="*/ 27 w 157"/>
                <a:gd name="T9" fmla="*/ 168 h 228"/>
                <a:gd name="T10" fmla="*/ 80 w 157"/>
                <a:gd name="T11" fmla="*/ 194 h 228"/>
                <a:gd name="T12" fmla="*/ 109 w 157"/>
                <a:gd name="T13" fmla="*/ 187 h 228"/>
                <a:gd name="T14" fmla="*/ 120 w 157"/>
                <a:gd name="T15" fmla="*/ 167 h 228"/>
                <a:gd name="T16" fmla="*/ 112 w 157"/>
                <a:gd name="T17" fmla="*/ 148 h 228"/>
                <a:gd name="T18" fmla="*/ 96 w 157"/>
                <a:gd name="T19" fmla="*/ 136 h 228"/>
                <a:gd name="T20" fmla="*/ 71 w 157"/>
                <a:gd name="T21" fmla="*/ 125 h 228"/>
                <a:gd name="T22" fmla="*/ 20 w 157"/>
                <a:gd name="T23" fmla="*/ 98 h 228"/>
                <a:gd name="T24" fmla="*/ 3 w 157"/>
                <a:gd name="T25" fmla="*/ 57 h 228"/>
                <a:gd name="T26" fmla="*/ 24 w 157"/>
                <a:gd name="T27" fmla="*/ 15 h 228"/>
                <a:gd name="T28" fmla="*/ 77 w 157"/>
                <a:gd name="T29" fmla="*/ 0 h 228"/>
                <a:gd name="T30" fmla="*/ 150 w 157"/>
                <a:gd name="T31" fmla="*/ 33 h 228"/>
                <a:gd name="T32" fmla="*/ 124 w 157"/>
                <a:gd name="T33" fmla="*/ 54 h 228"/>
                <a:gd name="T34" fmla="*/ 76 w 157"/>
                <a:gd name="T35" fmla="*/ 33 h 228"/>
                <a:gd name="T36" fmla="*/ 50 w 157"/>
                <a:gd name="T37" fmla="*/ 39 h 228"/>
                <a:gd name="T38" fmla="*/ 40 w 157"/>
                <a:gd name="T39" fmla="*/ 57 h 228"/>
                <a:gd name="T40" fmla="*/ 43 w 157"/>
                <a:gd name="T41" fmla="*/ 69 h 228"/>
                <a:gd name="T42" fmla="*/ 55 w 157"/>
                <a:gd name="T43" fmla="*/ 79 h 228"/>
                <a:gd name="T44" fmla="*/ 68 w 157"/>
                <a:gd name="T45" fmla="*/ 86 h 228"/>
                <a:gd name="T46" fmla="*/ 86 w 157"/>
                <a:gd name="T47" fmla="*/ 93 h 228"/>
                <a:gd name="T48" fmla="*/ 138 w 157"/>
                <a:gd name="T49" fmla="*/ 122 h 228"/>
                <a:gd name="T50" fmla="*/ 157 w 157"/>
                <a:gd name="T51" fmla="*/ 166 h 228"/>
                <a:gd name="T52" fmla="*/ 136 w 157"/>
                <a:gd name="T53" fmla="*/ 211 h 228"/>
                <a:gd name="T54" fmla="*/ 79 w 157"/>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228">
                  <a:moveTo>
                    <a:pt x="79" y="228"/>
                  </a:moveTo>
                  <a:lnTo>
                    <a:pt x="79" y="228"/>
                  </a:lnTo>
                  <a:cubicBezTo>
                    <a:pt x="63" y="228"/>
                    <a:pt x="49" y="224"/>
                    <a:pt x="35" y="218"/>
                  </a:cubicBezTo>
                  <a:cubicBezTo>
                    <a:pt x="21" y="211"/>
                    <a:pt x="9" y="202"/>
                    <a:pt x="0" y="191"/>
                  </a:cubicBezTo>
                  <a:lnTo>
                    <a:pt x="27" y="168"/>
                  </a:lnTo>
                  <a:cubicBezTo>
                    <a:pt x="43" y="186"/>
                    <a:pt x="61" y="194"/>
                    <a:pt x="80" y="194"/>
                  </a:cubicBezTo>
                  <a:cubicBezTo>
                    <a:pt x="92" y="194"/>
                    <a:pt x="102" y="192"/>
                    <a:pt x="109" y="187"/>
                  </a:cubicBezTo>
                  <a:cubicBezTo>
                    <a:pt x="117" y="183"/>
                    <a:pt x="120" y="176"/>
                    <a:pt x="120" y="167"/>
                  </a:cubicBezTo>
                  <a:cubicBezTo>
                    <a:pt x="120" y="160"/>
                    <a:pt x="118" y="154"/>
                    <a:pt x="112" y="148"/>
                  </a:cubicBezTo>
                  <a:cubicBezTo>
                    <a:pt x="107" y="143"/>
                    <a:pt x="101" y="139"/>
                    <a:pt x="96" y="136"/>
                  </a:cubicBezTo>
                  <a:cubicBezTo>
                    <a:pt x="90" y="133"/>
                    <a:pt x="82" y="130"/>
                    <a:pt x="71" y="125"/>
                  </a:cubicBezTo>
                  <a:cubicBezTo>
                    <a:pt x="48" y="117"/>
                    <a:pt x="32" y="108"/>
                    <a:pt x="20" y="98"/>
                  </a:cubicBezTo>
                  <a:cubicBezTo>
                    <a:pt x="9" y="88"/>
                    <a:pt x="3" y="74"/>
                    <a:pt x="3" y="57"/>
                  </a:cubicBezTo>
                  <a:cubicBezTo>
                    <a:pt x="3" y="40"/>
                    <a:pt x="10" y="26"/>
                    <a:pt x="24" y="15"/>
                  </a:cubicBezTo>
                  <a:cubicBezTo>
                    <a:pt x="38" y="5"/>
                    <a:pt x="55" y="0"/>
                    <a:pt x="77" y="0"/>
                  </a:cubicBezTo>
                  <a:cubicBezTo>
                    <a:pt x="107" y="0"/>
                    <a:pt x="131" y="11"/>
                    <a:pt x="150" y="33"/>
                  </a:cubicBezTo>
                  <a:lnTo>
                    <a:pt x="124" y="54"/>
                  </a:lnTo>
                  <a:cubicBezTo>
                    <a:pt x="111" y="40"/>
                    <a:pt x="95" y="33"/>
                    <a:pt x="76" y="33"/>
                  </a:cubicBezTo>
                  <a:cubicBezTo>
                    <a:pt x="65" y="33"/>
                    <a:pt x="56" y="35"/>
                    <a:pt x="50" y="39"/>
                  </a:cubicBezTo>
                  <a:cubicBezTo>
                    <a:pt x="43" y="44"/>
                    <a:pt x="40" y="50"/>
                    <a:pt x="40" y="57"/>
                  </a:cubicBezTo>
                  <a:cubicBezTo>
                    <a:pt x="40" y="62"/>
                    <a:pt x="41" y="65"/>
                    <a:pt x="43" y="69"/>
                  </a:cubicBezTo>
                  <a:cubicBezTo>
                    <a:pt x="45" y="73"/>
                    <a:pt x="49" y="76"/>
                    <a:pt x="55" y="79"/>
                  </a:cubicBezTo>
                  <a:cubicBezTo>
                    <a:pt x="60" y="82"/>
                    <a:pt x="65" y="84"/>
                    <a:pt x="68" y="86"/>
                  </a:cubicBezTo>
                  <a:cubicBezTo>
                    <a:pt x="71" y="88"/>
                    <a:pt x="77" y="90"/>
                    <a:pt x="86" y="93"/>
                  </a:cubicBezTo>
                  <a:cubicBezTo>
                    <a:pt x="109" y="102"/>
                    <a:pt x="126" y="111"/>
                    <a:pt x="138" y="122"/>
                  </a:cubicBezTo>
                  <a:cubicBezTo>
                    <a:pt x="151" y="132"/>
                    <a:pt x="157" y="147"/>
                    <a:pt x="157" y="166"/>
                  </a:cubicBezTo>
                  <a:cubicBezTo>
                    <a:pt x="157" y="185"/>
                    <a:pt x="150" y="200"/>
                    <a:pt x="136" y="211"/>
                  </a:cubicBezTo>
                  <a:cubicBezTo>
                    <a:pt x="122" y="222"/>
                    <a:pt x="103" y="228"/>
                    <a:pt x="79"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Freeform 28">
              <a:extLst>
                <a:ext uri="{FF2B5EF4-FFF2-40B4-BE49-F238E27FC236}">
                  <a16:creationId xmlns:a16="http://schemas.microsoft.com/office/drawing/2014/main" id="{FE6AF159-1CD6-4022-AB7B-A28CDECC6EB1}"/>
                </a:ext>
              </a:extLst>
            </p:cNvPr>
            <p:cNvSpPr>
              <a:spLocks/>
            </p:cNvSpPr>
            <p:nvPr/>
          </p:nvSpPr>
          <p:spPr bwMode="auto">
            <a:xfrm>
              <a:off x="4512" y="1940"/>
              <a:ext cx="240" cy="185"/>
            </a:xfrm>
            <a:custGeom>
              <a:avLst/>
              <a:gdLst>
                <a:gd name="T0" fmla="*/ 290 w 397"/>
                <a:gd name="T1" fmla="*/ 103 h 303"/>
                <a:gd name="T2" fmla="*/ 290 w 397"/>
                <a:gd name="T3" fmla="*/ 103 h 303"/>
                <a:gd name="T4" fmla="*/ 372 w 397"/>
                <a:gd name="T5" fmla="*/ 0 h 303"/>
                <a:gd name="T6" fmla="*/ 331 w 397"/>
                <a:gd name="T7" fmla="*/ 0 h 303"/>
                <a:gd name="T8" fmla="*/ 214 w 397"/>
                <a:gd name="T9" fmla="*/ 146 h 303"/>
                <a:gd name="T10" fmla="*/ 214 w 397"/>
                <a:gd name="T11" fmla="*/ 0 h 303"/>
                <a:gd name="T12" fmla="*/ 177 w 397"/>
                <a:gd name="T13" fmla="*/ 0 h 303"/>
                <a:gd name="T14" fmla="*/ 177 w 397"/>
                <a:gd name="T15" fmla="*/ 186 h 303"/>
                <a:gd name="T16" fmla="*/ 158 w 397"/>
                <a:gd name="T17" fmla="*/ 250 h 303"/>
                <a:gd name="T18" fmla="*/ 107 w 397"/>
                <a:gd name="T19" fmla="*/ 268 h 303"/>
                <a:gd name="T20" fmla="*/ 56 w 397"/>
                <a:gd name="T21" fmla="*/ 250 h 303"/>
                <a:gd name="T22" fmla="*/ 37 w 397"/>
                <a:gd name="T23" fmla="*/ 186 h 303"/>
                <a:gd name="T24" fmla="*/ 37 w 397"/>
                <a:gd name="T25" fmla="*/ 0 h 303"/>
                <a:gd name="T26" fmla="*/ 0 w 397"/>
                <a:gd name="T27" fmla="*/ 0 h 303"/>
                <a:gd name="T28" fmla="*/ 0 w 397"/>
                <a:gd name="T29" fmla="*/ 186 h 303"/>
                <a:gd name="T30" fmla="*/ 107 w 397"/>
                <a:gd name="T31" fmla="*/ 303 h 303"/>
                <a:gd name="T32" fmla="*/ 214 w 397"/>
                <a:gd name="T33" fmla="*/ 197 h 303"/>
                <a:gd name="T34" fmla="*/ 265 w 397"/>
                <a:gd name="T35" fmla="*/ 134 h 303"/>
                <a:gd name="T36" fmla="*/ 354 w 397"/>
                <a:gd name="T37" fmla="*/ 298 h 303"/>
                <a:gd name="T38" fmla="*/ 397 w 397"/>
                <a:gd name="T39" fmla="*/ 298 h 303"/>
                <a:gd name="T40" fmla="*/ 290 w 397"/>
                <a:gd name="T41" fmla="*/ 1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7" h="303">
                  <a:moveTo>
                    <a:pt x="290" y="103"/>
                  </a:moveTo>
                  <a:lnTo>
                    <a:pt x="290" y="103"/>
                  </a:lnTo>
                  <a:lnTo>
                    <a:pt x="372" y="0"/>
                  </a:lnTo>
                  <a:lnTo>
                    <a:pt x="331" y="0"/>
                  </a:lnTo>
                  <a:lnTo>
                    <a:pt x="214" y="146"/>
                  </a:lnTo>
                  <a:lnTo>
                    <a:pt x="214" y="0"/>
                  </a:lnTo>
                  <a:lnTo>
                    <a:pt x="177" y="0"/>
                  </a:lnTo>
                  <a:lnTo>
                    <a:pt x="177" y="186"/>
                  </a:lnTo>
                  <a:cubicBezTo>
                    <a:pt x="177" y="216"/>
                    <a:pt x="171" y="238"/>
                    <a:pt x="158" y="250"/>
                  </a:cubicBezTo>
                  <a:cubicBezTo>
                    <a:pt x="146" y="262"/>
                    <a:pt x="129" y="268"/>
                    <a:pt x="107" y="268"/>
                  </a:cubicBezTo>
                  <a:cubicBezTo>
                    <a:pt x="86" y="268"/>
                    <a:pt x="69" y="262"/>
                    <a:pt x="56" y="250"/>
                  </a:cubicBezTo>
                  <a:cubicBezTo>
                    <a:pt x="44" y="238"/>
                    <a:pt x="37" y="216"/>
                    <a:pt x="37" y="186"/>
                  </a:cubicBezTo>
                  <a:lnTo>
                    <a:pt x="37" y="0"/>
                  </a:lnTo>
                  <a:lnTo>
                    <a:pt x="0" y="0"/>
                  </a:lnTo>
                  <a:lnTo>
                    <a:pt x="0" y="186"/>
                  </a:lnTo>
                  <a:cubicBezTo>
                    <a:pt x="0" y="264"/>
                    <a:pt x="36" y="303"/>
                    <a:pt x="107" y="303"/>
                  </a:cubicBezTo>
                  <a:cubicBezTo>
                    <a:pt x="175" y="303"/>
                    <a:pt x="211" y="268"/>
                    <a:pt x="214" y="197"/>
                  </a:cubicBezTo>
                  <a:lnTo>
                    <a:pt x="265" y="134"/>
                  </a:lnTo>
                  <a:lnTo>
                    <a:pt x="354" y="298"/>
                  </a:lnTo>
                  <a:lnTo>
                    <a:pt x="397" y="298"/>
                  </a:lnTo>
                  <a:lnTo>
                    <a:pt x="290" y="10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4" name="Picture Placeholder 33">
            <a:extLst>
              <a:ext uri="{FF2B5EF4-FFF2-40B4-BE49-F238E27FC236}">
                <a16:creationId xmlns:a16="http://schemas.microsoft.com/office/drawing/2014/main" id="{0A255E23-D35D-45A6-9FDF-D4DF244ABFC6}"/>
              </a:ext>
            </a:extLst>
          </p:cNvPr>
          <p:cNvSpPr>
            <a:spLocks noGrp="1"/>
          </p:cNvSpPr>
          <p:nvPr>
            <p:ph type="pic" sz="quarter" idx="13" hasCustomPrompt="1"/>
          </p:nvPr>
        </p:nvSpPr>
        <p:spPr>
          <a:xfrm>
            <a:off x="0" y="1487488"/>
            <a:ext cx="12192000" cy="5370512"/>
          </a:xfrm>
          <a:solidFill>
            <a:schemeClr val="bg1">
              <a:lumMod val="95000"/>
            </a:schemeClr>
          </a:solidFill>
        </p:spPr>
        <p:txBody>
          <a:bodyPr anchor="ctr" anchorCtr="0"/>
          <a:lstStyle>
            <a:lvl1pPr algn="ctr">
              <a:defRPr/>
            </a:lvl1pPr>
          </a:lstStyle>
          <a:p>
            <a:r>
              <a:rPr lang="en-GB" dirty="0"/>
              <a:t>Insert image here</a:t>
            </a:r>
          </a:p>
        </p:txBody>
      </p:sp>
    </p:spTree>
    <p:extLst>
      <p:ext uri="{BB962C8B-B14F-4D97-AF65-F5344CB8AC3E}">
        <p14:creationId xmlns:p14="http://schemas.microsoft.com/office/powerpoint/2010/main" val="2419177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B1909-85AF-46E7-96DF-9463F73A0C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819FF05-8C2F-4B95-B404-18ECCEB5DC53}"/>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E8DD8A7A-DD45-40EA-B659-082A74BD03AE}"/>
              </a:ext>
            </a:extLst>
          </p:cNvPr>
          <p:cNvSpPr>
            <a:spLocks noGrp="1"/>
          </p:cNvSpPr>
          <p:nvPr>
            <p:ph type="dt" sz="half" idx="10"/>
          </p:nvPr>
        </p:nvSpPr>
        <p:spPr/>
        <p:txBody>
          <a:bodyPr/>
          <a:lstStyle/>
          <a:p>
            <a:fld id="{81E737A2-2E9C-45B0-9CFA-1376F8C7F9AF}" type="datetime6">
              <a:rPr lang="en-GB" smtClean="0"/>
              <a:t>June 20</a:t>
            </a:fld>
            <a:endParaRPr lang="en-GB"/>
          </a:p>
        </p:txBody>
      </p:sp>
      <p:sp>
        <p:nvSpPr>
          <p:cNvPr id="5" name="Footer Placeholder 4">
            <a:extLst>
              <a:ext uri="{FF2B5EF4-FFF2-40B4-BE49-F238E27FC236}">
                <a16:creationId xmlns:a16="http://schemas.microsoft.com/office/drawing/2014/main" id="{2B26B459-2D50-458C-80B5-1C26A9F846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B39F04-CB9E-4BA9-A6F4-71189717EB3D}"/>
              </a:ext>
            </a:extLst>
          </p:cNvPr>
          <p:cNvSpPr>
            <a:spLocks noGrp="1"/>
          </p:cNvSpPr>
          <p:nvPr>
            <p:ph type="sldNum" sz="quarter" idx="12"/>
          </p:nvPr>
        </p:nvSpPr>
        <p:spPr/>
        <p:txBody>
          <a:bodyPr/>
          <a:lstStyle/>
          <a:p>
            <a:fld id="{F4186869-B628-4395-96ED-AD53145CB3D4}" type="slidenum">
              <a:rPr lang="en-GB" smtClean="0"/>
              <a:t>‹#›</a:t>
            </a:fld>
            <a:endParaRPr lang="en-GB"/>
          </a:p>
        </p:txBody>
      </p:sp>
      <p:cxnSp>
        <p:nvCxnSpPr>
          <p:cNvPr id="7" name="Straight Connector 6">
            <a:extLst>
              <a:ext uri="{FF2B5EF4-FFF2-40B4-BE49-F238E27FC236}">
                <a16:creationId xmlns:a16="http://schemas.microsoft.com/office/drawing/2014/main" id="{CC326961-0939-4F2E-BB71-14A4F6F1BC45}"/>
              </a:ext>
            </a:extLst>
          </p:cNvPr>
          <p:cNvCxnSpPr/>
          <p:nvPr userDrawn="1"/>
        </p:nvCxnSpPr>
        <p:spPr>
          <a:xfrm>
            <a:off x="719400" y="1389854"/>
            <a:ext cx="107532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 name="Group 4">
            <a:extLst>
              <a:ext uri="{FF2B5EF4-FFF2-40B4-BE49-F238E27FC236}">
                <a16:creationId xmlns:a16="http://schemas.microsoft.com/office/drawing/2014/main" id="{A327FB1A-E972-43A4-A394-0A8FA8848394}"/>
              </a:ext>
            </a:extLst>
          </p:cNvPr>
          <p:cNvGrpSpPr>
            <a:grpSpLocks noChangeAspect="1"/>
          </p:cNvGrpSpPr>
          <p:nvPr userDrawn="1"/>
        </p:nvGrpSpPr>
        <p:grpSpPr bwMode="auto">
          <a:xfrm>
            <a:off x="9808376" y="671717"/>
            <a:ext cx="1663200" cy="519750"/>
            <a:chOff x="2931" y="1877"/>
            <a:chExt cx="1821" cy="574"/>
          </a:xfrm>
          <a:solidFill>
            <a:schemeClr val="accent3"/>
          </a:solidFill>
        </p:grpSpPr>
        <p:sp>
          <p:nvSpPr>
            <p:cNvPr id="9" name="Freeform 5">
              <a:extLst>
                <a:ext uri="{FF2B5EF4-FFF2-40B4-BE49-F238E27FC236}">
                  <a16:creationId xmlns:a16="http://schemas.microsoft.com/office/drawing/2014/main" id="{F1AFB352-3226-441A-BA0D-5994BC707390}"/>
                </a:ext>
              </a:extLst>
            </p:cNvPr>
            <p:cNvSpPr>
              <a:spLocks/>
            </p:cNvSpPr>
            <p:nvPr/>
          </p:nvSpPr>
          <p:spPr bwMode="auto">
            <a:xfrm>
              <a:off x="3205" y="2178"/>
              <a:ext cx="300" cy="273"/>
            </a:xfrm>
            <a:custGeom>
              <a:avLst/>
              <a:gdLst>
                <a:gd name="T0" fmla="*/ 497 w 497"/>
                <a:gd name="T1" fmla="*/ 3 h 447"/>
                <a:gd name="T2" fmla="*/ 497 w 497"/>
                <a:gd name="T3" fmla="*/ 3 h 447"/>
                <a:gd name="T4" fmla="*/ 452 w 497"/>
                <a:gd name="T5" fmla="*/ 26 h 447"/>
                <a:gd name="T6" fmla="*/ 396 w 497"/>
                <a:gd name="T7" fmla="*/ 0 h 447"/>
                <a:gd name="T8" fmla="*/ 102 w 497"/>
                <a:gd name="T9" fmla="*/ 338 h 447"/>
                <a:gd name="T10" fmla="*/ 101 w 497"/>
                <a:gd name="T11" fmla="*/ 338 h 447"/>
                <a:gd name="T12" fmla="*/ 86 w 497"/>
                <a:gd name="T13" fmla="*/ 341 h 447"/>
                <a:gd name="T14" fmla="*/ 83 w 497"/>
                <a:gd name="T15" fmla="*/ 342 h 447"/>
                <a:gd name="T16" fmla="*/ 70 w 497"/>
                <a:gd name="T17" fmla="*/ 343 h 447"/>
                <a:gd name="T18" fmla="*/ 66 w 497"/>
                <a:gd name="T19" fmla="*/ 344 h 447"/>
                <a:gd name="T20" fmla="*/ 49 w 497"/>
                <a:gd name="T21" fmla="*/ 346 h 447"/>
                <a:gd name="T22" fmla="*/ 2 w 497"/>
                <a:gd name="T23" fmla="*/ 399 h 447"/>
                <a:gd name="T24" fmla="*/ 57 w 497"/>
                <a:gd name="T25" fmla="*/ 445 h 447"/>
                <a:gd name="T26" fmla="*/ 78 w 497"/>
                <a:gd name="T27" fmla="*/ 443 h 447"/>
                <a:gd name="T28" fmla="*/ 83 w 497"/>
                <a:gd name="T29" fmla="*/ 442 h 447"/>
                <a:gd name="T30" fmla="*/ 100 w 497"/>
                <a:gd name="T31" fmla="*/ 440 h 447"/>
                <a:gd name="T32" fmla="*/ 104 w 497"/>
                <a:gd name="T33" fmla="*/ 439 h 447"/>
                <a:gd name="T34" fmla="*/ 122 w 497"/>
                <a:gd name="T35" fmla="*/ 436 h 447"/>
                <a:gd name="T36" fmla="*/ 124 w 497"/>
                <a:gd name="T37" fmla="*/ 435 h 447"/>
                <a:gd name="T38" fmla="*/ 340 w 497"/>
                <a:gd name="T39" fmla="*/ 326 h 447"/>
                <a:gd name="T40" fmla="*/ 344 w 497"/>
                <a:gd name="T41" fmla="*/ 321 h 447"/>
                <a:gd name="T42" fmla="*/ 497 w 497"/>
                <a:gd name="T43" fmla="*/ 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447">
                  <a:moveTo>
                    <a:pt x="497" y="3"/>
                  </a:moveTo>
                  <a:lnTo>
                    <a:pt x="497" y="3"/>
                  </a:lnTo>
                  <a:cubicBezTo>
                    <a:pt x="486" y="16"/>
                    <a:pt x="470" y="25"/>
                    <a:pt x="452" y="26"/>
                  </a:cubicBezTo>
                  <a:cubicBezTo>
                    <a:pt x="429" y="28"/>
                    <a:pt x="408" y="17"/>
                    <a:pt x="396" y="0"/>
                  </a:cubicBezTo>
                  <a:cubicBezTo>
                    <a:pt x="385" y="165"/>
                    <a:pt x="264" y="303"/>
                    <a:pt x="102" y="338"/>
                  </a:cubicBezTo>
                  <a:cubicBezTo>
                    <a:pt x="101" y="338"/>
                    <a:pt x="101" y="338"/>
                    <a:pt x="101" y="338"/>
                  </a:cubicBezTo>
                  <a:cubicBezTo>
                    <a:pt x="96" y="339"/>
                    <a:pt x="91" y="340"/>
                    <a:pt x="86" y="341"/>
                  </a:cubicBezTo>
                  <a:cubicBezTo>
                    <a:pt x="85" y="341"/>
                    <a:pt x="84" y="341"/>
                    <a:pt x="83" y="342"/>
                  </a:cubicBezTo>
                  <a:cubicBezTo>
                    <a:pt x="79" y="342"/>
                    <a:pt x="74" y="343"/>
                    <a:pt x="70" y="343"/>
                  </a:cubicBezTo>
                  <a:cubicBezTo>
                    <a:pt x="68" y="344"/>
                    <a:pt x="67" y="344"/>
                    <a:pt x="66" y="344"/>
                  </a:cubicBezTo>
                  <a:cubicBezTo>
                    <a:pt x="60" y="345"/>
                    <a:pt x="55" y="345"/>
                    <a:pt x="49" y="346"/>
                  </a:cubicBezTo>
                  <a:cubicBezTo>
                    <a:pt x="21" y="348"/>
                    <a:pt x="0" y="371"/>
                    <a:pt x="2" y="399"/>
                  </a:cubicBezTo>
                  <a:cubicBezTo>
                    <a:pt x="4" y="426"/>
                    <a:pt x="29" y="447"/>
                    <a:pt x="57" y="445"/>
                  </a:cubicBezTo>
                  <a:cubicBezTo>
                    <a:pt x="64" y="445"/>
                    <a:pt x="71" y="444"/>
                    <a:pt x="78" y="443"/>
                  </a:cubicBezTo>
                  <a:cubicBezTo>
                    <a:pt x="80" y="443"/>
                    <a:pt x="81" y="443"/>
                    <a:pt x="83" y="442"/>
                  </a:cubicBezTo>
                  <a:cubicBezTo>
                    <a:pt x="88" y="442"/>
                    <a:pt x="94" y="441"/>
                    <a:pt x="100" y="440"/>
                  </a:cubicBezTo>
                  <a:cubicBezTo>
                    <a:pt x="101" y="440"/>
                    <a:pt x="102" y="440"/>
                    <a:pt x="104" y="439"/>
                  </a:cubicBezTo>
                  <a:cubicBezTo>
                    <a:pt x="110" y="438"/>
                    <a:pt x="116" y="437"/>
                    <a:pt x="122" y="436"/>
                  </a:cubicBezTo>
                  <a:cubicBezTo>
                    <a:pt x="123" y="436"/>
                    <a:pt x="123" y="436"/>
                    <a:pt x="124" y="435"/>
                  </a:cubicBezTo>
                  <a:cubicBezTo>
                    <a:pt x="204" y="418"/>
                    <a:pt x="278" y="381"/>
                    <a:pt x="340" y="326"/>
                  </a:cubicBezTo>
                  <a:cubicBezTo>
                    <a:pt x="342" y="324"/>
                    <a:pt x="343" y="323"/>
                    <a:pt x="344" y="321"/>
                  </a:cubicBezTo>
                  <a:cubicBezTo>
                    <a:pt x="433" y="241"/>
                    <a:pt x="490" y="127"/>
                    <a:pt x="49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6">
              <a:extLst>
                <a:ext uri="{FF2B5EF4-FFF2-40B4-BE49-F238E27FC236}">
                  <a16:creationId xmlns:a16="http://schemas.microsoft.com/office/drawing/2014/main" id="{32CC99C0-7AA0-4039-BF55-B8AE33377552}"/>
                </a:ext>
              </a:extLst>
            </p:cNvPr>
            <p:cNvSpPr>
              <a:spLocks/>
            </p:cNvSpPr>
            <p:nvPr/>
          </p:nvSpPr>
          <p:spPr bwMode="auto">
            <a:xfrm>
              <a:off x="2932" y="1877"/>
              <a:ext cx="299" cy="274"/>
            </a:xfrm>
            <a:custGeom>
              <a:avLst/>
              <a:gdLst>
                <a:gd name="T0" fmla="*/ 440 w 496"/>
                <a:gd name="T1" fmla="*/ 2 h 449"/>
                <a:gd name="T2" fmla="*/ 440 w 496"/>
                <a:gd name="T3" fmla="*/ 2 h 449"/>
                <a:gd name="T4" fmla="*/ 0 w 496"/>
                <a:gd name="T5" fmla="*/ 449 h 449"/>
                <a:gd name="T6" fmla="*/ 47 w 496"/>
                <a:gd name="T7" fmla="*/ 423 h 449"/>
                <a:gd name="T8" fmla="*/ 101 w 496"/>
                <a:gd name="T9" fmla="*/ 446 h 449"/>
                <a:gd name="T10" fmla="*/ 447 w 496"/>
                <a:gd name="T11" fmla="*/ 102 h 449"/>
                <a:gd name="T12" fmla="*/ 494 w 496"/>
                <a:gd name="T13" fmla="*/ 48 h 449"/>
                <a:gd name="T14" fmla="*/ 440 w 496"/>
                <a:gd name="T15" fmla="*/ 2 h 4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49">
                  <a:moveTo>
                    <a:pt x="440" y="2"/>
                  </a:moveTo>
                  <a:lnTo>
                    <a:pt x="440" y="2"/>
                  </a:lnTo>
                  <a:cubicBezTo>
                    <a:pt x="197" y="20"/>
                    <a:pt x="10" y="215"/>
                    <a:pt x="0" y="449"/>
                  </a:cubicBezTo>
                  <a:cubicBezTo>
                    <a:pt x="10" y="434"/>
                    <a:pt x="27" y="424"/>
                    <a:pt x="47" y="423"/>
                  </a:cubicBezTo>
                  <a:cubicBezTo>
                    <a:pt x="68" y="421"/>
                    <a:pt x="88" y="431"/>
                    <a:pt x="101" y="446"/>
                  </a:cubicBezTo>
                  <a:cubicBezTo>
                    <a:pt x="113" y="265"/>
                    <a:pt x="259" y="115"/>
                    <a:pt x="447" y="102"/>
                  </a:cubicBezTo>
                  <a:cubicBezTo>
                    <a:pt x="475" y="100"/>
                    <a:pt x="496" y="76"/>
                    <a:pt x="494" y="48"/>
                  </a:cubicBezTo>
                  <a:cubicBezTo>
                    <a:pt x="492" y="21"/>
                    <a:pt x="468" y="0"/>
                    <a:pt x="44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7">
              <a:extLst>
                <a:ext uri="{FF2B5EF4-FFF2-40B4-BE49-F238E27FC236}">
                  <a16:creationId xmlns:a16="http://schemas.microsoft.com/office/drawing/2014/main" id="{39268F1A-CCF0-435C-A936-FB6FA9D28622}"/>
                </a:ext>
              </a:extLst>
            </p:cNvPr>
            <p:cNvSpPr>
              <a:spLocks/>
            </p:cNvSpPr>
            <p:nvPr/>
          </p:nvSpPr>
          <p:spPr bwMode="auto">
            <a:xfrm>
              <a:off x="3232" y="1877"/>
              <a:ext cx="273" cy="299"/>
            </a:xfrm>
            <a:custGeom>
              <a:avLst/>
              <a:gdLst>
                <a:gd name="T0" fmla="*/ 0 w 453"/>
                <a:gd name="T1" fmla="*/ 0 h 490"/>
                <a:gd name="T2" fmla="*/ 0 w 453"/>
                <a:gd name="T3" fmla="*/ 0 h 490"/>
                <a:gd name="T4" fmla="*/ 26 w 453"/>
                <a:gd name="T5" fmla="*/ 46 h 490"/>
                <a:gd name="T6" fmla="*/ 1 w 453"/>
                <a:gd name="T7" fmla="*/ 100 h 490"/>
                <a:gd name="T8" fmla="*/ 350 w 453"/>
                <a:gd name="T9" fmla="*/ 442 h 490"/>
                <a:gd name="T10" fmla="*/ 404 w 453"/>
                <a:gd name="T11" fmla="*/ 488 h 490"/>
                <a:gd name="T12" fmla="*/ 451 w 453"/>
                <a:gd name="T13" fmla="*/ 435 h 490"/>
                <a:gd name="T14" fmla="*/ 0 w 453"/>
                <a:gd name="T15" fmla="*/ 0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490">
                  <a:moveTo>
                    <a:pt x="0" y="0"/>
                  </a:moveTo>
                  <a:lnTo>
                    <a:pt x="0" y="0"/>
                  </a:lnTo>
                  <a:cubicBezTo>
                    <a:pt x="14" y="11"/>
                    <a:pt x="24" y="27"/>
                    <a:pt x="26" y="46"/>
                  </a:cubicBezTo>
                  <a:cubicBezTo>
                    <a:pt x="27" y="68"/>
                    <a:pt x="17" y="88"/>
                    <a:pt x="1" y="100"/>
                  </a:cubicBezTo>
                  <a:cubicBezTo>
                    <a:pt x="185" y="112"/>
                    <a:pt x="336" y="256"/>
                    <a:pt x="350" y="442"/>
                  </a:cubicBezTo>
                  <a:cubicBezTo>
                    <a:pt x="352" y="470"/>
                    <a:pt x="377" y="490"/>
                    <a:pt x="404" y="488"/>
                  </a:cubicBezTo>
                  <a:cubicBezTo>
                    <a:pt x="432" y="486"/>
                    <a:pt x="453" y="462"/>
                    <a:pt x="451" y="435"/>
                  </a:cubicBezTo>
                  <a:cubicBezTo>
                    <a:pt x="433" y="196"/>
                    <a:pt x="237" y="12"/>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8">
              <a:extLst>
                <a:ext uri="{FF2B5EF4-FFF2-40B4-BE49-F238E27FC236}">
                  <a16:creationId xmlns:a16="http://schemas.microsoft.com/office/drawing/2014/main" id="{5760FD40-356E-4B73-BCF4-45E36FF5C45F}"/>
                </a:ext>
              </a:extLst>
            </p:cNvPr>
            <p:cNvSpPr>
              <a:spLocks/>
            </p:cNvSpPr>
            <p:nvPr/>
          </p:nvSpPr>
          <p:spPr bwMode="auto">
            <a:xfrm>
              <a:off x="2931" y="2151"/>
              <a:ext cx="275" cy="299"/>
            </a:xfrm>
            <a:custGeom>
              <a:avLst/>
              <a:gdLst>
                <a:gd name="T0" fmla="*/ 428 w 455"/>
                <a:gd name="T1" fmla="*/ 446 h 490"/>
                <a:gd name="T2" fmla="*/ 428 w 455"/>
                <a:gd name="T3" fmla="*/ 446 h 490"/>
                <a:gd name="T4" fmla="*/ 455 w 455"/>
                <a:gd name="T5" fmla="*/ 390 h 490"/>
                <a:gd name="T6" fmla="*/ 102 w 455"/>
                <a:gd name="T7" fmla="*/ 48 h 490"/>
                <a:gd name="T8" fmla="*/ 48 w 455"/>
                <a:gd name="T9" fmla="*/ 2 h 490"/>
                <a:gd name="T10" fmla="*/ 1 w 455"/>
                <a:gd name="T11" fmla="*/ 55 h 490"/>
                <a:gd name="T12" fmla="*/ 450 w 455"/>
                <a:gd name="T13" fmla="*/ 490 h 490"/>
                <a:gd name="T14" fmla="*/ 428 w 455"/>
                <a:gd name="T15" fmla="*/ 446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490">
                  <a:moveTo>
                    <a:pt x="428" y="446"/>
                  </a:moveTo>
                  <a:lnTo>
                    <a:pt x="428" y="446"/>
                  </a:lnTo>
                  <a:cubicBezTo>
                    <a:pt x="426" y="423"/>
                    <a:pt x="437" y="402"/>
                    <a:pt x="455" y="390"/>
                  </a:cubicBezTo>
                  <a:cubicBezTo>
                    <a:pt x="270" y="380"/>
                    <a:pt x="116" y="235"/>
                    <a:pt x="102" y="48"/>
                  </a:cubicBezTo>
                  <a:cubicBezTo>
                    <a:pt x="100" y="21"/>
                    <a:pt x="76" y="0"/>
                    <a:pt x="48" y="2"/>
                  </a:cubicBezTo>
                  <a:cubicBezTo>
                    <a:pt x="20" y="4"/>
                    <a:pt x="0" y="28"/>
                    <a:pt x="1" y="55"/>
                  </a:cubicBezTo>
                  <a:cubicBezTo>
                    <a:pt x="19" y="293"/>
                    <a:pt x="214" y="477"/>
                    <a:pt x="450" y="490"/>
                  </a:cubicBezTo>
                  <a:cubicBezTo>
                    <a:pt x="437" y="479"/>
                    <a:pt x="429" y="464"/>
                    <a:pt x="428" y="44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9">
              <a:extLst>
                <a:ext uri="{FF2B5EF4-FFF2-40B4-BE49-F238E27FC236}">
                  <a16:creationId xmlns:a16="http://schemas.microsoft.com/office/drawing/2014/main" id="{4DF0C088-41D0-4819-9EDD-63FD37676DD4}"/>
                </a:ext>
              </a:extLst>
            </p:cNvPr>
            <p:cNvSpPr>
              <a:spLocks noEditPoints="1"/>
            </p:cNvSpPr>
            <p:nvPr/>
          </p:nvSpPr>
          <p:spPr bwMode="auto">
            <a:xfrm>
              <a:off x="3265" y="2100"/>
              <a:ext cx="125" cy="155"/>
            </a:xfrm>
            <a:custGeom>
              <a:avLst/>
              <a:gdLst>
                <a:gd name="T0" fmla="*/ 207 w 207"/>
                <a:gd name="T1" fmla="*/ 249 h 254"/>
                <a:gd name="T2" fmla="*/ 207 w 207"/>
                <a:gd name="T3" fmla="*/ 249 h 254"/>
                <a:gd name="T4" fmla="*/ 207 w 207"/>
                <a:gd name="T5" fmla="*/ 92 h 254"/>
                <a:gd name="T6" fmla="*/ 198 w 207"/>
                <a:gd name="T7" fmla="*/ 44 h 254"/>
                <a:gd name="T8" fmla="*/ 174 w 207"/>
                <a:gd name="T9" fmla="*/ 15 h 254"/>
                <a:gd name="T10" fmla="*/ 144 w 207"/>
                <a:gd name="T11" fmla="*/ 3 h 254"/>
                <a:gd name="T12" fmla="*/ 111 w 207"/>
                <a:gd name="T13" fmla="*/ 0 h 254"/>
                <a:gd name="T14" fmla="*/ 16 w 207"/>
                <a:gd name="T15" fmla="*/ 27 h 254"/>
                <a:gd name="T16" fmla="*/ 33 w 207"/>
                <a:gd name="T17" fmla="*/ 72 h 254"/>
                <a:gd name="T18" fmla="*/ 105 w 207"/>
                <a:gd name="T19" fmla="*/ 49 h 254"/>
                <a:gd name="T20" fmla="*/ 141 w 207"/>
                <a:gd name="T21" fmla="*/ 59 h 254"/>
                <a:gd name="T22" fmla="*/ 153 w 207"/>
                <a:gd name="T23" fmla="*/ 93 h 254"/>
                <a:gd name="T24" fmla="*/ 153 w 207"/>
                <a:gd name="T25" fmla="*/ 106 h 254"/>
                <a:gd name="T26" fmla="*/ 95 w 207"/>
                <a:gd name="T27" fmla="*/ 93 h 254"/>
                <a:gd name="T28" fmla="*/ 28 w 207"/>
                <a:gd name="T29" fmla="*/ 114 h 254"/>
                <a:gd name="T30" fmla="*/ 0 w 207"/>
                <a:gd name="T31" fmla="*/ 173 h 254"/>
                <a:gd name="T32" fmla="*/ 25 w 207"/>
                <a:gd name="T33" fmla="*/ 233 h 254"/>
                <a:gd name="T34" fmla="*/ 88 w 207"/>
                <a:gd name="T35" fmla="*/ 254 h 254"/>
                <a:gd name="T36" fmla="*/ 153 w 207"/>
                <a:gd name="T37" fmla="*/ 229 h 254"/>
                <a:gd name="T38" fmla="*/ 153 w 207"/>
                <a:gd name="T39" fmla="*/ 249 h 254"/>
                <a:gd name="T40" fmla="*/ 207 w 207"/>
                <a:gd name="T41" fmla="*/ 249 h 254"/>
                <a:gd name="T42" fmla="*/ 207 w 207"/>
                <a:gd name="T43" fmla="*/ 249 h 254"/>
                <a:gd name="T44" fmla="*/ 66 w 207"/>
                <a:gd name="T45" fmla="*/ 197 h 254"/>
                <a:gd name="T46" fmla="*/ 66 w 207"/>
                <a:gd name="T47" fmla="*/ 197 h 254"/>
                <a:gd name="T48" fmla="*/ 54 w 207"/>
                <a:gd name="T49" fmla="*/ 173 h 254"/>
                <a:gd name="T50" fmla="*/ 68 w 207"/>
                <a:gd name="T51" fmla="*/ 149 h 254"/>
                <a:gd name="T52" fmla="*/ 104 w 207"/>
                <a:gd name="T53" fmla="*/ 141 h 254"/>
                <a:gd name="T54" fmla="*/ 153 w 207"/>
                <a:gd name="T55" fmla="*/ 151 h 254"/>
                <a:gd name="T56" fmla="*/ 153 w 207"/>
                <a:gd name="T57" fmla="*/ 182 h 254"/>
                <a:gd name="T58" fmla="*/ 99 w 207"/>
                <a:gd name="T59" fmla="*/ 205 h 254"/>
                <a:gd name="T60" fmla="*/ 66 w 207"/>
                <a:gd name="T61" fmla="*/ 19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7" h="254">
                  <a:moveTo>
                    <a:pt x="207" y="249"/>
                  </a:moveTo>
                  <a:lnTo>
                    <a:pt x="207" y="249"/>
                  </a:lnTo>
                  <a:lnTo>
                    <a:pt x="207" y="92"/>
                  </a:lnTo>
                  <a:cubicBezTo>
                    <a:pt x="207" y="73"/>
                    <a:pt x="204" y="57"/>
                    <a:pt x="198" y="44"/>
                  </a:cubicBezTo>
                  <a:cubicBezTo>
                    <a:pt x="193" y="31"/>
                    <a:pt x="185" y="21"/>
                    <a:pt x="174" y="15"/>
                  </a:cubicBezTo>
                  <a:cubicBezTo>
                    <a:pt x="164" y="9"/>
                    <a:pt x="154" y="5"/>
                    <a:pt x="144" y="3"/>
                  </a:cubicBezTo>
                  <a:cubicBezTo>
                    <a:pt x="135" y="1"/>
                    <a:pt x="124" y="0"/>
                    <a:pt x="111" y="0"/>
                  </a:cubicBezTo>
                  <a:cubicBezTo>
                    <a:pt x="74" y="0"/>
                    <a:pt x="42" y="9"/>
                    <a:pt x="16" y="27"/>
                  </a:cubicBezTo>
                  <a:lnTo>
                    <a:pt x="33" y="72"/>
                  </a:lnTo>
                  <a:cubicBezTo>
                    <a:pt x="55" y="56"/>
                    <a:pt x="79" y="49"/>
                    <a:pt x="105" y="49"/>
                  </a:cubicBezTo>
                  <a:cubicBezTo>
                    <a:pt x="121" y="49"/>
                    <a:pt x="133" y="52"/>
                    <a:pt x="141" y="59"/>
                  </a:cubicBezTo>
                  <a:cubicBezTo>
                    <a:pt x="149" y="66"/>
                    <a:pt x="153" y="78"/>
                    <a:pt x="153" y="93"/>
                  </a:cubicBezTo>
                  <a:lnTo>
                    <a:pt x="153" y="106"/>
                  </a:lnTo>
                  <a:cubicBezTo>
                    <a:pt x="138" y="97"/>
                    <a:pt x="118" y="93"/>
                    <a:pt x="95" y="93"/>
                  </a:cubicBezTo>
                  <a:cubicBezTo>
                    <a:pt x="69" y="93"/>
                    <a:pt x="47" y="100"/>
                    <a:pt x="28" y="114"/>
                  </a:cubicBezTo>
                  <a:cubicBezTo>
                    <a:pt x="9" y="127"/>
                    <a:pt x="0" y="147"/>
                    <a:pt x="0" y="173"/>
                  </a:cubicBezTo>
                  <a:cubicBezTo>
                    <a:pt x="0" y="199"/>
                    <a:pt x="8" y="219"/>
                    <a:pt x="25" y="233"/>
                  </a:cubicBezTo>
                  <a:cubicBezTo>
                    <a:pt x="41" y="247"/>
                    <a:pt x="62" y="254"/>
                    <a:pt x="88" y="254"/>
                  </a:cubicBezTo>
                  <a:cubicBezTo>
                    <a:pt x="115" y="254"/>
                    <a:pt x="137" y="246"/>
                    <a:pt x="153" y="229"/>
                  </a:cubicBezTo>
                  <a:lnTo>
                    <a:pt x="153" y="249"/>
                  </a:lnTo>
                  <a:lnTo>
                    <a:pt x="207" y="249"/>
                  </a:lnTo>
                  <a:lnTo>
                    <a:pt x="207" y="249"/>
                  </a:lnTo>
                  <a:close/>
                  <a:moveTo>
                    <a:pt x="66" y="197"/>
                  </a:moveTo>
                  <a:lnTo>
                    <a:pt x="66" y="197"/>
                  </a:lnTo>
                  <a:cubicBezTo>
                    <a:pt x="58" y="191"/>
                    <a:pt x="54" y="183"/>
                    <a:pt x="54" y="173"/>
                  </a:cubicBezTo>
                  <a:cubicBezTo>
                    <a:pt x="54" y="162"/>
                    <a:pt x="59" y="154"/>
                    <a:pt x="68" y="149"/>
                  </a:cubicBezTo>
                  <a:cubicBezTo>
                    <a:pt x="77" y="143"/>
                    <a:pt x="89" y="141"/>
                    <a:pt x="104" y="141"/>
                  </a:cubicBezTo>
                  <a:cubicBezTo>
                    <a:pt x="123" y="141"/>
                    <a:pt x="139" y="144"/>
                    <a:pt x="153" y="151"/>
                  </a:cubicBezTo>
                  <a:lnTo>
                    <a:pt x="153" y="182"/>
                  </a:lnTo>
                  <a:cubicBezTo>
                    <a:pt x="138" y="198"/>
                    <a:pt x="120" y="205"/>
                    <a:pt x="99" y="205"/>
                  </a:cubicBezTo>
                  <a:cubicBezTo>
                    <a:pt x="84" y="205"/>
                    <a:pt x="73" y="202"/>
                    <a:pt x="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0">
              <a:extLst>
                <a:ext uri="{FF2B5EF4-FFF2-40B4-BE49-F238E27FC236}">
                  <a16:creationId xmlns:a16="http://schemas.microsoft.com/office/drawing/2014/main" id="{01E4A575-3938-4CDC-821F-5EBCCFA300E8}"/>
                </a:ext>
              </a:extLst>
            </p:cNvPr>
            <p:cNvSpPr>
              <a:spLocks/>
            </p:cNvSpPr>
            <p:nvPr/>
          </p:nvSpPr>
          <p:spPr bwMode="auto">
            <a:xfrm>
              <a:off x="3156" y="2042"/>
              <a:ext cx="94" cy="213"/>
            </a:xfrm>
            <a:custGeom>
              <a:avLst/>
              <a:gdLst>
                <a:gd name="T0" fmla="*/ 149 w 155"/>
                <a:gd name="T1" fmla="*/ 338 h 349"/>
                <a:gd name="T2" fmla="*/ 149 w 155"/>
                <a:gd name="T3" fmla="*/ 338 h 349"/>
                <a:gd name="T4" fmla="*/ 155 w 155"/>
                <a:gd name="T5" fmla="*/ 288 h 349"/>
                <a:gd name="T6" fmla="*/ 117 w 155"/>
                <a:gd name="T7" fmla="*/ 299 h 349"/>
                <a:gd name="T8" fmla="*/ 97 w 155"/>
                <a:gd name="T9" fmla="*/ 276 h 349"/>
                <a:gd name="T10" fmla="*/ 97 w 155"/>
                <a:gd name="T11" fmla="*/ 149 h 349"/>
                <a:gd name="T12" fmla="*/ 153 w 155"/>
                <a:gd name="T13" fmla="*/ 149 h 349"/>
                <a:gd name="T14" fmla="*/ 153 w 155"/>
                <a:gd name="T15" fmla="*/ 101 h 349"/>
                <a:gd name="T16" fmla="*/ 97 w 155"/>
                <a:gd name="T17" fmla="*/ 101 h 349"/>
                <a:gd name="T18" fmla="*/ 97 w 155"/>
                <a:gd name="T19" fmla="*/ 0 h 349"/>
                <a:gd name="T20" fmla="*/ 41 w 155"/>
                <a:gd name="T21" fmla="*/ 27 h 349"/>
                <a:gd name="T22" fmla="*/ 41 w 155"/>
                <a:gd name="T23" fmla="*/ 101 h 349"/>
                <a:gd name="T24" fmla="*/ 0 w 155"/>
                <a:gd name="T25" fmla="*/ 101 h 349"/>
                <a:gd name="T26" fmla="*/ 0 w 155"/>
                <a:gd name="T27" fmla="*/ 149 h 349"/>
                <a:gd name="T28" fmla="*/ 41 w 155"/>
                <a:gd name="T29" fmla="*/ 149 h 349"/>
                <a:gd name="T30" fmla="*/ 41 w 155"/>
                <a:gd name="T31" fmla="*/ 287 h 349"/>
                <a:gd name="T32" fmla="*/ 98 w 155"/>
                <a:gd name="T33" fmla="*/ 349 h 349"/>
                <a:gd name="T34" fmla="*/ 149 w 155"/>
                <a:gd name="T35" fmla="*/ 33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349">
                  <a:moveTo>
                    <a:pt x="149" y="338"/>
                  </a:moveTo>
                  <a:lnTo>
                    <a:pt x="149" y="338"/>
                  </a:lnTo>
                  <a:lnTo>
                    <a:pt x="155" y="288"/>
                  </a:lnTo>
                  <a:cubicBezTo>
                    <a:pt x="142" y="296"/>
                    <a:pt x="130" y="299"/>
                    <a:pt x="117" y="299"/>
                  </a:cubicBezTo>
                  <a:cubicBezTo>
                    <a:pt x="104" y="299"/>
                    <a:pt x="97" y="292"/>
                    <a:pt x="97" y="276"/>
                  </a:cubicBezTo>
                  <a:lnTo>
                    <a:pt x="97" y="149"/>
                  </a:lnTo>
                  <a:lnTo>
                    <a:pt x="153" y="149"/>
                  </a:lnTo>
                  <a:lnTo>
                    <a:pt x="153" y="101"/>
                  </a:lnTo>
                  <a:lnTo>
                    <a:pt x="97" y="101"/>
                  </a:lnTo>
                  <a:lnTo>
                    <a:pt x="97" y="0"/>
                  </a:lnTo>
                  <a:lnTo>
                    <a:pt x="41" y="27"/>
                  </a:lnTo>
                  <a:lnTo>
                    <a:pt x="41" y="101"/>
                  </a:lnTo>
                  <a:lnTo>
                    <a:pt x="0" y="101"/>
                  </a:lnTo>
                  <a:lnTo>
                    <a:pt x="0" y="149"/>
                  </a:lnTo>
                  <a:lnTo>
                    <a:pt x="41" y="149"/>
                  </a:lnTo>
                  <a:lnTo>
                    <a:pt x="41" y="287"/>
                  </a:lnTo>
                  <a:cubicBezTo>
                    <a:pt x="41" y="329"/>
                    <a:pt x="60" y="349"/>
                    <a:pt x="98" y="349"/>
                  </a:cubicBezTo>
                  <a:cubicBezTo>
                    <a:pt x="118" y="349"/>
                    <a:pt x="135" y="346"/>
                    <a:pt x="149" y="33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1">
              <a:extLst>
                <a:ext uri="{FF2B5EF4-FFF2-40B4-BE49-F238E27FC236}">
                  <a16:creationId xmlns:a16="http://schemas.microsoft.com/office/drawing/2014/main" id="{247B28F9-4146-4C84-B0E6-3CD0E74314A1}"/>
                </a:ext>
              </a:extLst>
            </p:cNvPr>
            <p:cNvSpPr>
              <a:spLocks/>
            </p:cNvSpPr>
            <p:nvPr/>
          </p:nvSpPr>
          <p:spPr bwMode="auto">
            <a:xfrm>
              <a:off x="3051" y="2045"/>
              <a:ext cx="90" cy="207"/>
            </a:xfrm>
            <a:custGeom>
              <a:avLst/>
              <a:gdLst>
                <a:gd name="T0" fmla="*/ 149 w 149"/>
                <a:gd name="T1" fmla="*/ 144 h 338"/>
                <a:gd name="T2" fmla="*/ 149 w 149"/>
                <a:gd name="T3" fmla="*/ 144 h 338"/>
                <a:gd name="T4" fmla="*/ 149 w 149"/>
                <a:gd name="T5" fmla="*/ 95 h 338"/>
                <a:gd name="T6" fmla="*/ 91 w 149"/>
                <a:gd name="T7" fmla="*/ 95 h 338"/>
                <a:gd name="T8" fmla="*/ 91 w 149"/>
                <a:gd name="T9" fmla="*/ 68 h 338"/>
                <a:gd name="T10" fmla="*/ 109 w 149"/>
                <a:gd name="T11" fmla="*/ 49 h 338"/>
                <a:gd name="T12" fmla="*/ 144 w 149"/>
                <a:gd name="T13" fmla="*/ 57 h 338"/>
                <a:gd name="T14" fmla="*/ 144 w 149"/>
                <a:gd name="T15" fmla="*/ 11 h 338"/>
                <a:gd name="T16" fmla="*/ 93 w 149"/>
                <a:gd name="T17" fmla="*/ 0 h 338"/>
                <a:gd name="T18" fmla="*/ 35 w 149"/>
                <a:gd name="T19" fmla="*/ 57 h 338"/>
                <a:gd name="T20" fmla="*/ 35 w 149"/>
                <a:gd name="T21" fmla="*/ 95 h 338"/>
                <a:gd name="T22" fmla="*/ 0 w 149"/>
                <a:gd name="T23" fmla="*/ 95 h 338"/>
                <a:gd name="T24" fmla="*/ 0 w 149"/>
                <a:gd name="T25" fmla="*/ 144 h 338"/>
                <a:gd name="T26" fmla="*/ 35 w 149"/>
                <a:gd name="T27" fmla="*/ 144 h 338"/>
                <a:gd name="T28" fmla="*/ 35 w 149"/>
                <a:gd name="T29" fmla="*/ 338 h 338"/>
                <a:gd name="T30" fmla="*/ 91 w 149"/>
                <a:gd name="T31" fmla="*/ 338 h 338"/>
                <a:gd name="T32" fmla="*/ 91 w 149"/>
                <a:gd name="T33" fmla="*/ 144 h 338"/>
                <a:gd name="T34" fmla="*/ 149 w 149"/>
                <a:gd name="T35" fmla="*/ 14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338">
                  <a:moveTo>
                    <a:pt x="149" y="144"/>
                  </a:moveTo>
                  <a:lnTo>
                    <a:pt x="149" y="144"/>
                  </a:lnTo>
                  <a:lnTo>
                    <a:pt x="149" y="95"/>
                  </a:lnTo>
                  <a:lnTo>
                    <a:pt x="91" y="95"/>
                  </a:lnTo>
                  <a:lnTo>
                    <a:pt x="91" y="68"/>
                  </a:lnTo>
                  <a:cubicBezTo>
                    <a:pt x="91" y="55"/>
                    <a:pt x="97" y="49"/>
                    <a:pt x="109" y="49"/>
                  </a:cubicBezTo>
                  <a:cubicBezTo>
                    <a:pt x="119" y="49"/>
                    <a:pt x="131" y="52"/>
                    <a:pt x="144" y="57"/>
                  </a:cubicBezTo>
                  <a:lnTo>
                    <a:pt x="144" y="11"/>
                  </a:lnTo>
                  <a:cubicBezTo>
                    <a:pt x="129" y="4"/>
                    <a:pt x="112" y="0"/>
                    <a:pt x="93" y="0"/>
                  </a:cubicBezTo>
                  <a:cubicBezTo>
                    <a:pt x="54" y="0"/>
                    <a:pt x="35" y="19"/>
                    <a:pt x="35" y="57"/>
                  </a:cubicBezTo>
                  <a:lnTo>
                    <a:pt x="35" y="95"/>
                  </a:lnTo>
                  <a:lnTo>
                    <a:pt x="0" y="95"/>
                  </a:lnTo>
                  <a:lnTo>
                    <a:pt x="0" y="144"/>
                  </a:lnTo>
                  <a:lnTo>
                    <a:pt x="35" y="144"/>
                  </a:lnTo>
                  <a:lnTo>
                    <a:pt x="35" y="338"/>
                  </a:lnTo>
                  <a:lnTo>
                    <a:pt x="91" y="338"/>
                  </a:lnTo>
                  <a:lnTo>
                    <a:pt x="91" y="144"/>
                  </a:lnTo>
                  <a:lnTo>
                    <a:pt x="149" y="14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2">
              <a:extLst>
                <a:ext uri="{FF2B5EF4-FFF2-40B4-BE49-F238E27FC236}">
                  <a16:creationId xmlns:a16="http://schemas.microsoft.com/office/drawing/2014/main" id="{CA8D6C23-30E3-4914-8A84-550F7846DBB1}"/>
                </a:ext>
              </a:extLst>
            </p:cNvPr>
            <p:cNvSpPr>
              <a:spLocks/>
            </p:cNvSpPr>
            <p:nvPr/>
          </p:nvSpPr>
          <p:spPr bwMode="auto">
            <a:xfrm>
              <a:off x="3631" y="1940"/>
              <a:ext cx="110" cy="181"/>
            </a:xfrm>
            <a:custGeom>
              <a:avLst/>
              <a:gdLst>
                <a:gd name="T0" fmla="*/ 0 w 184"/>
                <a:gd name="T1" fmla="*/ 298 h 298"/>
                <a:gd name="T2" fmla="*/ 0 w 184"/>
                <a:gd name="T3" fmla="*/ 298 h 298"/>
                <a:gd name="T4" fmla="*/ 0 w 184"/>
                <a:gd name="T5" fmla="*/ 0 h 298"/>
                <a:gd name="T6" fmla="*/ 37 w 184"/>
                <a:gd name="T7" fmla="*/ 0 h 298"/>
                <a:gd name="T8" fmla="*/ 37 w 184"/>
                <a:gd name="T9" fmla="*/ 262 h 298"/>
                <a:gd name="T10" fmla="*/ 184 w 184"/>
                <a:gd name="T11" fmla="*/ 262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2"/>
                  </a:lnTo>
                  <a:lnTo>
                    <a:pt x="184" y="262"/>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3">
              <a:extLst>
                <a:ext uri="{FF2B5EF4-FFF2-40B4-BE49-F238E27FC236}">
                  <a16:creationId xmlns:a16="http://schemas.microsoft.com/office/drawing/2014/main" id="{726DDA68-E73B-469E-AD24-23B9BFFBC961}"/>
                </a:ext>
              </a:extLst>
            </p:cNvPr>
            <p:cNvSpPr>
              <a:spLocks noEditPoints="1"/>
            </p:cNvSpPr>
            <p:nvPr/>
          </p:nvSpPr>
          <p:spPr bwMode="auto">
            <a:xfrm>
              <a:off x="3756" y="1985"/>
              <a:ext cx="113" cy="140"/>
            </a:xfrm>
            <a:custGeom>
              <a:avLst/>
              <a:gdLst>
                <a:gd name="T0" fmla="*/ 37 w 186"/>
                <a:gd name="T1" fmla="*/ 97 h 228"/>
                <a:gd name="T2" fmla="*/ 37 w 186"/>
                <a:gd name="T3" fmla="*/ 97 h 228"/>
                <a:gd name="T4" fmla="*/ 149 w 186"/>
                <a:gd name="T5" fmla="*/ 97 h 228"/>
                <a:gd name="T6" fmla="*/ 133 w 186"/>
                <a:gd name="T7" fmla="*/ 48 h 228"/>
                <a:gd name="T8" fmla="*/ 96 w 186"/>
                <a:gd name="T9" fmla="*/ 33 h 228"/>
                <a:gd name="T10" fmla="*/ 55 w 186"/>
                <a:gd name="T11" fmla="*/ 49 h 228"/>
                <a:gd name="T12" fmla="*/ 37 w 186"/>
                <a:gd name="T13" fmla="*/ 97 h 228"/>
                <a:gd name="T14" fmla="*/ 96 w 186"/>
                <a:gd name="T15" fmla="*/ 228 h 228"/>
                <a:gd name="T16" fmla="*/ 96 w 186"/>
                <a:gd name="T17" fmla="*/ 228 h 228"/>
                <a:gd name="T18" fmla="*/ 26 w 186"/>
                <a:gd name="T19" fmla="*/ 196 h 228"/>
                <a:gd name="T20" fmla="*/ 0 w 186"/>
                <a:gd name="T21" fmla="*/ 114 h 228"/>
                <a:gd name="T22" fmla="*/ 26 w 186"/>
                <a:gd name="T23" fmla="*/ 31 h 228"/>
                <a:gd name="T24" fmla="*/ 96 w 186"/>
                <a:gd name="T25" fmla="*/ 0 h 228"/>
                <a:gd name="T26" fmla="*/ 161 w 186"/>
                <a:gd name="T27" fmla="*/ 27 h 228"/>
                <a:gd name="T28" fmla="*/ 186 w 186"/>
                <a:gd name="T29" fmla="*/ 104 h 228"/>
                <a:gd name="T30" fmla="*/ 185 w 186"/>
                <a:gd name="T31" fmla="*/ 129 h 228"/>
                <a:gd name="T32" fmla="*/ 37 w 186"/>
                <a:gd name="T33" fmla="*/ 129 h 228"/>
                <a:gd name="T34" fmla="*/ 56 w 186"/>
                <a:gd name="T35" fmla="*/ 176 h 228"/>
                <a:gd name="T36" fmla="*/ 97 w 186"/>
                <a:gd name="T37" fmla="*/ 194 h 228"/>
                <a:gd name="T38" fmla="*/ 144 w 186"/>
                <a:gd name="T39" fmla="*/ 175 h 228"/>
                <a:gd name="T40" fmla="*/ 166 w 186"/>
                <a:gd name="T41" fmla="*/ 200 h 228"/>
                <a:gd name="T42" fmla="*/ 96 w 186"/>
                <a:gd name="T4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6" h="228">
                  <a:moveTo>
                    <a:pt x="37" y="97"/>
                  </a:moveTo>
                  <a:lnTo>
                    <a:pt x="37" y="97"/>
                  </a:lnTo>
                  <a:lnTo>
                    <a:pt x="149" y="97"/>
                  </a:lnTo>
                  <a:cubicBezTo>
                    <a:pt x="148" y="75"/>
                    <a:pt x="143" y="58"/>
                    <a:pt x="133" y="48"/>
                  </a:cubicBezTo>
                  <a:cubicBezTo>
                    <a:pt x="122" y="38"/>
                    <a:pt x="110" y="33"/>
                    <a:pt x="96" y="33"/>
                  </a:cubicBezTo>
                  <a:cubicBezTo>
                    <a:pt x="79" y="33"/>
                    <a:pt x="66" y="38"/>
                    <a:pt x="55" y="49"/>
                  </a:cubicBezTo>
                  <a:cubicBezTo>
                    <a:pt x="44" y="60"/>
                    <a:pt x="38" y="76"/>
                    <a:pt x="37" y="97"/>
                  </a:cubicBezTo>
                  <a:close/>
                  <a:moveTo>
                    <a:pt x="96" y="228"/>
                  </a:moveTo>
                  <a:lnTo>
                    <a:pt x="96" y="228"/>
                  </a:lnTo>
                  <a:cubicBezTo>
                    <a:pt x="67" y="228"/>
                    <a:pt x="43" y="218"/>
                    <a:pt x="26" y="196"/>
                  </a:cubicBezTo>
                  <a:cubicBezTo>
                    <a:pt x="8" y="175"/>
                    <a:pt x="0" y="148"/>
                    <a:pt x="0" y="114"/>
                  </a:cubicBezTo>
                  <a:cubicBezTo>
                    <a:pt x="0" y="79"/>
                    <a:pt x="8" y="51"/>
                    <a:pt x="26" y="31"/>
                  </a:cubicBezTo>
                  <a:cubicBezTo>
                    <a:pt x="44" y="10"/>
                    <a:pt x="67" y="0"/>
                    <a:pt x="96" y="0"/>
                  </a:cubicBezTo>
                  <a:cubicBezTo>
                    <a:pt x="122" y="0"/>
                    <a:pt x="144" y="9"/>
                    <a:pt x="161" y="27"/>
                  </a:cubicBezTo>
                  <a:cubicBezTo>
                    <a:pt x="178" y="44"/>
                    <a:pt x="186" y="70"/>
                    <a:pt x="186" y="104"/>
                  </a:cubicBezTo>
                  <a:cubicBezTo>
                    <a:pt x="186" y="112"/>
                    <a:pt x="186" y="120"/>
                    <a:pt x="185" y="129"/>
                  </a:cubicBezTo>
                  <a:lnTo>
                    <a:pt x="37" y="129"/>
                  </a:lnTo>
                  <a:cubicBezTo>
                    <a:pt x="39" y="148"/>
                    <a:pt x="45" y="164"/>
                    <a:pt x="56" y="176"/>
                  </a:cubicBezTo>
                  <a:cubicBezTo>
                    <a:pt x="67" y="188"/>
                    <a:pt x="81" y="194"/>
                    <a:pt x="97" y="194"/>
                  </a:cubicBezTo>
                  <a:cubicBezTo>
                    <a:pt x="115" y="194"/>
                    <a:pt x="131" y="188"/>
                    <a:pt x="144" y="175"/>
                  </a:cubicBezTo>
                  <a:lnTo>
                    <a:pt x="166" y="200"/>
                  </a:lnTo>
                  <a:cubicBezTo>
                    <a:pt x="148" y="219"/>
                    <a:pt x="124" y="228"/>
                    <a:pt x="96"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4">
              <a:extLst>
                <a:ext uri="{FF2B5EF4-FFF2-40B4-BE49-F238E27FC236}">
                  <a16:creationId xmlns:a16="http://schemas.microsoft.com/office/drawing/2014/main" id="{5E243ACA-F2F9-4FE5-B7CC-1E7FC4F527C4}"/>
                </a:ext>
              </a:extLst>
            </p:cNvPr>
            <p:cNvSpPr>
              <a:spLocks noEditPoints="1"/>
            </p:cNvSpPr>
            <p:nvPr/>
          </p:nvSpPr>
          <p:spPr bwMode="auto">
            <a:xfrm>
              <a:off x="3885" y="1985"/>
              <a:ext cx="104" cy="140"/>
            </a:xfrm>
            <a:custGeom>
              <a:avLst/>
              <a:gdLst>
                <a:gd name="T0" fmla="*/ 81 w 172"/>
                <a:gd name="T1" fmla="*/ 195 h 228"/>
                <a:gd name="T2" fmla="*/ 81 w 172"/>
                <a:gd name="T3" fmla="*/ 195 h 228"/>
                <a:gd name="T4" fmla="*/ 137 w 172"/>
                <a:gd name="T5" fmla="*/ 167 h 228"/>
                <a:gd name="T6" fmla="*/ 137 w 172"/>
                <a:gd name="T7" fmla="*/ 129 h 228"/>
                <a:gd name="T8" fmla="*/ 86 w 172"/>
                <a:gd name="T9" fmla="*/ 115 h 228"/>
                <a:gd name="T10" fmla="*/ 49 w 172"/>
                <a:gd name="T11" fmla="*/ 125 h 228"/>
                <a:gd name="T12" fmla="*/ 35 w 172"/>
                <a:gd name="T13" fmla="*/ 155 h 228"/>
                <a:gd name="T14" fmla="*/ 47 w 172"/>
                <a:gd name="T15" fmla="*/ 184 h 228"/>
                <a:gd name="T16" fmla="*/ 81 w 172"/>
                <a:gd name="T17" fmla="*/ 195 h 228"/>
                <a:gd name="T18" fmla="*/ 137 w 172"/>
                <a:gd name="T19" fmla="*/ 223 h 228"/>
                <a:gd name="T20" fmla="*/ 137 w 172"/>
                <a:gd name="T21" fmla="*/ 223 h 228"/>
                <a:gd name="T22" fmla="*/ 137 w 172"/>
                <a:gd name="T23" fmla="*/ 203 h 228"/>
                <a:gd name="T24" fmla="*/ 75 w 172"/>
                <a:gd name="T25" fmla="*/ 228 h 228"/>
                <a:gd name="T26" fmla="*/ 20 w 172"/>
                <a:gd name="T27" fmla="*/ 209 h 228"/>
                <a:gd name="T28" fmla="*/ 0 w 172"/>
                <a:gd name="T29" fmla="*/ 155 h 228"/>
                <a:gd name="T30" fmla="*/ 23 w 172"/>
                <a:gd name="T31" fmla="*/ 101 h 228"/>
                <a:gd name="T32" fmla="*/ 81 w 172"/>
                <a:gd name="T33" fmla="*/ 83 h 228"/>
                <a:gd name="T34" fmla="*/ 137 w 172"/>
                <a:gd name="T35" fmla="*/ 97 h 228"/>
                <a:gd name="T36" fmla="*/ 137 w 172"/>
                <a:gd name="T37" fmla="*/ 82 h 228"/>
                <a:gd name="T38" fmla="*/ 125 w 172"/>
                <a:gd name="T39" fmla="*/ 44 h 228"/>
                <a:gd name="T40" fmla="*/ 90 w 172"/>
                <a:gd name="T41" fmla="*/ 33 h 228"/>
                <a:gd name="T42" fmla="*/ 26 w 172"/>
                <a:gd name="T43" fmla="*/ 54 h 228"/>
                <a:gd name="T44" fmla="*/ 16 w 172"/>
                <a:gd name="T45" fmla="*/ 23 h 228"/>
                <a:gd name="T46" fmla="*/ 95 w 172"/>
                <a:gd name="T47" fmla="*/ 0 h 228"/>
                <a:gd name="T48" fmla="*/ 172 w 172"/>
                <a:gd name="T49" fmla="*/ 79 h 228"/>
                <a:gd name="T50" fmla="*/ 172 w 172"/>
                <a:gd name="T51" fmla="*/ 223 h 228"/>
                <a:gd name="T52" fmla="*/ 137 w 172"/>
                <a:gd name="T53" fmla="*/ 22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2" h="228">
                  <a:moveTo>
                    <a:pt x="81" y="195"/>
                  </a:moveTo>
                  <a:lnTo>
                    <a:pt x="81" y="195"/>
                  </a:lnTo>
                  <a:cubicBezTo>
                    <a:pt x="102" y="195"/>
                    <a:pt x="121" y="186"/>
                    <a:pt x="137" y="167"/>
                  </a:cubicBezTo>
                  <a:lnTo>
                    <a:pt x="137" y="129"/>
                  </a:lnTo>
                  <a:cubicBezTo>
                    <a:pt x="122" y="120"/>
                    <a:pt x="104" y="115"/>
                    <a:pt x="86" y="115"/>
                  </a:cubicBezTo>
                  <a:cubicBezTo>
                    <a:pt x="71" y="115"/>
                    <a:pt x="59" y="118"/>
                    <a:pt x="49" y="125"/>
                  </a:cubicBezTo>
                  <a:cubicBezTo>
                    <a:pt x="39" y="132"/>
                    <a:pt x="35" y="142"/>
                    <a:pt x="35" y="155"/>
                  </a:cubicBezTo>
                  <a:cubicBezTo>
                    <a:pt x="35" y="167"/>
                    <a:pt x="39" y="177"/>
                    <a:pt x="47" y="184"/>
                  </a:cubicBezTo>
                  <a:cubicBezTo>
                    <a:pt x="55" y="192"/>
                    <a:pt x="66" y="195"/>
                    <a:pt x="81" y="195"/>
                  </a:cubicBezTo>
                  <a:close/>
                  <a:moveTo>
                    <a:pt x="137" y="223"/>
                  </a:moveTo>
                  <a:lnTo>
                    <a:pt x="137" y="223"/>
                  </a:lnTo>
                  <a:lnTo>
                    <a:pt x="137" y="203"/>
                  </a:lnTo>
                  <a:cubicBezTo>
                    <a:pt x="119" y="220"/>
                    <a:pt x="99" y="228"/>
                    <a:pt x="75" y="228"/>
                  </a:cubicBezTo>
                  <a:cubicBezTo>
                    <a:pt x="52" y="228"/>
                    <a:pt x="34" y="222"/>
                    <a:pt x="20" y="209"/>
                  </a:cubicBezTo>
                  <a:cubicBezTo>
                    <a:pt x="7" y="197"/>
                    <a:pt x="0" y="178"/>
                    <a:pt x="0" y="155"/>
                  </a:cubicBezTo>
                  <a:cubicBezTo>
                    <a:pt x="0" y="131"/>
                    <a:pt x="7" y="113"/>
                    <a:pt x="23" y="101"/>
                  </a:cubicBezTo>
                  <a:cubicBezTo>
                    <a:pt x="39" y="89"/>
                    <a:pt x="58" y="83"/>
                    <a:pt x="81" y="83"/>
                  </a:cubicBezTo>
                  <a:cubicBezTo>
                    <a:pt x="102" y="83"/>
                    <a:pt x="121" y="88"/>
                    <a:pt x="137" y="97"/>
                  </a:cubicBezTo>
                  <a:lnTo>
                    <a:pt x="137" y="82"/>
                  </a:lnTo>
                  <a:cubicBezTo>
                    <a:pt x="137" y="64"/>
                    <a:pt x="133" y="51"/>
                    <a:pt x="125" y="44"/>
                  </a:cubicBezTo>
                  <a:cubicBezTo>
                    <a:pt x="117" y="36"/>
                    <a:pt x="105" y="33"/>
                    <a:pt x="90" y="33"/>
                  </a:cubicBezTo>
                  <a:cubicBezTo>
                    <a:pt x="68" y="33"/>
                    <a:pt x="47" y="40"/>
                    <a:pt x="26" y="54"/>
                  </a:cubicBezTo>
                  <a:lnTo>
                    <a:pt x="16" y="23"/>
                  </a:lnTo>
                  <a:cubicBezTo>
                    <a:pt x="39" y="8"/>
                    <a:pt x="65" y="0"/>
                    <a:pt x="95" y="0"/>
                  </a:cubicBezTo>
                  <a:cubicBezTo>
                    <a:pt x="146" y="0"/>
                    <a:pt x="172" y="27"/>
                    <a:pt x="172" y="79"/>
                  </a:cubicBezTo>
                  <a:lnTo>
                    <a:pt x="172" y="223"/>
                  </a:lnTo>
                  <a:lnTo>
                    <a:pt x="137"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5">
              <a:extLst>
                <a:ext uri="{FF2B5EF4-FFF2-40B4-BE49-F238E27FC236}">
                  <a16:creationId xmlns:a16="http://schemas.microsoft.com/office/drawing/2014/main" id="{285DC50C-8622-49B7-9150-9A98CE91CF0A}"/>
                </a:ext>
              </a:extLst>
            </p:cNvPr>
            <p:cNvSpPr>
              <a:spLocks noEditPoints="1"/>
            </p:cNvSpPr>
            <p:nvPr/>
          </p:nvSpPr>
          <p:spPr bwMode="auto">
            <a:xfrm>
              <a:off x="4011" y="1934"/>
              <a:ext cx="109" cy="191"/>
            </a:xfrm>
            <a:custGeom>
              <a:avLst/>
              <a:gdLst>
                <a:gd name="T0" fmla="*/ 95 w 181"/>
                <a:gd name="T1" fmla="*/ 278 h 312"/>
                <a:gd name="T2" fmla="*/ 95 w 181"/>
                <a:gd name="T3" fmla="*/ 278 h 312"/>
                <a:gd name="T4" fmla="*/ 144 w 181"/>
                <a:gd name="T5" fmla="*/ 248 h 312"/>
                <a:gd name="T6" fmla="*/ 144 w 181"/>
                <a:gd name="T7" fmla="*/ 146 h 312"/>
                <a:gd name="T8" fmla="*/ 95 w 181"/>
                <a:gd name="T9" fmla="*/ 118 h 312"/>
                <a:gd name="T10" fmla="*/ 52 w 181"/>
                <a:gd name="T11" fmla="*/ 139 h 312"/>
                <a:gd name="T12" fmla="*/ 37 w 181"/>
                <a:gd name="T13" fmla="*/ 198 h 312"/>
                <a:gd name="T14" fmla="*/ 53 w 181"/>
                <a:gd name="T15" fmla="*/ 255 h 312"/>
                <a:gd name="T16" fmla="*/ 95 w 181"/>
                <a:gd name="T17" fmla="*/ 278 h 312"/>
                <a:gd name="T18" fmla="*/ 89 w 181"/>
                <a:gd name="T19" fmla="*/ 312 h 312"/>
                <a:gd name="T20" fmla="*/ 89 w 181"/>
                <a:gd name="T21" fmla="*/ 312 h 312"/>
                <a:gd name="T22" fmla="*/ 24 w 181"/>
                <a:gd name="T23" fmla="*/ 281 h 312"/>
                <a:gd name="T24" fmla="*/ 0 w 181"/>
                <a:gd name="T25" fmla="*/ 198 h 312"/>
                <a:gd name="T26" fmla="*/ 24 w 181"/>
                <a:gd name="T27" fmla="*/ 115 h 312"/>
                <a:gd name="T28" fmla="*/ 89 w 181"/>
                <a:gd name="T29" fmla="*/ 84 h 312"/>
                <a:gd name="T30" fmla="*/ 144 w 181"/>
                <a:gd name="T31" fmla="*/ 105 h 312"/>
                <a:gd name="T32" fmla="*/ 144 w 181"/>
                <a:gd name="T33" fmla="*/ 17 h 312"/>
                <a:gd name="T34" fmla="*/ 181 w 181"/>
                <a:gd name="T35" fmla="*/ 0 h 312"/>
                <a:gd name="T36" fmla="*/ 181 w 181"/>
                <a:gd name="T37" fmla="*/ 307 h 312"/>
                <a:gd name="T38" fmla="*/ 144 w 181"/>
                <a:gd name="T39" fmla="*/ 307 h 312"/>
                <a:gd name="T40" fmla="*/ 144 w 181"/>
                <a:gd name="T41" fmla="*/ 290 h 312"/>
                <a:gd name="T42" fmla="*/ 89 w 181"/>
                <a:gd name="T43"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312">
                  <a:moveTo>
                    <a:pt x="95" y="278"/>
                  </a:moveTo>
                  <a:lnTo>
                    <a:pt x="95" y="278"/>
                  </a:lnTo>
                  <a:cubicBezTo>
                    <a:pt x="116" y="278"/>
                    <a:pt x="133" y="268"/>
                    <a:pt x="144" y="248"/>
                  </a:cubicBezTo>
                  <a:lnTo>
                    <a:pt x="144" y="146"/>
                  </a:lnTo>
                  <a:cubicBezTo>
                    <a:pt x="133" y="128"/>
                    <a:pt x="116" y="118"/>
                    <a:pt x="95" y="118"/>
                  </a:cubicBezTo>
                  <a:cubicBezTo>
                    <a:pt x="76" y="118"/>
                    <a:pt x="62" y="125"/>
                    <a:pt x="52" y="139"/>
                  </a:cubicBezTo>
                  <a:cubicBezTo>
                    <a:pt x="42" y="153"/>
                    <a:pt x="37" y="172"/>
                    <a:pt x="37" y="198"/>
                  </a:cubicBezTo>
                  <a:cubicBezTo>
                    <a:pt x="37" y="221"/>
                    <a:pt x="42" y="240"/>
                    <a:pt x="53" y="255"/>
                  </a:cubicBezTo>
                  <a:cubicBezTo>
                    <a:pt x="63" y="270"/>
                    <a:pt x="77" y="278"/>
                    <a:pt x="95" y="278"/>
                  </a:cubicBezTo>
                  <a:close/>
                  <a:moveTo>
                    <a:pt x="89" y="312"/>
                  </a:moveTo>
                  <a:lnTo>
                    <a:pt x="89" y="312"/>
                  </a:lnTo>
                  <a:cubicBezTo>
                    <a:pt x="62" y="312"/>
                    <a:pt x="40" y="302"/>
                    <a:pt x="24" y="281"/>
                  </a:cubicBezTo>
                  <a:cubicBezTo>
                    <a:pt x="8" y="261"/>
                    <a:pt x="0" y="233"/>
                    <a:pt x="0" y="198"/>
                  </a:cubicBezTo>
                  <a:cubicBezTo>
                    <a:pt x="0" y="163"/>
                    <a:pt x="8" y="135"/>
                    <a:pt x="24" y="115"/>
                  </a:cubicBezTo>
                  <a:cubicBezTo>
                    <a:pt x="40" y="94"/>
                    <a:pt x="62" y="84"/>
                    <a:pt x="89" y="84"/>
                  </a:cubicBezTo>
                  <a:cubicBezTo>
                    <a:pt x="111" y="84"/>
                    <a:pt x="129" y="91"/>
                    <a:pt x="144" y="105"/>
                  </a:cubicBezTo>
                  <a:lnTo>
                    <a:pt x="144" y="17"/>
                  </a:lnTo>
                  <a:lnTo>
                    <a:pt x="181" y="0"/>
                  </a:lnTo>
                  <a:lnTo>
                    <a:pt x="181" y="307"/>
                  </a:lnTo>
                  <a:lnTo>
                    <a:pt x="144" y="307"/>
                  </a:lnTo>
                  <a:lnTo>
                    <a:pt x="144" y="290"/>
                  </a:lnTo>
                  <a:cubicBezTo>
                    <a:pt x="130" y="305"/>
                    <a:pt x="112" y="312"/>
                    <a:pt x="89" y="3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6">
              <a:extLst>
                <a:ext uri="{FF2B5EF4-FFF2-40B4-BE49-F238E27FC236}">
                  <a16:creationId xmlns:a16="http://schemas.microsoft.com/office/drawing/2014/main" id="{C5D33661-C546-4D4B-B1A3-635CFFA4A67A}"/>
                </a:ext>
              </a:extLst>
            </p:cNvPr>
            <p:cNvSpPr>
              <a:spLocks noEditPoints="1"/>
            </p:cNvSpPr>
            <p:nvPr/>
          </p:nvSpPr>
          <p:spPr bwMode="auto">
            <a:xfrm>
              <a:off x="4149" y="1936"/>
              <a:ext cx="28" cy="185"/>
            </a:xfrm>
            <a:custGeom>
              <a:avLst/>
              <a:gdLst>
                <a:gd name="T0" fmla="*/ 5 w 47"/>
                <a:gd name="T1" fmla="*/ 86 h 304"/>
                <a:gd name="T2" fmla="*/ 5 w 47"/>
                <a:gd name="T3" fmla="*/ 86 h 304"/>
                <a:gd name="T4" fmla="*/ 42 w 47"/>
                <a:gd name="T5" fmla="*/ 86 h 304"/>
                <a:gd name="T6" fmla="*/ 42 w 47"/>
                <a:gd name="T7" fmla="*/ 304 h 304"/>
                <a:gd name="T8" fmla="*/ 5 w 47"/>
                <a:gd name="T9" fmla="*/ 304 h 304"/>
                <a:gd name="T10" fmla="*/ 5 w 47"/>
                <a:gd name="T11" fmla="*/ 86 h 304"/>
                <a:gd name="T12" fmla="*/ 40 w 47"/>
                <a:gd name="T13" fmla="*/ 40 h 304"/>
                <a:gd name="T14" fmla="*/ 40 w 47"/>
                <a:gd name="T15" fmla="*/ 40 h 304"/>
                <a:gd name="T16" fmla="*/ 23 w 47"/>
                <a:gd name="T17" fmla="*/ 47 h 304"/>
                <a:gd name="T18" fmla="*/ 7 w 47"/>
                <a:gd name="T19" fmla="*/ 40 h 304"/>
                <a:gd name="T20" fmla="*/ 0 w 47"/>
                <a:gd name="T21" fmla="*/ 24 h 304"/>
                <a:gd name="T22" fmla="*/ 7 w 47"/>
                <a:gd name="T23" fmla="*/ 7 h 304"/>
                <a:gd name="T24" fmla="*/ 23 w 47"/>
                <a:gd name="T25" fmla="*/ 0 h 304"/>
                <a:gd name="T26" fmla="*/ 40 w 47"/>
                <a:gd name="T27" fmla="*/ 7 h 304"/>
                <a:gd name="T28" fmla="*/ 47 w 47"/>
                <a:gd name="T29" fmla="*/ 24 h 304"/>
                <a:gd name="T30" fmla="*/ 40 w 47"/>
                <a:gd name="T31" fmla="*/ 4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4">
                  <a:moveTo>
                    <a:pt x="5" y="86"/>
                  </a:moveTo>
                  <a:lnTo>
                    <a:pt x="5" y="86"/>
                  </a:lnTo>
                  <a:lnTo>
                    <a:pt x="42" y="86"/>
                  </a:lnTo>
                  <a:lnTo>
                    <a:pt x="42" y="304"/>
                  </a:lnTo>
                  <a:lnTo>
                    <a:pt x="5" y="304"/>
                  </a:lnTo>
                  <a:lnTo>
                    <a:pt x="5" y="86"/>
                  </a:lnTo>
                  <a:close/>
                  <a:moveTo>
                    <a:pt x="40" y="40"/>
                  </a:moveTo>
                  <a:lnTo>
                    <a:pt x="40" y="40"/>
                  </a:lnTo>
                  <a:cubicBezTo>
                    <a:pt x="35" y="45"/>
                    <a:pt x="30" y="47"/>
                    <a:pt x="23" y="47"/>
                  </a:cubicBezTo>
                  <a:cubicBezTo>
                    <a:pt x="17" y="47"/>
                    <a:pt x="11" y="45"/>
                    <a:pt x="7" y="40"/>
                  </a:cubicBezTo>
                  <a:cubicBezTo>
                    <a:pt x="2" y="36"/>
                    <a:pt x="0" y="30"/>
                    <a:pt x="0" y="24"/>
                  </a:cubicBezTo>
                  <a:cubicBezTo>
                    <a:pt x="0" y="17"/>
                    <a:pt x="2" y="12"/>
                    <a:pt x="7" y="7"/>
                  </a:cubicBezTo>
                  <a:cubicBezTo>
                    <a:pt x="12" y="2"/>
                    <a:pt x="17" y="0"/>
                    <a:pt x="23" y="0"/>
                  </a:cubicBezTo>
                  <a:cubicBezTo>
                    <a:pt x="30" y="0"/>
                    <a:pt x="35" y="2"/>
                    <a:pt x="40" y="7"/>
                  </a:cubicBezTo>
                  <a:cubicBezTo>
                    <a:pt x="44" y="12"/>
                    <a:pt x="47" y="17"/>
                    <a:pt x="47" y="24"/>
                  </a:cubicBezTo>
                  <a:cubicBezTo>
                    <a:pt x="47" y="30"/>
                    <a:pt x="44" y="36"/>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7">
              <a:extLst>
                <a:ext uri="{FF2B5EF4-FFF2-40B4-BE49-F238E27FC236}">
                  <a16:creationId xmlns:a16="http://schemas.microsoft.com/office/drawing/2014/main" id="{1C1D29CB-7EA7-4F0B-A49F-060CF17AD94F}"/>
                </a:ext>
              </a:extLst>
            </p:cNvPr>
            <p:cNvSpPr>
              <a:spLocks/>
            </p:cNvSpPr>
            <p:nvPr/>
          </p:nvSpPr>
          <p:spPr bwMode="auto">
            <a:xfrm>
              <a:off x="4205" y="1985"/>
              <a:ext cx="103" cy="136"/>
            </a:xfrm>
            <a:custGeom>
              <a:avLst/>
              <a:gdLst>
                <a:gd name="T0" fmla="*/ 134 w 171"/>
                <a:gd name="T1" fmla="*/ 223 h 223"/>
                <a:gd name="T2" fmla="*/ 134 w 171"/>
                <a:gd name="T3" fmla="*/ 223 h 223"/>
                <a:gd name="T4" fmla="*/ 134 w 171"/>
                <a:gd name="T5" fmla="*/ 91 h 223"/>
                <a:gd name="T6" fmla="*/ 122 w 171"/>
                <a:gd name="T7" fmla="*/ 48 h 223"/>
                <a:gd name="T8" fmla="*/ 88 w 171"/>
                <a:gd name="T9" fmla="*/ 34 h 223"/>
                <a:gd name="T10" fmla="*/ 37 w 171"/>
                <a:gd name="T11" fmla="*/ 91 h 223"/>
                <a:gd name="T12" fmla="*/ 37 w 171"/>
                <a:gd name="T13" fmla="*/ 223 h 223"/>
                <a:gd name="T14" fmla="*/ 0 w 171"/>
                <a:gd name="T15" fmla="*/ 223 h 223"/>
                <a:gd name="T16" fmla="*/ 0 w 171"/>
                <a:gd name="T17" fmla="*/ 5 h 223"/>
                <a:gd name="T18" fmla="*/ 37 w 171"/>
                <a:gd name="T19" fmla="*/ 5 h 223"/>
                <a:gd name="T20" fmla="*/ 37 w 171"/>
                <a:gd name="T21" fmla="*/ 28 h 223"/>
                <a:gd name="T22" fmla="*/ 94 w 171"/>
                <a:gd name="T23" fmla="*/ 0 h 223"/>
                <a:gd name="T24" fmla="*/ 152 w 171"/>
                <a:gd name="T25" fmla="*/ 24 h 223"/>
                <a:gd name="T26" fmla="*/ 171 w 171"/>
                <a:gd name="T27" fmla="*/ 98 h 223"/>
                <a:gd name="T28" fmla="*/ 171 w 171"/>
                <a:gd name="T29" fmla="*/ 223 h 223"/>
                <a:gd name="T30" fmla="*/ 134 w 171"/>
                <a:gd name="T31"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 h="223">
                  <a:moveTo>
                    <a:pt x="134" y="223"/>
                  </a:moveTo>
                  <a:lnTo>
                    <a:pt x="134" y="223"/>
                  </a:lnTo>
                  <a:lnTo>
                    <a:pt x="134" y="91"/>
                  </a:lnTo>
                  <a:cubicBezTo>
                    <a:pt x="134" y="72"/>
                    <a:pt x="130" y="57"/>
                    <a:pt x="122" y="48"/>
                  </a:cubicBezTo>
                  <a:cubicBezTo>
                    <a:pt x="114" y="39"/>
                    <a:pt x="102" y="34"/>
                    <a:pt x="88" y="34"/>
                  </a:cubicBezTo>
                  <a:cubicBezTo>
                    <a:pt x="54" y="34"/>
                    <a:pt x="37" y="53"/>
                    <a:pt x="37" y="91"/>
                  </a:cubicBezTo>
                  <a:lnTo>
                    <a:pt x="37" y="223"/>
                  </a:lnTo>
                  <a:lnTo>
                    <a:pt x="0" y="223"/>
                  </a:lnTo>
                  <a:lnTo>
                    <a:pt x="0" y="5"/>
                  </a:lnTo>
                  <a:lnTo>
                    <a:pt x="37" y="5"/>
                  </a:lnTo>
                  <a:lnTo>
                    <a:pt x="37" y="28"/>
                  </a:lnTo>
                  <a:cubicBezTo>
                    <a:pt x="51" y="9"/>
                    <a:pt x="69" y="0"/>
                    <a:pt x="94" y="0"/>
                  </a:cubicBezTo>
                  <a:cubicBezTo>
                    <a:pt x="119" y="0"/>
                    <a:pt x="138" y="8"/>
                    <a:pt x="152" y="24"/>
                  </a:cubicBezTo>
                  <a:cubicBezTo>
                    <a:pt x="165" y="39"/>
                    <a:pt x="171" y="64"/>
                    <a:pt x="171" y="98"/>
                  </a:cubicBezTo>
                  <a:lnTo>
                    <a:pt x="171" y="223"/>
                  </a:lnTo>
                  <a:lnTo>
                    <a:pt x="134"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18">
              <a:extLst>
                <a:ext uri="{FF2B5EF4-FFF2-40B4-BE49-F238E27FC236}">
                  <a16:creationId xmlns:a16="http://schemas.microsoft.com/office/drawing/2014/main" id="{D5F2813E-1B00-46EC-A540-CF619A34875E}"/>
                </a:ext>
              </a:extLst>
            </p:cNvPr>
            <p:cNvSpPr>
              <a:spLocks noEditPoints="1"/>
            </p:cNvSpPr>
            <p:nvPr/>
          </p:nvSpPr>
          <p:spPr bwMode="auto">
            <a:xfrm>
              <a:off x="4331" y="1985"/>
              <a:ext cx="110" cy="190"/>
            </a:xfrm>
            <a:custGeom>
              <a:avLst/>
              <a:gdLst>
                <a:gd name="T0" fmla="*/ 97 w 182"/>
                <a:gd name="T1" fmla="*/ 194 h 311"/>
                <a:gd name="T2" fmla="*/ 97 w 182"/>
                <a:gd name="T3" fmla="*/ 194 h 311"/>
                <a:gd name="T4" fmla="*/ 124 w 182"/>
                <a:gd name="T5" fmla="*/ 185 h 311"/>
                <a:gd name="T6" fmla="*/ 145 w 182"/>
                <a:gd name="T7" fmla="*/ 163 h 311"/>
                <a:gd name="T8" fmla="*/ 145 w 182"/>
                <a:gd name="T9" fmla="*/ 63 h 311"/>
                <a:gd name="T10" fmla="*/ 124 w 182"/>
                <a:gd name="T11" fmla="*/ 43 h 311"/>
                <a:gd name="T12" fmla="*/ 97 w 182"/>
                <a:gd name="T13" fmla="*/ 34 h 311"/>
                <a:gd name="T14" fmla="*/ 53 w 182"/>
                <a:gd name="T15" fmla="*/ 55 h 311"/>
                <a:gd name="T16" fmla="*/ 38 w 182"/>
                <a:gd name="T17" fmla="*/ 114 h 311"/>
                <a:gd name="T18" fmla="*/ 54 w 182"/>
                <a:gd name="T19" fmla="*/ 172 h 311"/>
                <a:gd name="T20" fmla="*/ 97 w 182"/>
                <a:gd name="T21" fmla="*/ 194 h 311"/>
                <a:gd name="T22" fmla="*/ 80 w 182"/>
                <a:gd name="T23" fmla="*/ 311 h 311"/>
                <a:gd name="T24" fmla="*/ 80 w 182"/>
                <a:gd name="T25" fmla="*/ 311 h 311"/>
                <a:gd name="T26" fmla="*/ 62 w 182"/>
                <a:gd name="T27" fmla="*/ 282 h 311"/>
                <a:gd name="T28" fmla="*/ 127 w 182"/>
                <a:gd name="T29" fmla="*/ 266 h 311"/>
                <a:gd name="T30" fmla="*/ 145 w 182"/>
                <a:gd name="T31" fmla="*/ 228 h 311"/>
                <a:gd name="T32" fmla="*/ 145 w 182"/>
                <a:gd name="T33" fmla="*/ 202 h 311"/>
                <a:gd name="T34" fmla="*/ 89 w 182"/>
                <a:gd name="T35" fmla="*/ 228 h 311"/>
                <a:gd name="T36" fmla="*/ 26 w 182"/>
                <a:gd name="T37" fmla="*/ 198 h 311"/>
                <a:gd name="T38" fmla="*/ 0 w 182"/>
                <a:gd name="T39" fmla="*/ 114 h 311"/>
                <a:gd name="T40" fmla="*/ 25 w 182"/>
                <a:gd name="T41" fmla="*/ 31 h 311"/>
                <a:gd name="T42" fmla="*/ 90 w 182"/>
                <a:gd name="T43" fmla="*/ 0 h 311"/>
                <a:gd name="T44" fmla="*/ 145 w 182"/>
                <a:gd name="T45" fmla="*/ 23 h 311"/>
                <a:gd name="T46" fmla="*/ 145 w 182"/>
                <a:gd name="T47" fmla="*/ 6 h 311"/>
                <a:gd name="T48" fmla="*/ 182 w 182"/>
                <a:gd name="T49" fmla="*/ 6 h 311"/>
                <a:gd name="T50" fmla="*/ 182 w 182"/>
                <a:gd name="T51" fmla="*/ 214 h 311"/>
                <a:gd name="T52" fmla="*/ 156 w 182"/>
                <a:gd name="T53" fmla="*/ 286 h 311"/>
                <a:gd name="T54" fmla="*/ 80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7" y="194"/>
                  </a:moveTo>
                  <a:lnTo>
                    <a:pt x="97" y="194"/>
                  </a:lnTo>
                  <a:cubicBezTo>
                    <a:pt x="106" y="194"/>
                    <a:pt x="115" y="191"/>
                    <a:pt x="124" y="185"/>
                  </a:cubicBezTo>
                  <a:cubicBezTo>
                    <a:pt x="133" y="180"/>
                    <a:pt x="140" y="172"/>
                    <a:pt x="145" y="163"/>
                  </a:cubicBezTo>
                  <a:lnTo>
                    <a:pt x="145" y="63"/>
                  </a:lnTo>
                  <a:cubicBezTo>
                    <a:pt x="140" y="55"/>
                    <a:pt x="133" y="48"/>
                    <a:pt x="124" y="43"/>
                  </a:cubicBezTo>
                  <a:cubicBezTo>
                    <a:pt x="114" y="37"/>
                    <a:pt x="105" y="34"/>
                    <a:pt x="97" y="34"/>
                  </a:cubicBezTo>
                  <a:cubicBezTo>
                    <a:pt x="78" y="34"/>
                    <a:pt x="63" y="41"/>
                    <a:pt x="53" y="55"/>
                  </a:cubicBezTo>
                  <a:cubicBezTo>
                    <a:pt x="43" y="69"/>
                    <a:pt x="38" y="88"/>
                    <a:pt x="38" y="114"/>
                  </a:cubicBezTo>
                  <a:cubicBezTo>
                    <a:pt x="38" y="139"/>
                    <a:pt x="43" y="158"/>
                    <a:pt x="54" y="172"/>
                  </a:cubicBezTo>
                  <a:cubicBezTo>
                    <a:pt x="65" y="187"/>
                    <a:pt x="79" y="194"/>
                    <a:pt x="97" y="194"/>
                  </a:cubicBezTo>
                  <a:close/>
                  <a:moveTo>
                    <a:pt x="80" y="311"/>
                  </a:moveTo>
                  <a:lnTo>
                    <a:pt x="80" y="311"/>
                  </a:lnTo>
                  <a:lnTo>
                    <a:pt x="62" y="282"/>
                  </a:lnTo>
                  <a:cubicBezTo>
                    <a:pt x="93" y="280"/>
                    <a:pt x="115" y="275"/>
                    <a:pt x="127" y="266"/>
                  </a:cubicBezTo>
                  <a:cubicBezTo>
                    <a:pt x="139" y="257"/>
                    <a:pt x="145" y="244"/>
                    <a:pt x="145" y="228"/>
                  </a:cubicBezTo>
                  <a:lnTo>
                    <a:pt x="145" y="202"/>
                  </a:lnTo>
                  <a:cubicBezTo>
                    <a:pt x="133" y="219"/>
                    <a:pt x="114" y="228"/>
                    <a:pt x="89" y="228"/>
                  </a:cubicBezTo>
                  <a:cubicBezTo>
                    <a:pt x="64" y="228"/>
                    <a:pt x="42" y="218"/>
                    <a:pt x="26" y="198"/>
                  </a:cubicBezTo>
                  <a:cubicBezTo>
                    <a:pt x="9" y="178"/>
                    <a:pt x="0" y="150"/>
                    <a:pt x="0" y="114"/>
                  </a:cubicBezTo>
                  <a:cubicBezTo>
                    <a:pt x="0" y="79"/>
                    <a:pt x="9" y="51"/>
                    <a:pt x="25" y="31"/>
                  </a:cubicBezTo>
                  <a:cubicBezTo>
                    <a:pt x="42" y="11"/>
                    <a:pt x="63" y="0"/>
                    <a:pt x="90" y="0"/>
                  </a:cubicBezTo>
                  <a:cubicBezTo>
                    <a:pt x="113" y="0"/>
                    <a:pt x="131" y="8"/>
                    <a:pt x="145" y="23"/>
                  </a:cubicBezTo>
                  <a:lnTo>
                    <a:pt x="145" y="6"/>
                  </a:lnTo>
                  <a:lnTo>
                    <a:pt x="182" y="6"/>
                  </a:lnTo>
                  <a:lnTo>
                    <a:pt x="182" y="214"/>
                  </a:lnTo>
                  <a:cubicBezTo>
                    <a:pt x="182" y="247"/>
                    <a:pt x="174" y="271"/>
                    <a:pt x="156" y="286"/>
                  </a:cubicBezTo>
                  <a:cubicBezTo>
                    <a:pt x="138" y="301"/>
                    <a:pt x="113" y="309"/>
                    <a:pt x="80"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19">
              <a:extLst>
                <a:ext uri="{FF2B5EF4-FFF2-40B4-BE49-F238E27FC236}">
                  <a16:creationId xmlns:a16="http://schemas.microsoft.com/office/drawing/2014/main" id="{E9474E1C-3DB1-403E-BF37-F247D63AB473}"/>
                </a:ext>
              </a:extLst>
            </p:cNvPr>
            <p:cNvSpPr>
              <a:spLocks/>
            </p:cNvSpPr>
            <p:nvPr/>
          </p:nvSpPr>
          <p:spPr bwMode="auto">
            <a:xfrm>
              <a:off x="3631" y="2206"/>
              <a:ext cx="110" cy="182"/>
            </a:xfrm>
            <a:custGeom>
              <a:avLst/>
              <a:gdLst>
                <a:gd name="T0" fmla="*/ 0 w 184"/>
                <a:gd name="T1" fmla="*/ 298 h 298"/>
                <a:gd name="T2" fmla="*/ 0 w 184"/>
                <a:gd name="T3" fmla="*/ 298 h 298"/>
                <a:gd name="T4" fmla="*/ 0 w 184"/>
                <a:gd name="T5" fmla="*/ 0 h 298"/>
                <a:gd name="T6" fmla="*/ 37 w 184"/>
                <a:gd name="T7" fmla="*/ 0 h 298"/>
                <a:gd name="T8" fmla="*/ 37 w 184"/>
                <a:gd name="T9" fmla="*/ 263 h 298"/>
                <a:gd name="T10" fmla="*/ 184 w 184"/>
                <a:gd name="T11" fmla="*/ 263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3"/>
                  </a:lnTo>
                  <a:lnTo>
                    <a:pt x="184" y="263"/>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20">
              <a:extLst>
                <a:ext uri="{FF2B5EF4-FFF2-40B4-BE49-F238E27FC236}">
                  <a16:creationId xmlns:a16="http://schemas.microsoft.com/office/drawing/2014/main" id="{D45070CE-EAEC-43B5-8078-345740CB1BE2}"/>
                </a:ext>
              </a:extLst>
            </p:cNvPr>
            <p:cNvSpPr>
              <a:spLocks noEditPoints="1"/>
            </p:cNvSpPr>
            <p:nvPr/>
          </p:nvSpPr>
          <p:spPr bwMode="auto">
            <a:xfrm>
              <a:off x="3756" y="2253"/>
              <a:ext cx="116" cy="139"/>
            </a:xfrm>
            <a:custGeom>
              <a:avLst/>
              <a:gdLst>
                <a:gd name="T0" fmla="*/ 53 w 192"/>
                <a:gd name="T1" fmla="*/ 172 h 228"/>
                <a:gd name="T2" fmla="*/ 53 w 192"/>
                <a:gd name="T3" fmla="*/ 172 h 228"/>
                <a:gd name="T4" fmla="*/ 96 w 192"/>
                <a:gd name="T5" fmla="*/ 193 h 228"/>
                <a:gd name="T6" fmla="*/ 139 w 192"/>
                <a:gd name="T7" fmla="*/ 172 h 228"/>
                <a:gd name="T8" fmla="*/ 154 w 192"/>
                <a:gd name="T9" fmla="*/ 113 h 228"/>
                <a:gd name="T10" fmla="*/ 139 w 192"/>
                <a:gd name="T11" fmla="*/ 55 h 228"/>
                <a:gd name="T12" fmla="*/ 96 w 192"/>
                <a:gd name="T13" fmla="*/ 34 h 228"/>
                <a:gd name="T14" fmla="*/ 53 w 192"/>
                <a:gd name="T15" fmla="*/ 55 h 228"/>
                <a:gd name="T16" fmla="*/ 37 w 192"/>
                <a:gd name="T17" fmla="*/ 114 h 228"/>
                <a:gd name="T18" fmla="*/ 53 w 192"/>
                <a:gd name="T19" fmla="*/ 172 h 228"/>
                <a:gd name="T20" fmla="*/ 166 w 192"/>
                <a:gd name="T21" fmla="*/ 197 h 228"/>
                <a:gd name="T22" fmla="*/ 166 w 192"/>
                <a:gd name="T23" fmla="*/ 197 h 228"/>
                <a:gd name="T24" fmla="*/ 96 w 192"/>
                <a:gd name="T25" fmla="*/ 228 h 228"/>
                <a:gd name="T26" fmla="*/ 26 w 192"/>
                <a:gd name="T27" fmla="*/ 197 h 228"/>
                <a:gd name="T28" fmla="*/ 0 w 192"/>
                <a:gd name="T29" fmla="*/ 114 h 228"/>
                <a:gd name="T30" fmla="*/ 26 w 192"/>
                <a:gd name="T31" fmla="*/ 30 h 228"/>
                <a:gd name="T32" fmla="*/ 96 w 192"/>
                <a:gd name="T33" fmla="*/ 0 h 228"/>
                <a:gd name="T34" fmla="*/ 166 w 192"/>
                <a:gd name="T35" fmla="*/ 30 h 228"/>
                <a:gd name="T36" fmla="*/ 192 w 192"/>
                <a:gd name="T37" fmla="*/ 113 h 228"/>
                <a:gd name="T38" fmla="*/ 166 w 192"/>
                <a:gd name="T39" fmla="*/ 19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228">
                  <a:moveTo>
                    <a:pt x="53" y="172"/>
                  </a:moveTo>
                  <a:lnTo>
                    <a:pt x="53" y="172"/>
                  </a:lnTo>
                  <a:cubicBezTo>
                    <a:pt x="63" y="186"/>
                    <a:pt x="77" y="193"/>
                    <a:pt x="96" y="193"/>
                  </a:cubicBezTo>
                  <a:cubicBezTo>
                    <a:pt x="114" y="193"/>
                    <a:pt x="129" y="186"/>
                    <a:pt x="139" y="172"/>
                  </a:cubicBezTo>
                  <a:cubicBezTo>
                    <a:pt x="149" y="158"/>
                    <a:pt x="154" y="138"/>
                    <a:pt x="154" y="113"/>
                  </a:cubicBezTo>
                  <a:cubicBezTo>
                    <a:pt x="154" y="89"/>
                    <a:pt x="149" y="69"/>
                    <a:pt x="139" y="55"/>
                  </a:cubicBezTo>
                  <a:cubicBezTo>
                    <a:pt x="129" y="41"/>
                    <a:pt x="114" y="34"/>
                    <a:pt x="96" y="34"/>
                  </a:cubicBezTo>
                  <a:cubicBezTo>
                    <a:pt x="77" y="34"/>
                    <a:pt x="63" y="41"/>
                    <a:pt x="53" y="55"/>
                  </a:cubicBezTo>
                  <a:cubicBezTo>
                    <a:pt x="42" y="69"/>
                    <a:pt x="37" y="89"/>
                    <a:pt x="37" y="114"/>
                  </a:cubicBezTo>
                  <a:cubicBezTo>
                    <a:pt x="37" y="139"/>
                    <a:pt x="42" y="158"/>
                    <a:pt x="53" y="172"/>
                  </a:cubicBezTo>
                  <a:close/>
                  <a:moveTo>
                    <a:pt x="166" y="197"/>
                  </a:moveTo>
                  <a:lnTo>
                    <a:pt x="166" y="197"/>
                  </a:lnTo>
                  <a:cubicBezTo>
                    <a:pt x="149" y="217"/>
                    <a:pt x="125" y="228"/>
                    <a:pt x="96" y="228"/>
                  </a:cubicBezTo>
                  <a:cubicBezTo>
                    <a:pt x="66" y="228"/>
                    <a:pt x="43" y="217"/>
                    <a:pt x="26" y="197"/>
                  </a:cubicBezTo>
                  <a:cubicBezTo>
                    <a:pt x="8" y="177"/>
                    <a:pt x="0" y="149"/>
                    <a:pt x="0" y="114"/>
                  </a:cubicBezTo>
                  <a:cubicBezTo>
                    <a:pt x="0" y="78"/>
                    <a:pt x="8" y="51"/>
                    <a:pt x="26" y="30"/>
                  </a:cubicBezTo>
                  <a:cubicBezTo>
                    <a:pt x="43" y="10"/>
                    <a:pt x="66" y="0"/>
                    <a:pt x="96" y="0"/>
                  </a:cubicBezTo>
                  <a:cubicBezTo>
                    <a:pt x="125" y="0"/>
                    <a:pt x="149" y="10"/>
                    <a:pt x="166" y="30"/>
                  </a:cubicBezTo>
                  <a:cubicBezTo>
                    <a:pt x="183" y="50"/>
                    <a:pt x="192" y="78"/>
                    <a:pt x="192" y="113"/>
                  </a:cubicBezTo>
                  <a:cubicBezTo>
                    <a:pt x="192" y="149"/>
                    <a:pt x="183" y="177"/>
                    <a:pt x="1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21">
              <a:extLst>
                <a:ext uri="{FF2B5EF4-FFF2-40B4-BE49-F238E27FC236}">
                  <a16:creationId xmlns:a16="http://schemas.microsoft.com/office/drawing/2014/main" id="{22DC4515-45E5-4427-9736-92E9850D5337}"/>
                </a:ext>
              </a:extLst>
            </p:cNvPr>
            <p:cNvSpPr>
              <a:spLocks noEditPoints="1"/>
            </p:cNvSpPr>
            <p:nvPr/>
          </p:nvSpPr>
          <p:spPr bwMode="auto">
            <a:xfrm>
              <a:off x="3892" y="2253"/>
              <a:ext cx="110" cy="190"/>
            </a:xfrm>
            <a:custGeom>
              <a:avLst/>
              <a:gdLst>
                <a:gd name="T0" fmla="*/ 96 w 182"/>
                <a:gd name="T1" fmla="*/ 193 h 311"/>
                <a:gd name="T2" fmla="*/ 96 w 182"/>
                <a:gd name="T3" fmla="*/ 193 h 311"/>
                <a:gd name="T4" fmla="*/ 123 w 182"/>
                <a:gd name="T5" fmla="*/ 185 h 311"/>
                <a:gd name="T6" fmla="*/ 145 w 182"/>
                <a:gd name="T7" fmla="*/ 162 h 311"/>
                <a:gd name="T8" fmla="*/ 145 w 182"/>
                <a:gd name="T9" fmla="*/ 63 h 311"/>
                <a:gd name="T10" fmla="*/ 123 w 182"/>
                <a:gd name="T11" fmla="*/ 42 h 311"/>
                <a:gd name="T12" fmla="*/ 96 w 182"/>
                <a:gd name="T13" fmla="*/ 34 h 311"/>
                <a:gd name="T14" fmla="*/ 52 w 182"/>
                <a:gd name="T15" fmla="*/ 55 h 311"/>
                <a:gd name="T16" fmla="*/ 37 w 182"/>
                <a:gd name="T17" fmla="*/ 113 h 311"/>
                <a:gd name="T18" fmla="*/ 54 w 182"/>
                <a:gd name="T19" fmla="*/ 172 h 311"/>
                <a:gd name="T20" fmla="*/ 96 w 182"/>
                <a:gd name="T21" fmla="*/ 193 h 311"/>
                <a:gd name="T22" fmla="*/ 79 w 182"/>
                <a:gd name="T23" fmla="*/ 311 h 311"/>
                <a:gd name="T24" fmla="*/ 79 w 182"/>
                <a:gd name="T25" fmla="*/ 311 h 311"/>
                <a:gd name="T26" fmla="*/ 61 w 182"/>
                <a:gd name="T27" fmla="*/ 282 h 311"/>
                <a:gd name="T28" fmla="*/ 127 w 182"/>
                <a:gd name="T29" fmla="*/ 265 h 311"/>
                <a:gd name="T30" fmla="*/ 145 w 182"/>
                <a:gd name="T31" fmla="*/ 228 h 311"/>
                <a:gd name="T32" fmla="*/ 145 w 182"/>
                <a:gd name="T33" fmla="*/ 201 h 311"/>
                <a:gd name="T34" fmla="*/ 89 w 182"/>
                <a:gd name="T35" fmla="*/ 228 h 311"/>
                <a:gd name="T36" fmla="*/ 25 w 182"/>
                <a:gd name="T37" fmla="*/ 198 h 311"/>
                <a:gd name="T38" fmla="*/ 0 w 182"/>
                <a:gd name="T39" fmla="*/ 113 h 311"/>
                <a:gd name="T40" fmla="*/ 25 w 182"/>
                <a:gd name="T41" fmla="*/ 30 h 311"/>
                <a:gd name="T42" fmla="*/ 90 w 182"/>
                <a:gd name="T43" fmla="*/ 0 h 311"/>
                <a:gd name="T44" fmla="*/ 145 w 182"/>
                <a:gd name="T45" fmla="*/ 23 h 311"/>
                <a:gd name="T46" fmla="*/ 145 w 182"/>
                <a:gd name="T47" fmla="*/ 5 h 311"/>
                <a:gd name="T48" fmla="*/ 182 w 182"/>
                <a:gd name="T49" fmla="*/ 5 h 311"/>
                <a:gd name="T50" fmla="*/ 182 w 182"/>
                <a:gd name="T51" fmla="*/ 213 h 311"/>
                <a:gd name="T52" fmla="*/ 155 w 182"/>
                <a:gd name="T53" fmla="*/ 285 h 311"/>
                <a:gd name="T54" fmla="*/ 79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6" y="193"/>
                  </a:moveTo>
                  <a:lnTo>
                    <a:pt x="96" y="193"/>
                  </a:lnTo>
                  <a:cubicBezTo>
                    <a:pt x="105" y="193"/>
                    <a:pt x="114" y="190"/>
                    <a:pt x="123" y="185"/>
                  </a:cubicBezTo>
                  <a:cubicBezTo>
                    <a:pt x="132" y="179"/>
                    <a:pt x="139" y="172"/>
                    <a:pt x="145" y="162"/>
                  </a:cubicBezTo>
                  <a:lnTo>
                    <a:pt x="145" y="63"/>
                  </a:lnTo>
                  <a:cubicBezTo>
                    <a:pt x="140" y="54"/>
                    <a:pt x="133" y="47"/>
                    <a:pt x="123" y="42"/>
                  </a:cubicBezTo>
                  <a:cubicBezTo>
                    <a:pt x="114" y="37"/>
                    <a:pt x="105" y="34"/>
                    <a:pt x="96" y="34"/>
                  </a:cubicBezTo>
                  <a:cubicBezTo>
                    <a:pt x="77" y="34"/>
                    <a:pt x="62" y="41"/>
                    <a:pt x="52" y="55"/>
                  </a:cubicBezTo>
                  <a:cubicBezTo>
                    <a:pt x="42" y="68"/>
                    <a:pt x="37" y="88"/>
                    <a:pt x="37" y="113"/>
                  </a:cubicBezTo>
                  <a:cubicBezTo>
                    <a:pt x="37" y="138"/>
                    <a:pt x="43" y="158"/>
                    <a:pt x="54" y="172"/>
                  </a:cubicBezTo>
                  <a:cubicBezTo>
                    <a:pt x="64" y="186"/>
                    <a:pt x="79" y="193"/>
                    <a:pt x="96" y="193"/>
                  </a:cubicBezTo>
                  <a:close/>
                  <a:moveTo>
                    <a:pt x="79" y="311"/>
                  </a:moveTo>
                  <a:lnTo>
                    <a:pt x="79" y="311"/>
                  </a:lnTo>
                  <a:lnTo>
                    <a:pt x="61" y="282"/>
                  </a:lnTo>
                  <a:cubicBezTo>
                    <a:pt x="93" y="280"/>
                    <a:pt x="115" y="274"/>
                    <a:pt x="127" y="265"/>
                  </a:cubicBezTo>
                  <a:cubicBezTo>
                    <a:pt x="139" y="256"/>
                    <a:pt x="145" y="243"/>
                    <a:pt x="145" y="228"/>
                  </a:cubicBezTo>
                  <a:lnTo>
                    <a:pt x="145" y="201"/>
                  </a:lnTo>
                  <a:cubicBezTo>
                    <a:pt x="132" y="219"/>
                    <a:pt x="113" y="228"/>
                    <a:pt x="89" y="228"/>
                  </a:cubicBezTo>
                  <a:cubicBezTo>
                    <a:pt x="63" y="228"/>
                    <a:pt x="42" y="218"/>
                    <a:pt x="25" y="198"/>
                  </a:cubicBezTo>
                  <a:cubicBezTo>
                    <a:pt x="8" y="178"/>
                    <a:pt x="0" y="150"/>
                    <a:pt x="0" y="113"/>
                  </a:cubicBezTo>
                  <a:cubicBezTo>
                    <a:pt x="0" y="78"/>
                    <a:pt x="8" y="51"/>
                    <a:pt x="25" y="30"/>
                  </a:cubicBezTo>
                  <a:cubicBezTo>
                    <a:pt x="41" y="10"/>
                    <a:pt x="63" y="0"/>
                    <a:pt x="90" y="0"/>
                  </a:cubicBezTo>
                  <a:cubicBezTo>
                    <a:pt x="113" y="0"/>
                    <a:pt x="131" y="7"/>
                    <a:pt x="145" y="23"/>
                  </a:cubicBezTo>
                  <a:lnTo>
                    <a:pt x="145" y="5"/>
                  </a:lnTo>
                  <a:lnTo>
                    <a:pt x="182" y="5"/>
                  </a:lnTo>
                  <a:lnTo>
                    <a:pt x="182" y="213"/>
                  </a:lnTo>
                  <a:cubicBezTo>
                    <a:pt x="182" y="247"/>
                    <a:pt x="173" y="271"/>
                    <a:pt x="155" y="285"/>
                  </a:cubicBezTo>
                  <a:cubicBezTo>
                    <a:pt x="138" y="300"/>
                    <a:pt x="112" y="309"/>
                    <a:pt x="79"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22">
              <a:extLst>
                <a:ext uri="{FF2B5EF4-FFF2-40B4-BE49-F238E27FC236}">
                  <a16:creationId xmlns:a16="http://schemas.microsoft.com/office/drawing/2014/main" id="{280C7014-98DF-4401-B8FE-1A98A372C4B9}"/>
                </a:ext>
              </a:extLst>
            </p:cNvPr>
            <p:cNvSpPr>
              <a:spLocks noEditPoints="1"/>
            </p:cNvSpPr>
            <p:nvPr/>
          </p:nvSpPr>
          <p:spPr bwMode="auto">
            <a:xfrm>
              <a:off x="402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3" y="35"/>
                    <a:pt x="0" y="30"/>
                    <a:pt x="0" y="23"/>
                  </a:cubicBezTo>
                  <a:cubicBezTo>
                    <a:pt x="0" y="17"/>
                    <a:pt x="3" y="11"/>
                    <a:pt x="7" y="7"/>
                  </a:cubicBezTo>
                  <a:cubicBezTo>
                    <a:pt x="12" y="2"/>
                    <a:pt x="17" y="0"/>
                    <a:pt x="23" y="0"/>
                  </a:cubicBezTo>
                  <a:cubicBezTo>
                    <a:pt x="30" y="0"/>
                    <a:pt x="35" y="2"/>
                    <a:pt x="40" y="7"/>
                  </a:cubicBezTo>
                  <a:cubicBezTo>
                    <a:pt x="45" y="11"/>
                    <a:pt x="47" y="17"/>
                    <a:pt x="47" y="23"/>
                  </a:cubicBezTo>
                  <a:cubicBezTo>
                    <a:pt x="47" y="30"/>
                    <a:pt x="45"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23">
              <a:extLst>
                <a:ext uri="{FF2B5EF4-FFF2-40B4-BE49-F238E27FC236}">
                  <a16:creationId xmlns:a16="http://schemas.microsoft.com/office/drawing/2014/main" id="{19190D20-4BB4-4226-B9D8-B1D4A24EEEE7}"/>
                </a:ext>
              </a:extLst>
            </p:cNvPr>
            <p:cNvSpPr>
              <a:spLocks/>
            </p:cNvSpPr>
            <p:nvPr/>
          </p:nvSpPr>
          <p:spPr bwMode="auto">
            <a:xfrm>
              <a:off x="4080" y="2253"/>
              <a:ext cx="94" cy="139"/>
            </a:xfrm>
            <a:custGeom>
              <a:avLst/>
              <a:gdLst>
                <a:gd name="T0" fmla="*/ 78 w 156"/>
                <a:gd name="T1" fmla="*/ 228 h 228"/>
                <a:gd name="T2" fmla="*/ 78 w 156"/>
                <a:gd name="T3" fmla="*/ 228 h 228"/>
                <a:gd name="T4" fmla="*/ 34 w 156"/>
                <a:gd name="T5" fmla="*/ 218 h 228"/>
                <a:gd name="T6" fmla="*/ 0 w 156"/>
                <a:gd name="T7" fmla="*/ 191 h 228"/>
                <a:gd name="T8" fmla="*/ 26 w 156"/>
                <a:gd name="T9" fmla="*/ 168 h 228"/>
                <a:gd name="T10" fmla="*/ 79 w 156"/>
                <a:gd name="T11" fmla="*/ 194 h 228"/>
                <a:gd name="T12" fmla="*/ 109 w 156"/>
                <a:gd name="T13" fmla="*/ 187 h 228"/>
                <a:gd name="T14" fmla="*/ 120 w 156"/>
                <a:gd name="T15" fmla="*/ 167 h 228"/>
                <a:gd name="T16" fmla="*/ 112 w 156"/>
                <a:gd name="T17" fmla="*/ 148 h 228"/>
                <a:gd name="T18" fmla="*/ 95 w 156"/>
                <a:gd name="T19" fmla="*/ 136 h 228"/>
                <a:gd name="T20" fmla="*/ 70 w 156"/>
                <a:gd name="T21" fmla="*/ 125 h 228"/>
                <a:gd name="T22" fmla="*/ 20 w 156"/>
                <a:gd name="T23" fmla="*/ 98 h 228"/>
                <a:gd name="T24" fmla="*/ 3 w 156"/>
                <a:gd name="T25" fmla="*/ 57 h 228"/>
                <a:gd name="T26" fmla="*/ 23 w 156"/>
                <a:gd name="T27" fmla="*/ 15 h 228"/>
                <a:gd name="T28" fmla="*/ 76 w 156"/>
                <a:gd name="T29" fmla="*/ 0 h 228"/>
                <a:gd name="T30" fmla="*/ 149 w 156"/>
                <a:gd name="T31" fmla="*/ 33 h 228"/>
                <a:gd name="T32" fmla="*/ 124 w 156"/>
                <a:gd name="T33" fmla="*/ 54 h 228"/>
                <a:gd name="T34" fmla="*/ 75 w 156"/>
                <a:gd name="T35" fmla="*/ 33 h 228"/>
                <a:gd name="T36" fmla="*/ 49 w 156"/>
                <a:gd name="T37" fmla="*/ 39 h 228"/>
                <a:gd name="T38" fmla="*/ 39 w 156"/>
                <a:gd name="T39" fmla="*/ 57 h 228"/>
                <a:gd name="T40" fmla="*/ 42 w 156"/>
                <a:gd name="T41" fmla="*/ 69 h 228"/>
                <a:gd name="T42" fmla="*/ 54 w 156"/>
                <a:gd name="T43" fmla="*/ 79 h 228"/>
                <a:gd name="T44" fmla="*/ 67 w 156"/>
                <a:gd name="T45" fmla="*/ 86 h 228"/>
                <a:gd name="T46" fmla="*/ 85 w 156"/>
                <a:gd name="T47" fmla="*/ 93 h 228"/>
                <a:gd name="T48" fmla="*/ 138 w 156"/>
                <a:gd name="T49" fmla="*/ 122 h 228"/>
                <a:gd name="T50" fmla="*/ 156 w 156"/>
                <a:gd name="T51" fmla="*/ 166 h 228"/>
                <a:gd name="T52" fmla="*/ 135 w 156"/>
                <a:gd name="T53" fmla="*/ 211 h 228"/>
                <a:gd name="T54" fmla="*/ 78 w 156"/>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228">
                  <a:moveTo>
                    <a:pt x="78" y="228"/>
                  </a:moveTo>
                  <a:lnTo>
                    <a:pt x="78" y="228"/>
                  </a:lnTo>
                  <a:cubicBezTo>
                    <a:pt x="63" y="228"/>
                    <a:pt x="48" y="224"/>
                    <a:pt x="34" y="218"/>
                  </a:cubicBezTo>
                  <a:cubicBezTo>
                    <a:pt x="20" y="211"/>
                    <a:pt x="8" y="202"/>
                    <a:pt x="0" y="191"/>
                  </a:cubicBezTo>
                  <a:lnTo>
                    <a:pt x="26" y="168"/>
                  </a:lnTo>
                  <a:cubicBezTo>
                    <a:pt x="42" y="186"/>
                    <a:pt x="60" y="194"/>
                    <a:pt x="79" y="194"/>
                  </a:cubicBezTo>
                  <a:cubicBezTo>
                    <a:pt x="91" y="194"/>
                    <a:pt x="101" y="192"/>
                    <a:pt x="109" y="187"/>
                  </a:cubicBezTo>
                  <a:cubicBezTo>
                    <a:pt x="116" y="183"/>
                    <a:pt x="120" y="176"/>
                    <a:pt x="120" y="167"/>
                  </a:cubicBezTo>
                  <a:cubicBezTo>
                    <a:pt x="120" y="160"/>
                    <a:pt x="117" y="154"/>
                    <a:pt x="112" y="148"/>
                  </a:cubicBezTo>
                  <a:cubicBezTo>
                    <a:pt x="106" y="143"/>
                    <a:pt x="101" y="139"/>
                    <a:pt x="95" y="136"/>
                  </a:cubicBezTo>
                  <a:cubicBezTo>
                    <a:pt x="89" y="133"/>
                    <a:pt x="81" y="130"/>
                    <a:pt x="70" y="125"/>
                  </a:cubicBezTo>
                  <a:cubicBezTo>
                    <a:pt x="48" y="117"/>
                    <a:pt x="31" y="108"/>
                    <a:pt x="20" y="98"/>
                  </a:cubicBezTo>
                  <a:cubicBezTo>
                    <a:pt x="8" y="88"/>
                    <a:pt x="3" y="74"/>
                    <a:pt x="3" y="57"/>
                  </a:cubicBezTo>
                  <a:cubicBezTo>
                    <a:pt x="3" y="40"/>
                    <a:pt x="10" y="26"/>
                    <a:pt x="23" y="15"/>
                  </a:cubicBezTo>
                  <a:cubicBezTo>
                    <a:pt x="37" y="5"/>
                    <a:pt x="55" y="0"/>
                    <a:pt x="76" y="0"/>
                  </a:cubicBezTo>
                  <a:cubicBezTo>
                    <a:pt x="106" y="0"/>
                    <a:pt x="131" y="11"/>
                    <a:pt x="149" y="33"/>
                  </a:cubicBezTo>
                  <a:lnTo>
                    <a:pt x="124" y="54"/>
                  </a:lnTo>
                  <a:cubicBezTo>
                    <a:pt x="110" y="40"/>
                    <a:pt x="94" y="33"/>
                    <a:pt x="75" y="33"/>
                  </a:cubicBezTo>
                  <a:cubicBezTo>
                    <a:pt x="64" y="33"/>
                    <a:pt x="56" y="35"/>
                    <a:pt x="49" y="39"/>
                  </a:cubicBezTo>
                  <a:cubicBezTo>
                    <a:pt x="43" y="44"/>
                    <a:pt x="39" y="50"/>
                    <a:pt x="39" y="57"/>
                  </a:cubicBezTo>
                  <a:cubicBezTo>
                    <a:pt x="39" y="62"/>
                    <a:pt x="40" y="65"/>
                    <a:pt x="42" y="69"/>
                  </a:cubicBezTo>
                  <a:cubicBezTo>
                    <a:pt x="45" y="73"/>
                    <a:pt x="48" y="76"/>
                    <a:pt x="54" y="79"/>
                  </a:cubicBezTo>
                  <a:cubicBezTo>
                    <a:pt x="59" y="82"/>
                    <a:pt x="64" y="84"/>
                    <a:pt x="67" y="86"/>
                  </a:cubicBezTo>
                  <a:cubicBezTo>
                    <a:pt x="70" y="88"/>
                    <a:pt x="76" y="90"/>
                    <a:pt x="85" y="93"/>
                  </a:cubicBezTo>
                  <a:cubicBezTo>
                    <a:pt x="108" y="102"/>
                    <a:pt x="126" y="111"/>
                    <a:pt x="138" y="122"/>
                  </a:cubicBezTo>
                  <a:cubicBezTo>
                    <a:pt x="150" y="132"/>
                    <a:pt x="156" y="147"/>
                    <a:pt x="156" y="166"/>
                  </a:cubicBezTo>
                  <a:cubicBezTo>
                    <a:pt x="156" y="185"/>
                    <a:pt x="149" y="200"/>
                    <a:pt x="135" y="211"/>
                  </a:cubicBezTo>
                  <a:cubicBezTo>
                    <a:pt x="121" y="222"/>
                    <a:pt x="102" y="228"/>
                    <a:pt x="78"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24">
              <a:extLst>
                <a:ext uri="{FF2B5EF4-FFF2-40B4-BE49-F238E27FC236}">
                  <a16:creationId xmlns:a16="http://schemas.microsoft.com/office/drawing/2014/main" id="{40046F0B-AB0C-4897-8E95-3C21EC707EDF}"/>
                </a:ext>
              </a:extLst>
            </p:cNvPr>
            <p:cNvSpPr>
              <a:spLocks/>
            </p:cNvSpPr>
            <p:nvPr/>
          </p:nvSpPr>
          <p:spPr bwMode="auto">
            <a:xfrm>
              <a:off x="4189" y="2201"/>
              <a:ext cx="77" cy="191"/>
            </a:xfrm>
            <a:custGeom>
              <a:avLst/>
              <a:gdLst>
                <a:gd name="T0" fmla="*/ 81 w 127"/>
                <a:gd name="T1" fmla="*/ 313 h 313"/>
                <a:gd name="T2" fmla="*/ 81 w 127"/>
                <a:gd name="T3" fmla="*/ 313 h 313"/>
                <a:gd name="T4" fmla="*/ 35 w 127"/>
                <a:gd name="T5" fmla="*/ 261 h 313"/>
                <a:gd name="T6" fmla="*/ 35 w 127"/>
                <a:gd name="T7" fmla="*/ 122 h 313"/>
                <a:gd name="T8" fmla="*/ 0 w 127"/>
                <a:gd name="T9" fmla="*/ 122 h 313"/>
                <a:gd name="T10" fmla="*/ 0 w 127"/>
                <a:gd name="T11" fmla="*/ 90 h 313"/>
                <a:gd name="T12" fmla="*/ 35 w 127"/>
                <a:gd name="T13" fmla="*/ 90 h 313"/>
                <a:gd name="T14" fmla="*/ 35 w 127"/>
                <a:gd name="T15" fmla="*/ 18 h 313"/>
                <a:gd name="T16" fmla="*/ 72 w 127"/>
                <a:gd name="T17" fmla="*/ 0 h 313"/>
                <a:gd name="T18" fmla="*/ 72 w 127"/>
                <a:gd name="T19" fmla="*/ 90 h 313"/>
                <a:gd name="T20" fmla="*/ 126 w 127"/>
                <a:gd name="T21" fmla="*/ 90 h 313"/>
                <a:gd name="T22" fmla="*/ 126 w 127"/>
                <a:gd name="T23" fmla="*/ 122 h 313"/>
                <a:gd name="T24" fmla="*/ 72 w 127"/>
                <a:gd name="T25" fmla="*/ 122 h 313"/>
                <a:gd name="T26" fmla="*/ 72 w 127"/>
                <a:gd name="T27" fmla="*/ 248 h 313"/>
                <a:gd name="T28" fmla="*/ 77 w 127"/>
                <a:gd name="T29" fmla="*/ 270 h 313"/>
                <a:gd name="T30" fmla="*/ 94 w 127"/>
                <a:gd name="T31" fmla="*/ 278 h 313"/>
                <a:gd name="T32" fmla="*/ 127 w 127"/>
                <a:gd name="T33" fmla="*/ 267 h 313"/>
                <a:gd name="T34" fmla="*/ 123 w 127"/>
                <a:gd name="T35" fmla="*/ 303 h 313"/>
                <a:gd name="T36" fmla="*/ 81 w 127"/>
                <a:gd name="T3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313">
                  <a:moveTo>
                    <a:pt x="81" y="313"/>
                  </a:moveTo>
                  <a:lnTo>
                    <a:pt x="81" y="313"/>
                  </a:lnTo>
                  <a:cubicBezTo>
                    <a:pt x="50" y="313"/>
                    <a:pt x="35" y="295"/>
                    <a:pt x="35" y="261"/>
                  </a:cubicBezTo>
                  <a:lnTo>
                    <a:pt x="35" y="122"/>
                  </a:lnTo>
                  <a:lnTo>
                    <a:pt x="0" y="122"/>
                  </a:lnTo>
                  <a:lnTo>
                    <a:pt x="0" y="90"/>
                  </a:lnTo>
                  <a:lnTo>
                    <a:pt x="35" y="90"/>
                  </a:lnTo>
                  <a:lnTo>
                    <a:pt x="35" y="18"/>
                  </a:lnTo>
                  <a:lnTo>
                    <a:pt x="72" y="0"/>
                  </a:lnTo>
                  <a:lnTo>
                    <a:pt x="72" y="90"/>
                  </a:lnTo>
                  <a:lnTo>
                    <a:pt x="126" y="90"/>
                  </a:lnTo>
                  <a:lnTo>
                    <a:pt x="126" y="122"/>
                  </a:lnTo>
                  <a:lnTo>
                    <a:pt x="72" y="122"/>
                  </a:lnTo>
                  <a:lnTo>
                    <a:pt x="72" y="248"/>
                  </a:lnTo>
                  <a:cubicBezTo>
                    <a:pt x="72" y="258"/>
                    <a:pt x="73" y="265"/>
                    <a:pt x="77" y="270"/>
                  </a:cubicBezTo>
                  <a:cubicBezTo>
                    <a:pt x="80" y="276"/>
                    <a:pt x="86" y="278"/>
                    <a:pt x="94" y="278"/>
                  </a:cubicBezTo>
                  <a:cubicBezTo>
                    <a:pt x="104" y="278"/>
                    <a:pt x="115" y="274"/>
                    <a:pt x="127" y="267"/>
                  </a:cubicBezTo>
                  <a:lnTo>
                    <a:pt x="123" y="303"/>
                  </a:lnTo>
                  <a:cubicBezTo>
                    <a:pt x="110" y="309"/>
                    <a:pt x="96" y="313"/>
                    <a:pt x="81" y="31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25">
              <a:extLst>
                <a:ext uri="{FF2B5EF4-FFF2-40B4-BE49-F238E27FC236}">
                  <a16:creationId xmlns:a16="http://schemas.microsoft.com/office/drawing/2014/main" id="{AE82D826-2DB9-4495-A15C-6FC545BD800C}"/>
                </a:ext>
              </a:extLst>
            </p:cNvPr>
            <p:cNvSpPr>
              <a:spLocks noEditPoints="1"/>
            </p:cNvSpPr>
            <p:nvPr/>
          </p:nvSpPr>
          <p:spPr bwMode="auto">
            <a:xfrm>
              <a:off x="428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2" y="35"/>
                    <a:pt x="0" y="30"/>
                    <a:pt x="0" y="23"/>
                  </a:cubicBezTo>
                  <a:cubicBezTo>
                    <a:pt x="0" y="17"/>
                    <a:pt x="2" y="11"/>
                    <a:pt x="7" y="7"/>
                  </a:cubicBezTo>
                  <a:cubicBezTo>
                    <a:pt x="11" y="2"/>
                    <a:pt x="17" y="0"/>
                    <a:pt x="23" y="0"/>
                  </a:cubicBezTo>
                  <a:cubicBezTo>
                    <a:pt x="30" y="0"/>
                    <a:pt x="35" y="2"/>
                    <a:pt x="40" y="7"/>
                  </a:cubicBezTo>
                  <a:cubicBezTo>
                    <a:pt x="44" y="11"/>
                    <a:pt x="47" y="17"/>
                    <a:pt x="47" y="23"/>
                  </a:cubicBezTo>
                  <a:cubicBezTo>
                    <a:pt x="47" y="30"/>
                    <a:pt x="44"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26">
              <a:extLst>
                <a:ext uri="{FF2B5EF4-FFF2-40B4-BE49-F238E27FC236}">
                  <a16:creationId xmlns:a16="http://schemas.microsoft.com/office/drawing/2014/main" id="{944E7CE0-EEE8-4ACA-B386-2D78C7D75E24}"/>
                </a:ext>
              </a:extLst>
            </p:cNvPr>
            <p:cNvSpPr>
              <a:spLocks/>
            </p:cNvSpPr>
            <p:nvPr/>
          </p:nvSpPr>
          <p:spPr bwMode="auto">
            <a:xfrm>
              <a:off x="4339" y="2253"/>
              <a:ext cx="102" cy="139"/>
            </a:xfrm>
            <a:custGeom>
              <a:avLst/>
              <a:gdLst>
                <a:gd name="T0" fmla="*/ 90 w 170"/>
                <a:gd name="T1" fmla="*/ 228 h 228"/>
                <a:gd name="T2" fmla="*/ 90 w 170"/>
                <a:gd name="T3" fmla="*/ 228 h 228"/>
                <a:gd name="T4" fmla="*/ 24 w 170"/>
                <a:gd name="T5" fmla="*/ 198 h 228"/>
                <a:gd name="T6" fmla="*/ 0 w 170"/>
                <a:gd name="T7" fmla="*/ 114 h 228"/>
                <a:gd name="T8" fmla="*/ 25 w 170"/>
                <a:gd name="T9" fmla="*/ 30 h 228"/>
                <a:gd name="T10" fmla="*/ 92 w 170"/>
                <a:gd name="T11" fmla="*/ 0 h 228"/>
                <a:gd name="T12" fmla="*/ 168 w 170"/>
                <a:gd name="T13" fmla="*/ 50 h 228"/>
                <a:gd name="T14" fmla="*/ 133 w 170"/>
                <a:gd name="T15" fmla="*/ 63 h 228"/>
                <a:gd name="T16" fmla="*/ 92 w 170"/>
                <a:gd name="T17" fmla="*/ 34 h 228"/>
                <a:gd name="T18" fmla="*/ 52 w 170"/>
                <a:gd name="T19" fmla="*/ 55 h 228"/>
                <a:gd name="T20" fmla="*/ 38 w 170"/>
                <a:gd name="T21" fmla="*/ 114 h 228"/>
                <a:gd name="T22" fmla="*/ 52 w 170"/>
                <a:gd name="T23" fmla="*/ 172 h 228"/>
                <a:gd name="T24" fmla="*/ 91 w 170"/>
                <a:gd name="T25" fmla="*/ 193 h 228"/>
                <a:gd name="T26" fmla="*/ 135 w 170"/>
                <a:gd name="T27" fmla="*/ 160 h 228"/>
                <a:gd name="T28" fmla="*/ 170 w 170"/>
                <a:gd name="T29" fmla="*/ 172 h 228"/>
                <a:gd name="T30" fmla="*/ 141 w 170"/>
                <a:gd name="T31" fmla="*/ 213 h 228"/>
                <a:gd name="T32" fmla="*/ 90 w 170"/>
                <a:gd name="T3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0" h="228">
                  <a:moveTo>
                    <a:pt x="90" y="228"/>
                  </a:moveTo>
                  <a:lnTo>
                    <a:pt x="90" y="228"/>
                  </a:lnTo>
                  <a:cubicBezTo>
                    <a:pt x="63" y="228"/>
                    <a:pt x="41" y="218"/>
                    <a:pt x="24" y="198"/>
                  </a:cubicBezTo>
                  <a:cubicBezTo>
                    <a:pt x="8" y="178"/>
                    <a:pt x="0" y="150"/>
                    <a:pt x="0" y="114"/>
                  </a:cubicBezTo>
                  <a:cubicBezTo>
                    <a:pt x="0" y="78"/>
                    <a:pt x="8" y="50"/>
                    <a:pt x="25" y="30"/>
                  </a:cubicBezTo>
                  <a:cubicBezTo>
                    <a:pt x="41" y="10"/>
                    <a:pt x="63" y="0"/>
                    <a:pt x="92" y="0"/>
                  </a:cubicBezTo>
                  <a:cubicBezTo>
                    <a:pt x="131" y="0"/>
                    <a:pt x="156" y="17"/>
                    <a:pt x="168" y="50"/>
                  </a:cubicBezTo>
                  <a:lnTo>
                    <a:pt x="133" y="63"/>
                  </a:lnTo>
                  <a:cubicBezTo>
                    <a:pt x="126" y="44"/>
                    <a:pt x="112" y="34"/>
                    <a:pt x="92" y="34"/>
                  </a:cubicBezTo>
                  <a:cubicBezTo>
                    <a:pt x="74" y="34"/>
                    <a:pt x="61" y="41"/>
                    <a:pt x="52" y="55"/>
                  </a:cubicBezTo>
                  <a:cubicBezTo>
                    <a:pt x="43" y="69"/>
                    <a:pt x="38" y="89"/>
                    <a:pt x="38" y="114"/>
                  </a:cubicBezTo>
                  <a:cubicBezTo>
                    <a:pt x="38" y="139"/>
                    <a:pt x="43" y="158"/>
                    <a:pt x="52" y="172"/>
                  </a:cubicBezTo>
                  <a:cubicBezTo>
                    <a:pt x="61" y="186"/>
                    <a:pt x="74" y="193"/>
                    <a:pt x="91" y="193"/>
                  </a:cubicBezTo>
                  <a:cubicBezTo>
                    <a:pt x="114" y="193"/>
                    <a:pt x="129" y="182"/>
                    <a:pt x="135" y="160"/>
                  </a:cubicBezTo>
                  <a:lnTo>
                    <a:pt x="170" y="172"/>
                  </a:lnTo>
                  <a:cubicBezTo>
                    <a:pt x="165" y="190"/>
                    <a:pt x="155" y="203"/>
                    <a:pt x="141" y="213"/>
                  </a:cubicBezTo>
                  <a:cubicBezTo>
                    <a:pt x="127" y="223"/>
                    <a:pt x="111" y="228"/>
                    <a:pt x="90"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Freeform 27">
              <a:extLst>
                <a:ext uri="{FF2B5EF4-FFF2-40B4-BE49-F238E27FC236}">
                  <a16:creationId xmlns:a16="http://schemas.microsoft.com/office/drawing/2014/main" id="{C47F2282-07AC-4265-BDFE-E6ABBB5ACE10}"/>
                </a:ext>
              </a:extLst>
            </p:cNvPr>
            <p:cNvSpPr>
              <a:spLocks/>
            </p:cNvSpPr>
            <p:nvPr/>
          </p:nvSpPr>
          <p:spPr bwMode="auto">
            <a:xfrm>
              <a:off x="4457" y="2253"/>
              <a:ext cx="94" cy="139"/>
            </a:xfrm>
            <a:custGeom>
              <a:avLst/>
              <a:gdLst>
                <a:gd name="T0" fmla="*/ 79 w 157"/>
                <a:gd name="T1" fmla="*/ 228 h 228"/>
                <a:gd name="T2" fmla="*/ 79 w 157"/>
                <a:gd name="T3" fmla="*/ 228 h 228"/>
                <a:gd name="T4" fmla="*/ 35 w 157"/>
                <a:gd name="T5" fmla="*/ 218 h 228"/>
                <a:gd name="T6" fmla="*/ 0 w 157"/>
                <a:gd name="T7" fmla="*/ 191 h 228"/>
                <a:gd name="T8" fmla="*/ 27 w 157"/>
                <a:gd name="T9" fmla="*/ 168 h 228"/>
                <a:gd name="T10" fmla="*/ 80 w 157"/>
                <a:gd name="T11" fmla="*/ 194 h 228"/>
                <a:gd name="T12" fmla="*/ 109 w 157"/>
                <a:gd name="T13" fmla="*/ 187 h 228"/>
                <a:gd name="T14" fmla="*/ 120 w 157"/>
                <a:gd name="T15" fmla="*/ 167 h 228"/>
                <a:gd name="T16" fmla="*/ 112 w 157"/>
                <a:gd name="T17" fmla="*/ 148 h 228"/>
                <a:gd name="T18" fmla="*/ 96 w 157"/>
                <a:gd name="T19" fmla="*/ 136 h 228"/>
                <a:gd name="T20" fmla="*/ 71 w 157"/>
                <a:gd name="T21" fmla="*/ 125 h 228"/>
                <a:gd name="T22" fmla="*/ 20 w 157"/>
                <a:gd name="T23" fmla="*/ 98 h 228"/>
                <a:gd name="T24" fmla="*/ 3 w 157"/>
                <a:gd name="T25" fmla="*/ 57 h 228"/>
                <a:gd name="T26" fmla="*/ 24 w 157"/>
                <a:gd name="T27" fmla="*/ 15 h 228"/>
                <a:gd name="T28" fmla="*/ 77 w 157"/>
                <a:gd name="T29" fmla="*/ 0 h 228"/>
                <a:gd name="T30" fmla="*/ 150 w 157"/>
                <a:gd name="T31" fmla="*/ 33 h 228"/>
                <a:gd name="T32" fmla="*/ 124 w 157"/>
                <a:gd name="T33" fmla="*/ 54 h 228"/>
                <a:gd name="T34" fmla="*/ 76 w 157"/>
                <a:gd name="T35" fmla="*/ 33 h 228"/>
                <a:gd name="T36" fmla="*/ 50 w 157"/>
                <a:gd name="T37" fmla="*/ 39 h 228"/>
                <a:gd name="T38" fmla="*/ 40 w 157"/>
                <a:gd name="T39" fmla="*/ 57 h 228"/>
                <a:gd name="T40" fmla="*/ 43 w 157"/>
                <a:gd name="T41" fmla="*/ 69 h 228"/>
                <a:gd name="T42" fmla="*/ 55 w 157"/>
                <a:gd name="T43" fmla="*/ 79 h 228"/>
                <a:gd name="T44" fmla="*/ 68 w 157"/>
                <a:gd name="T45" fmla="*/ 86 h 228"/>
                <a:gd name="T46" fmla="*/ 86 w 157"/>
                <a:gd name="T47" fmla="*/ 93 h 228"/>
                <a:gd name="T48" fmla="*/ 138 w 157"/>
                <a:gd name="T49" fmla="*/ 122 h 228"/>
                <a:gd name="T50" fmla="*/ 157 w 157"/>
                <a:gd name="T51" fmla="*/ 166 h 228"/>
                <a:gd name="T52" fmla="*/ 136 w 157"/>
                <a:gd name="T53" fmla="*/ 211 h 228"/>
                <a:gd name="T54" fmla="*/ 79 w 157"/>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228">
                  <a:moveTo>
                    <a:pt x="79" y="228"/>
                  </a:moveTo>
                  <a:lnTo>
                    <a:pt x="79" y="228"/>
                  </a:lnTo>
                  <a:cubicBezTo>
                    <a:pt x="63" y="228"/>
                    <a:pt x="49" y="224"/>
                    <a:pt x="35" y="218"/>
                  </a:cubicBezTo>
                  <a:cubicBezTo>
                    <a:pt x="21" y="211"/>
                    <a:pt x="9" y="202"/>
                    <a:pt x="0" y="191"/>
                  </a:cubicBezTo>
                  <a:lnTo>
                    <a:pt x="27" y="168"/>
                  </a:lnTo>
                  <a:cubicBezTo>
                    <a:pt x="43" y="186"/>
                    <a:pt x="61" y="194"/>
                    <a:pt x="80" y="194"/>
                  </a:cubicBezTo>
                  <a:cubicBezTo>
                    <a:pt x="92" y="194"/>
                    <a:pt x="102" y="192"/>
                    <a:pt x="109" y="187"/>
                  </a:cubicBezTo>
                  <a:cubicBezTo>
                    <a:pt x="117" y="183"/>
                    <a:pt x="120" y="176"/>
                    <a:pt x="120" y="167"/>
                  </a:cubicBezTo>
                  <a:cubicBezTo>
                    <a:pt x="120" y="160"/>
                    <a:pt x="118" y="154"/>
                    <a:pt x="112" y="148"/>
                  </a:cubicBezTo>
                  <a:cubicBezTo>
                    <a:pt x="107" y="143"/>
                    <a:pt x="101" y="139"/>
                    <a:pt x="96" y="136"/>
                  </a:cubicBezTo>
                  <a:cubicBezTo>
                    <a:pt x="90" y="133"/>
                    <a:pt x="82" y="130"/>
                    <a:pt x="71" y="125"/>
                  </a:cubicBezTo>
                  <a:cubicBezTo>
                    <a:pt x="48" y="117"/>
                    <a:pt x="32" y="108"/>
                    <a:pt x="20" y="98"/>
                  </a:cubicBezTo>
                  <a:cubicBezTo>
                    <a:pt x="9" y="88"/>
                    <a:pt x="3" y="74"/>
                    <a:pt x="3" y="57"/>
                  </a:cubicBezTo>
                  <a:cubicBezTo>
                    <a:pt x="3" y="40"/>
                    <a:pt x="10" y="26"/>
                    <a:pt x="24" y="15"/>
                  </a:cubicBezTo>
                  <a:cubicBezTo>
                    <a:pt x="38" y="5"/>
                    <a:pt x="55" y="0"/>
                    <a:pt x="77" y="0"/>
                  </a:cubicBezTo>
                  <a:cubicBezTo>
                    <a:pt x="107" y="0"/>
                    <a:pt x="131" y="11"/>
                    <a:pt x="150" y="33"/>
                  </a:cubicBezTo>
                  <a:lnTo>
                    <a:pt x="124" y="54"/>
                  </a:lnTo>
                  <a:cubicBezTo>
                    <a:pt x="111" y="40"/>
                    <a:pt x="95" y="33"/>
                    <a:pt x="76" y="33"/>
                  </a:cubicBezTo>
                  <a:cubicBezTo>
                    <a:pt x="65" y="33"/>
                    <a:pt x="56" y="35"/>
                    <a:pt x="50" y="39"/>
                  </a:cubicBezTo>
                  <a:cubicBezTo>
                    <a:pt x="43" y="44"/>
                    <a:pt x="40" y="50"/>
                    <a:pt x="40" y="57"/>
                  </a:cubicBezTo>
                  <a:cubicBezTo>
                    <a:pt x="40" y="62"/>
                    <a:pt x="41" y="65"/>
                    <a:pt x="43" y="69"/>
                  </a:cubicBezTo>
                  <a:cubicBezTo>
                    <a:pt x="45" y="73"/>
                    <a:pt x="49" y="76"/>
                    <a:pt x="55" y="79"/>
                  </a:cubicBezTo>
                  <a:cubicBezTo>
                    <a:pt x="60" y="82"/>
                    <a:pt x="65" y="84"/>
                    <a:pt x="68" y="86"/>
                  </a:cubicBezTo>
                  <a:cubicBezTo>
                    <a:pt x="71" y="88"/>
                    <a:pt x="77" y="90"/>
                    <a:pt x="86" y="93"/>
                  </a:cubicBezTo>
                  <a:cubicBezTo>
                    <a:pt x="109" y="102"/>
                    <a:pt x="126" y="111"/>
                    <a:pt x="138" y="122"/>
                  </a:cubicBezTo>
                  <a:cubicBezTo>
                    <a:pt x="151" y="132"/>
                    <a:pt x="157" y="147"/>
                    <a:pt x="157" y="166"/>
                  </a:cubicBezTo>
                  <a:cubicBezTo>
                    <a:pt x="157" y="185"/>
                    <a:pt x="150" y="200"/>
                    <a:pt x="136" y="211"/>
                  </a:cubicBezTo>
                  <a:cubicBezTo>
                    <a:pt x="122" y="222"/>
                    <a:pt x="103" y="228"/>
                    <a:pt x="79"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28">
              <a:extLst>
                <a:ext uri="{FF2B5EF4-FFF2-40B4-BE49-F238E27FC236}">
                  <a16:creationId xmlns:a16="http://schemas.microsoft.com/office/drawing/2014/main" id="{86967E05-A3CD-464E-8B20-CAB8A48945FC}"/>
                </a:ext>
              </a:extLst>
            </p:cNvPr>
            <p:cNvSpPr>
              <a:spLocks/>
            </p:cNvSpPr>
            <p:nvPr/>
          </p:nvSpPr>
          <p:spPr bwMode="auto">
            <a:xfrm>
              <a:off x="4512" y="1940"/>
              <a:ext cx="240" cy="185"/>
            </a:xfrm>
            <a:custGeom>
              <a:avLst/>
              <a:gdLst>
                <a:gd name="T0" fmla="*/ 290 w 397"/>
                <a:gd name="T1" fmla="*/ 103 h 303"/>
                <a:gd name="T2" fmla="*/ 290 w 397"/>
                <a:gd name="T3" fmla="*/ 103 h 303"/>
                <a:gd name="T4" fmla="*/ 372 w 397"/>
                <a:gd name="T5" fmla="*/ 0 h 303"/>
                <a:gd name="T6" fmla="*/ 331 w 397"/>
                <a:gd name="T7" fmla="*/ 0 h 303"/>
                <a:gd name="T8" fmla="*/ 214 w 397"/>
                <a:gd name="T9" fmla="*/ 146 h 303"/>
                <a:gd name="T10" fmla="*/ 214 w 397"/>
                <a:gd name="T11" fmla="*/ 0 h 303"/>
                <a:gd name="T12" fmla="*/ 177 w 397"/>
                <a:gd name="T13" fmla="*/ 0 h 303"/>
                <a:gd name="T14" fmla="*/ 177 w 397"/>
                <a:gd name="T15" fmla="*/ 186 h 303"/>
                <a:gd name="T16" fmla="*/ 158 w 397"/>
                <a:gd name="T17" fmla="*/ 250 h 303"/>
                <a:gd name="T18" fmla="*/ 107 w 397"/>
                <a:gd name="T19" fmla="*/ 268 h 303"/>
                <a:gd name="T20" fmla="*/ 56 w 397"/>
                <a:gd name="T21" fmla="*/ 250 h 303"/>
                <a:gd name="T22" fmla="*/ 37 w 397"/>
                <a:gd name="T23" fmla="*/ 186 h 303"/>
                <a:gd name="T24" fmla="*/ 37 w 397"/>
                <a:gd name="T25" fmla="*/ 0 h 303"/>
                <a:gd name="T26" fmla="*/ 0 w 397"/>
                <a:gd name="T27" fmla="*/ 0 h 303"/>
                <a:gd name="T28" fmla="*/ 0 w 397"/>
                <a:gd name="T29" fmla="*/ 186 h 303"/>
                <a:gd name="T30" fmla="*/ 107 w 397"/>
                <a:gd name="T31" fmla="*/ 303 h 303"/>
                <a:gd name="T32" fmla="*/ 214 w 397"/>
                <a:gd name="T33" fmla="*/ 197 h 303"/>
                <a:gd name="T34" fmla="*/ 265 w 397"/>
                <a:gd name="T35" fmla="*/ 134 h 303"/>
                <a:gd name="T36" fmla="*/ 354 w 397"/>
                <a:gd name="T37" fmla="*/ 298 h 303"/>
                <a:gd name="T38" fmla="*/ 397 w 397"/>
                <a:gd name="T39" fmla="*/ 298 h 303"/>
                <a:gd name="T40" fmla="*/ 290 w 397"/>
                <a:gd name="T41" fmla="*/ 1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7" h="303">
                  <a:moveTo>
                    <a:pt x="290" y="103"/>
                  </a:moveTo>
                  <a:lnTo>
                    <a:pt x="290" y="103"/>
                  </a:lnTo>
                  <a:lnTo>
                    <a:pt x="372" y="0"/>
                  </a:lnTo>
                  <a:lnTo>
                    <a:pt x="331" y="0"/>
                  </a:lnTo>
                  <a:lnTo>
                    <a:pt x="214" y="146"/>
                  </a:lnTo>
                  <a:lnTo>
                    <a:pt x="214" y="0"/>
                  </a:lnTo>
                  <a:lnTo>
                    <a:pt x="177" y="0"/>
                  </a:lnTo>
                  <a:lnTo>
                    <a:pt x="177" y="186"/>
                  </a:lnTo>
                  <a:cubicBezTo>
                    <a:pt x="177" y="216"/>
                    <a:pt x="171" y="238"/>
                    <a:pt x="158" y="250"/>
                  </a:cubicBezTo>
                  <a:cubicBezTo>
                    <a:pt x="146" y="262"/>
                    <a:pt x="129" y="268"/>
                    <a:pt x="107" y="268"/>
                  </a:cubicBezTo>
                  <a:cubicBezTo>
                    <a:pt x="86" y="268"/>
                    <a:pt x="69" y="262"/>
                    <a:pt x="56" y="250"/>
                  </a:cubicBezTo>
                  <a:cubicBezTo>
                    <a:pt x="44" y="238"/>
                    <a:pt x="37" y="216"/>
                    <a:pt x="37" y="186"/>
                  </a:cubicBezTo>
                  <a:lnTo>
                    <a:pt x="37" y="0"/>
                  </a:lnTo>
                  <a:lnTo>
                    <a:pt x="0" y="0"/>
                  </a:lnTo>
                  <a:lnTo>
                    <a:pt x="0" y="186"/>
                  </a:lnTo>
                  <a:cubicBezTo>
                    <a:pt x="0" y="264"/>
                    <a:pt x="36" y="303"/>
                    <a:pt x="107" y="303"/>
                  </a:cubicBezTo>
                  <a:cubicBezTo>
                    <a:pt x="175" y="303"/>
                    <a:pt x="211" y="268"/>
                    <a:pt x="214" y="197"/>
                  </a:cubicBezTo>
                  <a:lnTo>
                    <a:pt x="265" y="134"/>
                  </a:lnTo>
                  <a:lnTo>
                    <a:pt x="354" y="298"/>
                  </a:lnTo>
                  <a:lnTo>
                    <a:pt x="397" y="298"/>
                  </a:lnTo>
                  <a:lnTo>
                    <a:pt x="290" y="10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0293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B1909-85AF-46E7-96DF-9463F73A0C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819FF05-8C2F-4B95-B404-18ECCEB5DC53}"/>
              </a:ext>
            </a:extLst>
          </p:cNvPr>
          <p:cNvSpPr>
            <a:spLocks noGrp="1"/>
          </p:cNvSpPr>
          <p:nvPr>
            <p:ph idx="1"/>
          </p:nvPr>
        </p:nvSpPr>
        <p:spPr>
          <a:xfrm>
            <a:off x="719400" y="1720839"/>
            <a:ext cx="6192000" cy="4392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E8DD8A7A-DD45-40EA-B659-082A74BD03AE}"/>
              </a:ext>
            </a:extLst>
          </p:cNvPr>
          <p:cNvSpPr>
            <a:spLocks noGrp="1"/>
          </p:cNvSpPr>
          <p:nvPr>
            <p:ph type="dt" sz="half" idx="10"/>
          </p:nvPr>
        </p:nvSpPr>
        <p:spPr/>
        <p:txBody>
          <a:bodyPr/>
          <a:lstStyle/>
          <a:p>
            <a:fld id="{1DF70A67-7B46-4994-A7F9-F71D28767E31}" type="datetime6">
              <a:rPr lang="en-GB" smtClean="0"/>
              <a:t>June 20</a:t>
            </a:fld>
            <a:endParaRPr lang="en-GB"/>
          </a:p>
        </p:txBody>
      </p:sp>
      <p:sp>
        <p:nvSpPr>
          <p:cNvPr id="5" name="Footer Placeholder 4">
            <a:extLst>
              <a:ext uri="{FF2B5EF4-FFF2-40B4-BE49-F238E27FC236}">
                <a16:creationId xmlns:a16="http://schemas.microsoft.com/office/drawing/2014/main" id="{2B26B459-2D50-458C-80B5-1C26A9F846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B39F04-CB9E-4BA9-A6F4-71189717EB3D}"/>
              </a:ext>
            </a:extLst>
          </p:cNvPr>
          <p:cNvSpPr>
            <a:spLocks noGrp="1"/>
          </p:cNvSpPr>
          <p:nvPr>
            <p:ph type="sldNum" sz="quarter" idx="12"/>
          </p:nvPr>
        </p:nvSpPr>
        <p:spPr/>
        <p:txBody>
          <a:bodyPr/>
          <a:lstStyle/>
          <a:p>
            <a:fld id="{F4186869-B628-4395-96ED-AD53145CB3D4}" type="slidenum">
              <a:rPr lang="en-GB" smtClean="0"/>
              <a:t>‹#›</a:t>
            </a:fld>
            <a:endParaRPr lang="en-GB"/>
          </a:p>
        </p:txBody>
      </p:sp>
      <p:cxnSp>
        <p:nvCxnSpPr>
          <p:cNvPr id="7" name="Straight Connector 6">
            <a:extLst>
              <a:ext uri="{FF2B5EF4-FFF2-40B4-BE49-F238E27FC236}">
                <a16:creationId xmlns:a16="http://schemas.microsoft.com/office/drawing/2014/main" id="{CC326961-0939-4F2E-BB71-14A4F6F1BC45}"/>
              </a:ext>
            </a:extLst>
          </p:cNvPr>
          <p:cNvCxnSpPr/>
          <p:nvPr userDrawn="1"/>
        </p:nvCxnSpPr>
        <p:spPr>
          <a:xfrm>
            <a:off x="719400" y="1389854"/>
            <a:ext cx="107532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 name="Group 4">
            <a:extLst>
              <a:ext uri="{FF2B5EF4-FFF2-40B4-BE49-F238E27FC236}">
                <a16:creationId xmlns:a16="http://schemas.microsoft.com/office/drawing/2014/main" id="{A327FB1A-E972-43A4-A394-0A8FA8848394}"/>
              </a:ext>
            </a:extLst>
          </p:cNvPr>
          <p:cNvGrpSpPr>
            <a:grpSpLocks noChangeAspect="1"/>
          </p:cNvGrpSpPr>
          <p:nvPr userDrawn="1"/>
        </p:nvGrpSpPr>
        <p:grpSpPr bwMode="auto">
          <a:xfrm>
            <a:off x="9808376" y="671717"/>
            <a:ext cx="1663200" cy="519750"/>
            <a:chOff x="2931" y="1877"/>
            <a:chExt cx="1821" cy="574"/>
          </a:xfrm>
          <a:solidFill>
            <a:schemeClr val="accent3"/>
          </a:solidFill>
        </p:grpSpPr>
        <p:sp>
          <p:nvSpPr>
            <p:cNvPr id="9" name="Freeform 5">
              <a:extLst>
                <a:ext uri="{FF2B5EF4-FFF2-40B4-BE49-F238E27FC236}">
                  <a16:creationId xmlns:a16="http://schemas.microsoft.com/office/drawing/2014/main" id="{F1AFB352-3226-441A-BA0D-5994BC707390}"/>
                </a:ext>
              </a:extLst>
            </p:cNvPr>
            <p:cNvSpPr>
              <a:spLocks/>
            </p:cNvSpPr>
            <p:nvPr/>
          </p:nvSpPr>
          <p:spPr bwMode="auto">
            <a:xfrm>
              <a:off x="3205" y="2178"/>
              <a:ext cx="300" cy="273"/>
            </a:xfrm>
            <a:custGeom>
              <a:avLst/>
              <a:gdLst>
                <a:gd name="T0" fmla="*/ 497 w 497"/>
                <a:gd name="T1" fmla="*/ 3 h 447"/>
                <a:gd name="T2" fmla="*/ 497 w 497"/>
                <a:gd name="T3" fmla="*/ 3 h 447"/>
                <a:gd name="T4" fmla="*/ 452 w 497"/>
                <a:gd name="T5" fmla="*/ 26 h 447"/>
                <a:gd name="T6" fmla="*/ 396 w 497"/>
                <a:gd name="T7" fmla="*/ 0 h 447"/>
                <a:gd name="T8" fmla="*/ 102 w 497"/>
                <a:gd name="T9" fmla="*/ 338 h 447"/>
                <a:gd name="T10" fmla="*/ 101 w 497"/>
                <a:gd name="T11" fmla="*/ 338 h 447"/>
                <a:gd name="T12" fmla="*/ 86 w 497"/>
                <a:gd name="T13" fmla="*/ 341 h 447"/>
                <a:gd name="T14" fmla="*/ 83 w 497"/>
                <a:gd name="T15" fmla="*/ 342 h 447"/>
                <a:gd name="T16" fmla="*/ 70 w 497"/>
                <a:gd name="T17" fmla="*/ 343 h 447"/>
                <a:gd name="T18" fmla="*/ 66 w 497"/>
                <a:gd name="T19" fmla="*/ 344 h 447"/>
                <a:gd name="T20" fmla="*/ 49 w 497"/>
                <a:gd name="T21" fmla="*/ 346 h 447"/>
                <a:gd name="T22" fmla="*/ 2 w 497"/>
                <a:gd name="T23" fmla="*/ 399 h 447"/>
                <a:gd name="T24" fmla="*/ 57 w 497"/>
                <a:gd name="T25" fmla="*/ 445 h 447"/>
                <a:gd name="T26" fmla="*/ 78 w 497"/>
                <a:gd name="T27" fmla="*/ 443 h 447"/>
                <a:gd name="T28" fmla="*/ 83 w 497"/>
                <a:gd name="T29" fmla="*/ 442 h 447"/>
                <a:gd name="T30" fmla="*/ 100 w 497"/>
                <a:gd name="T31" fmla="*/ 440 h 447"/>
                <a:gd name="T32" fmla="*/ 104 w 497"/>
                <a:gd name="T33" fmla="*/ 439 h 447"/>
                <a:gd name="T34" fmla="*/ 122 w 497"/>
                <a:gd name="T35" fmla="*/ 436 h 447"/>
                <a:gd name="T36" fmla="*/ 124 w 497"/>
                <a:gd name="T37" fmla="*/ 435 h 447"/>
                <a:gd name="T38" fmla="*/ 340 w 497"/>
                <a:gd name="T39" fmla="*/ 326 h 447"/>
                <a:gd name="T40" fmla="*/ 344 w 497"/>
                <a:gd name="T41" fmla="*/ 321 h 447"/>
                <a:gd name="T42" fmla="*/ 497 w 497"/>
                <a:gd name="T43" fmla="*/ 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447">
                  <a:moveTo>
                    <a:pt x="497" y="3"/>
                  </a:moveTo>
                  <a:lnTo>
                    <a:pt x="497" y="3"/>
                  </a:lnTo>
                  <a:cubicBezTo>
                    <a:pt x="486" y="16"/>
                    <a:pt x="470" y="25"/>
                    <a:pt x="452" y="26"/>
                  </a:cubicBezTo>
                  <a:cubicBezTo>
                    <a:pt x="429" y="28"/>
                    <a:pt x="408" y="17"/>
                    <a:pt x="396" y="0"/>
                  </a:cubicBezTo>
                  <a:cubicBezTo>
                    <a:pt x="385" y="165"/>
                    <a:pt x="264" y="303"/>
                    <a:pt x="102" y="338"/>
                  </a:cubicBezTo>
                  <a:cubicBezTo>
                    <a:pt x="101" y="338"/>
                    <a:pt x="101" y="338"/>
                    <a:pt x="101" y="338"/>
                  </a:cubicBezTo>
                  <a:cubicBezTo>
                    <a:pt x="96" y="339"/>
                    <a:pt x="91" y="340"/>
                    <a:pt x="86" y="341"/>
                  </a:cubicBezTo>
                  <a:cubicBezTo>
                    <a:pt x="85" y="341"/>
                    <a:pt x="84" y="341"/>
                    <a:pt x="83" y="342"/>
                  </a:cubicBezTo>
                  <a:cubicBezTo>
                    <a:pt x="79" y="342"/>
                    <a:pt x="74" y="343"/>
                    <a:pt x="70" y="343"/>
                  </a:cubicBezTo>
                  <a:cubicBezTo>
                    <a:pt x="68" y="344"/>
                    <a:pt x="67" y="344"/>
                    <a:pt x="66" y="344"/>
                  </a:cubicBezTo>
                  <a:cubicBezTo>
                    <a:pt x="60" y="345"/>
                    <a:pt x="55" y="345"/>
                    <a:pt x="49" y="346"/>
                  </a:cubicBezTo>
                  <a:cubicBezTo>
                    <a:pt x="21" y="348"/>
                    <a:pt x="0" y="371"/>
                    <a:pt x="2" y="399"/>
                  </a:cubicBezTo>
                  <a:cubicBezTo>
                    <a:pt x="4" y="426"/>
                    <a:pt x="29" y="447"/>
                    <a:pt x="57" y="445"/>
                  </a:cubicBezTo>
                  <a:cubicBezTo>
                    <a:pt x="64" y="445"/>
                    <a:pt x="71" y="444"/>
                    <a:pt x="78" y="443"/>
                  </a:cubicBezTo>
                  <a:cubicBezTo>
                    <a:pt x="80" y="443"/>
                    <a:pt x="81" y="443"/>
                    <a:pt x="83" y="442"/>
                  </a:cubicBezTo>
                  <a:cubicBezTo>
                    <a:pt x="88" y="442"/>
                    <a:pt x="94" y="441"/>
                    <a:pt x="100" y="440"/>
                  </a:cubicBezTo>
                  <a:cubicBezTo>
                    <a:pt x="101" y="440"/>
                    <a:pt x="102" y="440"/>
                    <a:pt x="104" y="439"/>
                  </a:cubicBezTo>
                  <a:cubicBezTo>
                    <a:pt x="110" y="438"/>
                    <a:pt x="116" y="437"/>
                    <a:pt x="122" y="436"/>
                  </a:cubicBezTo>
                  <a:cubicBezTo>
                    <a:pt x="123" y="436"/>
                    <a:pt x="123" y="436"/>
                    <a:pt x="124" y="435"/>
                  </a:cubicBezTo>
                  <a:cubicBezTo>
                    <a:pt x="204" y="418"/>
                    <a:pt x="278" y="381"/>
                    <a:pt x="340" y="326"/>
                  </a:cubicBezTo>
                  <a:cubicBezTo>
                    <a:pt x="342" y="324"/>
                    <a:pt x="343" y="323"/>
                    <a:pt x="344" y="321"/>
                  </a:cubicBezTo>
                  <a:cubicBezTo>
                    <a:pt x="433" y="241"/>
                    <a:pt x="490" y="127"/>
                    <a:pt x="49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6">
              <a:extLst>
                <a:ext uri="{FF2B5EF4-FFF2-40B4-BE49-F238E27FC236}">
                  <a16:creationId xmlns:a16="http://schemas.microsoft.com/office/drawing/2014/main" id="{32CC99C0-7AA0-4039-BF55-B8AE33377552}"/>
                </a:ext>
              </a:extLst>
            </p:cNvPr>
            <p:cNvSpPr>
              <a:spLocks/>
            </p:cNvSpPr>
            <p:nvPr/>
          </p:nvSpPr>
          <p:spPr bwMode="auto">
            <a:xfrm>
              <a:off x="2932" y="1877"/>
              <a:ext cx="299" cy="274"/>
            </a:xfrm>
            <a:custGeom>
              <a:avLst/>
              <a:gdLst>
                <a:gd name="T0" fmla="*/ 440 w 496"/>
                <a:gd name="T1" fmla="*/ 2 h 449"/>
                <a:gd name="T2" fmla="*/ 440 w 496"/>
                <a:gd name="T3" fmla="*/ 2 h 449"/>
                <a:gd name="T4" fmla="*/ 0 w 496"/>
                <a:gd name="T5" fmla="*/ 449 h 449"/>
                <a:gd name="T6" fmla="*/ 47 w 496"/>
                <a:gd name="T7" fmla="*/ 423 h 449"/>
                <a:gd name="T8" fmla="*/ 101 w 496"/>
                <a:gd name="T9" fmla="*/ 446 h 449"/>
                <a:gd name="T10" fmla="*/ 447 w 496"/>
                <a:gd name="T11" fmla="*/ 102 h 449"/>
                <a:gd name="T12" fmla="*/ 494 w 496"/>
                <a:gd name="T13" fmla="*/ 48 h 449"/>
                <a:gd name="T14" fmla="*/ 440 w 496"/>
                <a:gd name="T15" fmla="*/ 2 h 4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49">
                  <a:moveTo>
                    <a:pt x="440" y="2"/>
                  </a:moveTo>
                  <a:lnTo>
                    <a:pt x="440" y="2"/>
                  </a:lnTo>
                  <a:cubicBezTo>
                    <a:pt x="197" y="20"/>
                    <a:pt x="10" y="215"/>
                    <a:pt x="0" y="449"/>
                  </a:cubicBezTo>
                  <a:cubicBezTo>
                    <a:pt x="10" y="434"/>
                    <a:pt x="27" y="424"/>
                    <a:pt x="47" y="423"/>
                  </a:cubicBezTo>
                  <a:cubicBezTo>
                    <a:pt x="68" y="421"/>
                    <a:pt x="88" y="431"/>
                    <a:pt x="101" y="446"/>
                  </a:cubicBezTo>
                  <a:cubicBezTo>
                    <a:pt x="113" y="265"/>
                    <a:pt x="259" y="115"/>
                    <a:pt x="447" y="102"/>
                  </a:cubicBezTo>
                  <a:cubicBezTo>
                    <a:pt x="475" y="100"/>
                    <a:pt x="496" y="76"/>
                    <a:pt x="494" y="48"/>
                  </a:cubicBezTo>
                  <a:cubicBezTo>
                    <a:pt x="492" y="21"/>
                    <a:pt x="468" y="0"/>
                    <a:pt x="44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7">
              <a:extLst>
                <a:ext uri="{FF2B5EF4-FFF2-40B4-BE49-F238E27FC236}">
                  <a16:creationId xmlns:a16="http://schemas.microsoft.com/office/drawing/2014/main" id="{39268F1A-CCF0-435C-A936-FB6FA9D28622}"/>
                </a:ext>
              </a:extLst>
            </p:cNvPr>
            <p:cNvSpPr>
              <a:spLocks/>
            </p:cNvSpPr>
            <p:nvPr/>
          </p:nvSpPr>
          <p:spPr bwMode="auto">
            <a:xfrm>
              <a:off x="3232" y="1877"/>
              <a:ext cx="273" cy="299"/>
            </a:xfrm>
            <a:custGeom>
              <a:avLst/>
              <a:gdLst>
                <a:gd name="T0" fmla="*/ 0 w 453"/>
                <a:gd name="T1" fmla="*/ 0 h 490"/>
                <a:gd name="T2" fmla="*/ 0 w 453"/>
                <a:gd name="T3" fmla="*/ 0 h 490"/>
                <a:gd name="T4" fmla="*/ 26 w 453"/>
                <a:gd name="T5" fmla="*/ 46 h 490"/>
                <a:gd name="T6" fmla="*/ 1 w 453"/>
                <a:gd name="T7" fmla="*/ 100 h 490"/>
                <a:gd name="T8" fmla="*/ 350 w 453"/>
                <a:gd name="T9" fmla="*/ 442 h 490"/>
                <a:gd name="T10" fmla="*/ 404 w 453"/>
                <a:gd name="T11" fmla="*/ 488 h 490"/>
                <a:gd name="T12" fmla="*/ 451 w 453"/>
                <a:gd name="T13" fmla="*/ 435 h 490"/>
                <a:gd name="T14" fmla="*/ 0 w 453"/>
                <a:gd name="T15" fmla="*/ 0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490">
                  <a:moveTo>
                    <a:pt x="0" y="0"/>
                  </a:moveTo>
                  <a:lnTo>
                    <a:pt x="0" y="0"/>
                  </a:lnTo>
                  <a:cubicBezTo>
                    <a:pt x="14" y="11"/>
                    <a:pt x="24" y="27"/>
                    <a:pt x="26" y="46"/>
                  </a:cubicBezTo>
                  <a:cubicBezTo>
                    <a:pt x="27" y="68"/>
                    <a:pt x="17" y="88"/>
                    <a:pt x="1" y="100"/>
                  </a:cubicBezTo>
                  <a:cubicBezTo>
                    <a:pt x="185" y="112"/>
                    <a:pt x="336" y="256"/>
                    <a:pt x="350" y="442"/>
                  </a:cubicBezTo>
                  <a:cubicBezTo>
                    <a:pt x="352" y="470"/>
                    <a:pt x="377" y="490"/>
                    <a:pt x="404" y="488"/>
                  </a:cubicBezTo>
                  <a:cubicBezTo>
                    <a:pt x="432" y="486"/>
                    <a:pt x="453" y="462"/>
                    <a:pt x="451" y="435"/>
                  </a:cubicBezTo>
                  <a:cubicBezTo>
                    <a:pt x="433" y="196"/>
                    <a:pt x="237" y="12"/>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8">
              <a:extLst>
                <a:ext uri="{FF2B5EF4-FFF2-40B4-BE49-F238E27FC236}">
                  <a16:creationId xmlns:a16="http://schemas.microsoft.com/office/drawing/2014/main" id="{5760FD40-356E-4B73-BCF4-45E36FF5C45F}"/>
                </a:ext>
              </a:extLst>
            </p:cNvPr>
            <p:cNvSpPr>
              <a:spLocks/>
            </p:cNvSpPr>
            <p:nvPr/>
          </p:nvSpPr>
          <p:spPr bwMode="auto">
            <a:xfrm>
              <a:off x="2931" y="2151"/>
              <a:ext cx="275" cy="299"/>
            </a:xfrm>
            <a:custGeom>
              <a:avLst/>
              <a:gdLst>
                <a:gd name="T0" fmla="*/ 428 w 455"/>
                <a:gd name="T1" fmla="*/ 446 h 490"/>
                <a:gd name="T2" fmla="*/ 428 w 455"/>
                <a:gd name="T3" fmla="*/ 446 h 490"/>
                <a:gd name="T4" fmla="*/ 455 w 455"/>
                <a:gd name="T5" fmla="*/ 390 h 490"/>
                <a:gd name="T6" fmla="*/ 102 w 455"/>
                <a:gd name="T7" fmla="*/ 48 h 490"/>
                <a:gd name="T8" fmla="*/ 48 w 455"/>
                <a:gd name="T9" fmla="*/ 2 h 490"/>
                <a:gd name="T10" fmla="*/ 1 w 455"/>
                <a:gd name="T11" fmla="*/ 55 h 490"/>
                <a:gd name="T12" fmla="*/ 450 w 455"/>
                <a:gd name="T13" fmla="*/ 490 h 490"/>
                <a:gd name="T14" fmla="*/ 428 w 455"/>
                <a:gd name="T15" fmla="*/ 446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490">
                  <a:moveTo>
                    <a:pt x="428" y="446"/>
                  </a:moveTo>
                  <a:lnTo>
                    <a:pt x="428" y="446"/>
                  </a:lnTo>
                  <a:cubicBezTo>
                    <a:pt x="426" y="423"/>
                    <a:pt x="437" y="402"/>
                    <a:pt x="455" y="390"/>
                  </a:cubicBezTo>
                  <a:cubicBezTo>
                    <a:pt x="270" y="380"/>
                    <a:pt x="116" y="235"/>
                    <a:pt x="102" y="48"/>
                  </a:cubicBezTo>
                  <a:cubicBezTo>
                    <a:pt x="100" y="21"/>
                    <a:pt x="76" y="0"/>
                    <a:pt x="48" y="2"/>
                  </a:cubicBezTo>
                  <a:cubicBezTo>
                    <a:pt x="20" y="4"/>
                    <a:pt x="0" y="28"/>
                    <a:pt x="1" y="55"/>
                  </a:cubicBezTo>
                  <a:cubicBezTo>
                    <a:pt x="19" y="293"/>
                    <a:pt x="214" y="477"/>
                    <a:pt x="450" y="490"/>
                  </a:cubicBezTo>
                  <a:cubicBezTo>
                    <a:pt x="437" y="479"/>
                    <a:pt x="429" y="464"/>
                    <a:pt x="428" y="44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9">
              <a:extLst>
                <a:ext uri="{FF2B5EF4-FFF2-40B4-BE49-F238E27FC236}">
                  <a16:creationId xmlns:a16="http://schemas.microsoft.com/office/drawing/2014/main" id="{4DF0C088-41D0-4819-9EDD-63FD37676DD4}"/>
                </a:ext>
              </a:extLst>
            </p:cNvPr>
            <p:cNvSpPr>
              <a:spLocks noEditPoints="1"/>
            </p:cNvSpPr>
            <p:nvPr/>
          </p:nvSpPr>
          <p:spPr bwMode="auto">
            <a:xfrm>
              <a:off x="3265" y="2100"/>
              <a:ext cx="125" cy="155"/>
            </a:xfrm>
            <a:custGeom>
              <a:avLst/>
              <a:gdLst>
                <a:gd name="T0" fmla="*/ 207 w 207"/>
                <a:gd name="T1" fmla="*/ 249 h 254"/>
                <a:gd name="T2" fmla="*/ 207 w 207"/>
                <a:gd name="T3" fmla="*/ 249 h 254"/>
                <a:gd name="T4" fmla="*/ 207 w 207"/>
                <a:gd name="T5" fmla="*/ 92 h 254"/>
                <a:gd name="T6" fmla="*/ 198 w 207"/>
                <a:gd name="T7" fmla="*/ 44 h 254"/>
                <a:gd name="T8" fmla="*/ 174 w 207"/>
                <a:gd name="T9" fmla="*/ 15 h 254"/>
                <a:gd name="T10" fmla="*/ 144 w 207"/>
                <a:gd name="T11" fmla="*/ 3 h 254"/>
                <a:gd name="T12" fmla="*/ 111 w 207"/>
                <a:gd name="T13" fmla="*/ 0 h 254"/>
                <a:gd name="T14" fmla="*/ 16 w 207"/>
                <a:gd name="T15" fmla="*/ 27 h 254"/>
                <a:gd name="T16" fmla="*/ 33 w 207"/>
                <a:gd name="T17" fmla="*/ 72 h 254"/>
                <a:gd name="T18" fmla="*/ 105 w 207"/>
                <a:gd name="T19" fmla="*/ 49 h 254"/>
                <a:gd name="T20" fmla="*/ 141 w 207"/>
                <a:gd name="T21" fmla="*/ 59 h 254"/>
                <a:gd name="T22" fmla="*/ 153 w 207"/>
                <a:gd name="T23" fmla="*/ 93 h 254"/>
                <a:gd name="T24" fmla="*/ 153 w 207"/>
                <a:gd name="T25" fmla="*/ 106 h 254"/>
                <a:gd name="T26" fmla="*/ 95 w 207"/>
                <a:gd name="T27" fmla="*/ 93 h 254"/>
                <a:gd name="T28" fmla="*/ 28 w 207"/>
                <a:gd name="T29" fmla="*/ 114 h 254"/>
                <a:gd name="T30" fmla="*/ 0 w 207"/>
                <a:gd name="T31" fmla="*/ 173 h 254"/>
                <a:gd name="T32" fmla="*/ 25 w 207"/>
                <a:gd name="T33" fmla="*/ 233 h 254"/>
                <a:gd name="T34" fmla="*/ 88 w 207"/>
                <a:gd name="T35" fmla="*/ 254 h 254"/>
                <a:gd name="T36" fmla="*/ 153 w 207"/>
                <a:gd name="T37" fmla="*/ 229 h 254"/>
                <a:gd name="T38" fmla="*/ 153 w 207"/>
                <a:gd name="T39" fmla="*/ 249 h 254"/>
                <a:gd name="T40" fmla="*/ 207 w 207"/>
                <a:gd name="T41" fmla="*/ 249 h 254"/>
                <a:gd name="T42" fmla="*/ 207 w 207"/>
                <a:gd name="T43" fmla="*/ 249 h 254"/>
                <a:gd name="T44" fmla="*/ 66 w 207"/>
                <a:gd name="T45" fmla="*/ 197 h 254"/>
                <a:gd name="T46" fmla="*/ 66 w 207"/>
                <a:gd name="T47" fmla="*/ 197 h 254"/>
                <a:gd name="T48" fmla="*/ 54 w 207"/>
                <a:gd name="T49" fmla="*/ 173 h 254"/>
                <a:gd name="T50" fmla="*/ 68 w 207"/>
                <a:gd name="T51" fmla="*/ 149 h 254"/>
                <a:gd name="T52" fmla="*/ 104 w 207"/>
                <a:gd name="T53" fmla="*/ 141 h 254"/>
                <a:gd name="T54" fmla="*/ 153 w 207"/>
                <a:gd name="T55" fmla="*/ 151 h 254"/>
                <a:gd name="T56" fmla="*/ 153 w 207"/>
                <a:gd name="T57" fmla="*/ 182 h 254"/>
                <a:gd name="T58" fmla="*/ 99 w 207"/>
                <a:gd name="T59" fmla="*/ 205 h 254"/>
                <a:gd name="T60" fmla="*/ 66 w 207"/>
                <a:gd name="T61" fmla="*/ 19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7" h="254">
                  <a:moveTo>
                    <a:pt x="207" y="249"/>
                  </a:moveTo>
                  <a:lnTo>
                    <a:pt x="207" y="249"/>
                  </a:lnTo>
                  <a:lnTo>
                    <a:pt x="207" y="92"/>
                  </a:lnTo>
                  <a:cubicBezTo>
                    <a:pt x="207" y="73"/>
                    <a:pt x="204" y="57"/>
                    <a:pt x="198" y="44"/>
                  </a:cubicBezTo>
                  <a:cubicBezTo>
                    <a:pt x="193" y="31"/>
                    <a:pt x="185" y="21"/>
                    <a:pt x="174" y="15"/>
                  </a:cubicBezTo>
                  <a:cubicBezTo>
                    <a:pt x="164" y="9"/>
                    <a:pt x="154" y="5"/>
                    <a:pt x="144" y="3"/>
                  </a:cubicBezTo>
                  <a:cubicBezTo>
                    <a:pt x="135" y="1"/>
                    <a:pt x="124" y="0"/>
                    <a:pt x="111" y="0"/>
                  </a:cubicBezTo>
                  <a:cubicBezTo>
                    <a:pt x="74" y="0"/>
                    <a:pt x="42" y="9"/>
                    <a:pt x="16" y="27"/>
                  </a:cubicBezTo>
                  <a:lnTo>
                    <a:pt x="33" y="72"/>
                  </a:lnTo>
                  <a:cubicBezTo>
                    <a:pt x="55" y="56"/>
                    <a:pt x="79" y="49"/>
                    <a:pt x="105" y="49"/>
                  </a:cubicBezTo>
                  <a:cubicBezTo>
                    <a:pt x="121" y="49"/>
                    <a:pt x="133" y="52"/>
                    <a:pt x="141" y="59"/>
                  </a:cubicBezTo>
                  <a:cubicBezTo>
                    <a:pt x="149" y="66"/>
                    <a:pt x="153" y="78"/>
                    <a:pt x="153" y="93"/>
                  </a:cubicBezTo>
                  <a:lnTo>
                    <a:pt x="153" y="106"/>
                  </a:lnTo>
                  <a:cubicBezTo>
                    <a:pt x="138" y="97"/>
                    <a:pt x="118" y="93"/>
                    <a:pt x="95" y="93"/>
                  </a:cubicBezTo>
                  <a:cubicBezTo>
                    <a:pt x="69" y="93"/>
                    <a:pt x="47" y="100"/>
                    <a:pt x="28" y="114"/>
                  </a:cubicBezTo>
                  <a:cubicBezTo>
                    <a:pt x="9" y="127"/>
                    <a:pt x="0" y="147"/>
                    <a:pt x="0" y="173"/>
                  </a:cubicBezTo>
                  <a:cubicBezTo>
                    <a:pt x="0" y="199"/>
                    <a:pt x="8" y="219"/>
                    <a:pt x="25" y="233"/>
                  </a:cubicBezTo>
                  <a:cubicBezTo>
                    <a:pt x="41" y="247"/>
                    <a:pt x="62" y="254"/>
                    <a:pt x="88" y="254"/>
                  </a:cubicBezTo>
                  <a:cubicBezTo>
                    <a:pt x="115" y="254"/>
                    <a:pt x="137" y="246"/>
                    <a:pt x="153" y="229"/>
                  </a:cubicBezTo>
                  <a:lnTo>
                    <a:pt x="153" y="249"/>
                  </a:lnTo>
                  <a:lnTo>
                    <a:pt x="207" y="249"/>
                  </a:lnTo>
                  <a:lnTo>
                    <a:pt x="207" y="249"/>
                  </a:lnTo>
                  <a:close/>
                  <a:moveTo>
                    <a:pt x="66" y="197"/>
                  </a:moveTo>
                  <a:lnTo>
                    <a:pt x="66" y="197"/>
                  </a:lnTo>
                  <a:cubicBezTo>
                    <a:pt x="58" y="191"/>
                    <a:pt x="54" y="183"/>
                    <a:pt x="54" y="173"/>
                  </a:cubicBezTo>
                  <a:cubicBezTo>
                    <a:pt x="54" y="162"/>
                    <a:pt x="59" y="154"/>
                    <a:pt x="68" y="149"/>
                  </a:cubicBezTo>
                  <a:cubicBezTo>
                    <a:pt x="77" y="143"/>
                    <a:pt x="89" y="141"/>
                    <a:pt x="104" y="141"/>
                  </a:cubicBezTo>
                  <a:cubicBezTo>
                    <a:pt x="123" y="141"/>
                    <a:pt x="139" y="144"/>
                    <a:pt x="153" y="151"/>
                  </a:cubicBezTo>
                  <a:lnTo>
                    <a:pt x="153" y="182"/>
                  </a:lnTo>
                  <a:cubicBezTo>
                    <a:pt x="138" y="198"/>
                    <a:pt x="120" y="205"/>
                    <a:pt x="99" y="205"/>
                  </a:cubicBezTo>
                  <a:cubicBezTo>
                    <a:pt x="84" y="205"/>
                    <a:pt x="73" y="202"/>
                    <a:pt x="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0">
              <a:extLst>
                <a:ext uri="{FF2B5EF4-FFF2-40B4-BE49-F238E27FC236}">
                  <a16:creationId xmlns:a16="http://schemas.microsoft.com/office/drawing/2014/main" id="{01E4A575-3938-4CDC-821F-5EBCCFA300E8}"/>
                </a:ext>
              </a:extLst>
            </p:cNvPr>
            <p:cNvSpPr>
              <a:spLocks/>
            </p:cNvSpPr>
            <p:nvPr/>
          </p:nvSpPr>
          <p:spPr bwMode="auto">
            <a:xfrm>
              <a:off x="3156" y="2042"/>
              <a:ext cx="94" cy="213"/>
            </a:xfrm>
            <a:custGeom>
              <a:avLst/>
              <a:gdLst>
                <a:gd name="T0" fmla="*/ 149 w 155"/>
                <a:gd name="T1" fmla="*/ 338 h 349"/>
                <a:gd name="T2" fmla="*/ 149 w 155"/>
                <a:gd name="T3" fmla="*/ 338 h 349"/>
                <a:gd name="T4" fmla="*/ 155 w 155"/>
                <a:gd name="T5" fmla="*/ 288 h 349"/>
                <a:gd name="T6" fmla="*/ 117 w 155"/>
                <a:gd name="T7" fmla="*/ 299 h 349"/>
                <a:gd name="T8" fmla="*/ 97 w 155"/>
                <a:gd name="T9" fmla="*/ 276 h 349"/>
                <a:gd name="T10" fmla="*/ 97 w 155"/>
                <a:gd name="T11" fmla="*/ 149 h 349"/>
                <a:gd name="T12" fmla="*/ 153 w 155"/>
                <a:gd name="T13" fmla="*/ 149 h 349"/>
                <a:gd name="T14" fmla="*/ 153 w 155"/>
                <a:gd name="T15" fmla="*/ 101 h 349"/>
                <a:gd name="T16" fmla="*/ 97 w 155"/>
                <a:gd name="T17" fmla="*/ 101 h 349"/>
                <a:gd name="T18" fmla="*/ 97 w 155"/>
                <a:gd name="T19" fmla="*/ 0 h 349"/>
                <a:gd name="T20" fmla="*/ 41 w 155"/>
                <a:gd name="T21" fmla="*/ 27 h 349"/>
                <a:gd name="T22" fmla="*/ 41 w 155"/>
                <a:gd name="T23" fmla="*/ 101 h 349"/>
                <a:gd name="T24" fmla="*/ 0 w 155"/>
                <a:gd name="T25" fmla="*/ 101 h 349"/>
                <a:gd name="T26" fmla="*/ 0 w 155"/>
                <a:gd name="T27" fmla="*/ 149 h 349"/>
                <a:gd name="T28" fmla="*/ 41 w 155"/>
                <a:gd name="T29" fmla="*/ 149 h 349"/>
                <a:gd name="T30" fmla="*/ 41 w 155"/>
                <a:gd name="T31" fmla="*/ 287 h 349"/>
                <a:gd name="T32" fmla="*/ 98 w 155"/>
                <a:gd name="T33" fmla="*/ 349 h 349"/>
                <a:gd name="T34" fmla="*/ 149 w 155"/>
                <a:gd name="T35" fmla="*/ 33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349">
                  <a:moveTo>
                    <a:pt x="149" y="338"/>
                  </a:moveTo>
                  <a:lnTo>
                    <a:pt x="149" y="338"/>
                  </a:lnTo>
                  <a:lnTo>
                    <a:pt x="155" y="288"/>
                  </a:lnTo>
                  <a:cubicBezTo>
                    <a:pt x="142" y="296"/>
                    <a:pt x="130" y="299"/>
                    <a:pt x="117" y="299"/>
                  </a:cubicBezTo>
                  <a:cubicBezTo>
                    <a:pt x="104" y="299"/>
                    <a:pt x="97" y="292"/>
                    <a:pt x="97" y="276"/>
                  </a:cubicBezTo>
                  <a:lnTo>
                    <a:pt x="97" y="149"/>
                  </a:lnTo>
                  <a:lnTo>
                    <a:pt x="153" y="149"/>
                  </a:lnTo>
                  <a:lnTo>
                    <a:pt x="153" y="101"/>
                  </a:lnTo>
                  <a:lnTo>
                    <a:pt x="97" y="101"/>
                  </a:lnTo>
                  <a:lnTo>
                    <a:pt x="97" y="0"/>
                  </a:lnTo>
                  <a:lnTo>
                    <a:pt x="41" y="27"/>
                  </a:lnTo>
                  <a:lnTo>
                    <a:pt x="41" y="101"/>
                  </a:lnTo>
                  <a:lnTo>
                    <a:pt x="0" y="101"/>
                  </a:lnTo>
                  <a:lnTo>
                    <a:pt x="0" y="149"/>
                  </a:lnTo>
                  <a:lnTo>
                    <a:pt x="41" y="149"/>
                  </a:lnTo>
                  <a:lnTo>
                    <a:pt x="41" y="287"/>
                  </a:lnTo>
                  <a:cubicBezTo>
                    <a:pt x="41" y="329"/>
                    <a:pt x="60" y="349"/>
                    <a:pt x="98" y="349"/>
                  </a:cubicBezTo>
                  <a:cubicBezTo>
                    <a:pt x="118" y="349"/>
                    <a:pt x="135" y="346"/>
                    <a:pt x="149" y="33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1">
              <a:extLst>
                <a:ext uri="{FF2B5EF4-FFF2-40B4-BE49-F238E27FC236}">
                  <a16:creationId xmlns:a16="http://schemas.microsoft.com/office/drawing/2014/main" id="{247B28F9-4146-4C84-B0E6-3CD0E74314A1}"/>
                </a:ext>
              </a:extLst>
            </p:cNvPr>
            <p:cNvSpPr>
              <a:spLocks/>
            </p:cNvSpPr>
            <p:nvPr/>
          </p:nvSpPr>
          <p:spPr bwMode="auto">
            <a:xfrm>
              <a:off x="3051" y="2045"/>
              <a:ext cx="90" cy="207"/>
            </a:xfrm>
            <a:custGeom>
              <a:avLst/>
              <a:gdLst>
                <a:gd name="T0" fmla="*/ 149 w 149"/>
                <a:gd name="T1" fmla="*/ 144 h 338"/>
                <a:gd name="T2" fmla="*/ 149 w 149"/>
                <a:gd name="T3" fmla="*/ 144 h 338"/>
                <a:gd name="T4" fmla="*/ 149 w 149"/>
                <a:gd name="T5" fmla="*/ 95 h 338"/>
                <a:gd name="T6" fmla="*/ 91 w 149"/>
                <a:gd name="T7" fmla="*/ 95 h 338"/>
                <a:gd name="T8" fmla="*/ 91 w 149"/>
                <a:gd name="T9" fmla="*/ 68 h 338"/>
                <a:gd name="T10" fmla="*/ 109 w 149"/>
                <a:gd name="T11" fmla="*/ 49 h 338"/>
                <a:gd name="T12" fmla="*/ 144 w 149"/>
                <a:gd name="T13" fmla="*/ 57 h 338"/>
                <a:gd name="T14" fmla="*/ 144 w 149"/>
                <a:gd name="T15" fmla="*/ 11 h 338"/>
                <a:gd name="T16" fmla="*/ 93 w 149"/>
                <a:gd name="T17" fmla="*/ 0 h 338"/>
                <a:gd name="T18" fmla="*/ 35 w 149"/>
                <a:gd name="T19" fmla="*/ 57 h 338"/>
                <a:gd name="T20" fmla="*/ 35 w 149"/>
                <a:gd name="T21" fmla="*/ 95 h 338"/>
                <a:gd name="T22" fmla="*/ 0 w 149"/>
                <a:gd name="T23" fmla="*/ 95 h 338"/>
                <a:gd name="T24" fmla="*/ 0 w 149"/>
                <a:gd name="T25" fmla="*/ 144 h 338"/>
                <a:gd name="T26" fmla="*/ 35 w 149"/>
                <a:gd name="T27" fmla="*/ 144 h 338"/>
                <a:gd name="T28" fmla="*/ 35 w 149"/>
                <a:gd name="T29" fmla="*/ 338 h 338"/>
                <a:gd name="T30" fmla="*/ 91 w 149"/>
                <a:gd name="T31" fmla="*/ 338 h 338"/>
                <a:gd name="T32" fmla="*/ 91 w 149"/>
                <a:gd name="T33" fmla="*/ 144 h 338"/>
                <a:gd name="T34" fmla="*/ 149 w 149"/>
                <a:gd name="T35" fmla="*/ 14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338">
                  <a:moveTo>
                    <a:pt x="149" y="144"/>
                  </a:moveTo>
                  <a:lnTo>
                    <a:pt x="149" y="144"/>
                  </a:lnTo>
                  <a:lnTo>
                    <a:pt x="149" y="95"/>
                  </a:lnTo>
                  <a:lnTo>
                    <a:pt x="91" y="95"/>
                  </a:lnTo>
                  <a:lnTo>
                    <a:pt x="91" y="68"/>
                  </a:lnTo>
                  <a:cubicBezTo>
                    <a:pt x="91" y="55"/>
                    <a:pt x="97" y="49"/>
                    <a:pt x="109" y="49"/>
                  </a:cubicBezTo>
                  <a:cubicBezTo>
                    <a:pt x="119" y="49"/>
                    <a:pt x="131" y="52"/>
                    <a:pt x="144" y="57"/>
                  </a:cubicBezTo>
                  <a:lnTo>
                    <a:pt x="144" y="11"/>
                  </a:lnTo>
                  <a:cubicBezTo>
                    <a:pt x="129" y="4"/>
                    <a:pt x="112" y="0"/>
                    <a:pt x="93" y="0"/>
                  </a:cubicBezTo>
                  <a:cubicBezTo>
                    <a:pt x="54" y="0"/>
                    <a:pt x="35" y="19"/>
                    <a:pt x="35" y="57"/>
                  </a:cubicBezTo>
                  <a:lnTo>
                    <a:pt x="35" y="95"/>
                  </a:lnTo>
                  <a:lnTo>
                    <a:pt x="0" y="95"/>
                  </a:lnTo>
                  <a:lnTo>
                    <a:pt x="0" y="144"/>
                  </a:lnTo>
                  <a:lnTo>
                    <a:pt x="35" y="144"/>
                  </a:lnTo>
                  <a:lnTo>
                    <a:pt x="35" y="338"/>
                  </a:lnTo>
                  <a:lnTo>
                    <a:pt x="91" y="338"/>
                  </a:lnTo>
                  <a:lnTo>
                    <a:pt x="91" y="144"/>
                  </a:lnTo>
                  <a:lnTo>
                    <a:pt x="149" y="14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2">
              <a:extLst>
                <a:ext uri="{FF2B5EF4-FFF2-40B4-BE49-F238E27FC236}">
                  <a16:creationId xmlns:a16="http://schemas.microsoft.com/office/drawing/2014/main" id="{CA8D6C23-30E3-4914-8A84-550F7846DBB1}"/>
                </a:ext>
              </a:extLst>
            </p:cNvPr>
            <p:cNvSpPr>
              <a:spLocks/>
            </p:cNvSpPr>
            <p:nvPr/>
          </p:nvSpPr>
          <p:spPr bwMode="auto">
            <a:xfrm>
              <a:off x="3631" y="1940"/>
              <a:ext cx="110" cy="181"/>
            </a:xfrm>
            <a:custGeom>
              <a:avLst/>
              <a:gdLst>
                <a:gd name="T0" fmla="*/ 0 w 184"/>
                <a:gd name="T1" fmla="*/ 298 h 298"/>
                <a:gd name="T2" fmla="*/ 0 w 184"/>
                <a:gd name="T3" fmla="*/ 298 h 298"/>
                <a:gd name="T4" fmla="*/ 0 w 184"/>
                <a:gd name="T5" fmla="*/ 0 h 298"/>
                <a:gd name="T6" fmla="*/ 37 w 184"/>
                <a:gd name="T7" fmla="*/ 0 h 298"/>
                <a:gd name="T8" fmla="*/ 37 w 184"/>
                <a:gd name="T9" fmla="*/ 262 h 298"/>
                <a:gd name="T10" fmla="*/ 184 w 184"/>
                <a:gd name="T11" fmla="*/ 262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2"/>
                  </a:lnTo>
                  <a:lnTo>
                    <a:pt x="184" y="262"/>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3">
              <a:extLst>
                <a:ext uri="{FF2B5EF4-FFF2-40B4-BE49-F238E27FC236}">
                  <a16:creationId xmlns:a16="http://schemas.microsoft.com/office/drawing/2014/main" id="{726DDA68-E73B-469E-AD24-23B9BFFBC961}"/>
                </a:ext>
              </a:extLst>
            </p:cNvPr>
            <p:cNvSpPr>
              <a:spLocks noEditPoints="1"/>
            </p:cNvSpPr>
            <p:nvPr/>
          </p:nvSpPr>
          <p:spPr bwMode="auto">
            <a:xfrm>
              <a:off x="3756" y="1985"/>
              <a:ext cx="113" cy="140"/>
            </a:xfrm>
            <a:custGeom>
              <a:avLst/>
              <a:gdLst>
                <a:gd name="T0" fmla="*/ 37 w 186"/>
                <a:gd name="T1" fmla="*/ 97 h 228"/>
                <a:gd name="T2" fmla="*/ 37 w 186"/>
                <a:gd name="T3" fmla="*/ 97 h 228"/>
                <a:gd name="T4" fmla="*/ 149 w 186"/>
                <a:gd name="T5" fmla="*/ 97 h 228"/>
                <a:gd name="T6" fmla="*/ 133 w 186"/>
                <a:gd name="T7" fmla="*/ 48 h 228"/>
                <a:gd name="T8" fmla="*/ 96 w 186"/>
                <a:gd name="T9" fmla="*/ 33 h 228"/>
                <a:gd name="T10" fmla="*/ 55 w 186"/>
                <a:gd name="T11" fmla="*/ 49 h 228"/>
                <a:gd name="T12" fmla="*/ 37 w 186"/>
                <a:gd name="T13" fmla="*/ 97 h 228"/>
                <a:gd name="T14" fmla="*/ 96 w 186"/>
                <a:gd name="T15" fmla="*/ 228 h 228"/>
                <a:gd name="T16" fmla="*/ 96 w 186"/>
                <a:gd name="T17" fmla="*/ 228 h 228"/>
                <a:gd name="T18" fmla="*/ 26 w 186"/>
                <a:gd name="T19" fmla="*/ 196 h 228"/>
                <a:gd name="T20" fmla="*/ 0 w 186"/>
                <a:gd name="T21" fmla="*/ 114 h 228"/>
                <a:gd name="T22" fmla="*/ 26 w 186"/>
                <a:gd name="T23" fmla="*/ 31 h 228"/>
                <a:gd name="T24" fmla="*/ 96 w 186"/>
                <a:gd name="T25" fmla="*/ 0 h 228"/>
                <a:gd name="T26" fmla="*/ 161 w 186"/>
                <a:gd name="T27" fmla="*/ 27 h 228"/>
                <a:gd name="T28" fmla="*/ 186 w 186"/>
                <a:gd name="T29" fmla="*/ 104 h 228"/>
                <a:gd name="T30" fmla="*/ 185 w 186"/>
                <a:gd name="T31" fmla="*/ 129 h 228"/>
                <a:gd name="T32" fmla="*/ 37 w 186"/>
                <a:gd name="T33" fmla="*/ 129 h 228"/>
                <a:gd name="T34" fmla="*/ 56 w 186"/>
                <a:gd name="T35" fmla="*/ 176 h 228"/>
                <a:gd name="T36" fmla="*/ 97 w 186"/>
                <a:gd name="T37" fmla="*/ 194 h 228"/>
                <a:gd name="T38" fmla="*/ 144 w 186"/>
                <a:gd name="T39" fmla="*/ 175 h 228"/>
                <a:gd name="T40" fmla="*/ 166 w 186"/>
                <a:gd name="T41" fmla="*/ 200 h 228"/>
                <a:gd name="T42" fmla="*/ 96 w 186"/>
                <a:gd name="T4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6" h="228">
                  <a:moveTo>
                    <a:pt x="37" y="97"/>
                  </a:moveTo>
                  <a:lnTo>
                    <a:pt x="37" y="97"/>
                  </a:lnTo>
                  <a:lnTo>
                    <a:pt x="149" y="97"/>
                  </a:lnTo>
                  <a:cubicBezTo>
                    <a:pt x="148" y="75"/>
                    <a:pt x="143" y="58"/>
                    <a:pt x="133" y="48"/>
                  </a:cubicBezTo>
                  <a:cubicBezTo>
                    <a:pt x="122" y="38"/>
                    <a:pt x="110" y="33"/>
                    <a:pt x="96" y="33"/>
                  </a:cubicBezTo>
                  <a:cubicBezTo>
                    <a:pt x="79" y="33"/>
                    <a:pt x="66" y="38"/>
                    <a:pt x="55" y="49"/>
                  </a:cubicBezTo>
                  <a:cubicBezTo>
                    <a:pt x="44" y="60"/>
                    <a:pt x="38" y="76"/>
                    <a:pt x="37" y="97"/>
                  </a:cubicBezTo>
                  <a:close/>
                  <a:moveTo>
                    <a:pt x="96" y="228"/>
                  </a:moveTo>
                  <a:lnTo>
                    <a:pt x="96" y="228"/>
                  </a:lnTo>
                  <a:cubicBezTo>
                    <a:pt x="67" y="228"/>
                    <a:pt x="43" y="218"/>
                    <a:pt x="26" y="196"/>
                  </a:cubicBezTo>
                  <a:cubicBezTo>
                    <a:pt x="8" y="175"/>
                    <a:pt x="0" y="148"/>
                    <a:pt x="0" y="114"/>
                  </a:cubicBezTo>
                  <a:cubicBezTo>
                    <a:pt x="0" y="79"/>
                    <a:pt x="8" y="51"/>
                    <a:pt x="26" y="31"/>
                  </a:cubicBezTo>
                  <a:cubicBezTo>
                    <a:pt x="44" y="10"/>
                    <a:pt x="67" y="0"/>
                    <a:pt x="96" y="0"/>
                  </a:cubicBezTo>
                  <a:cubicBezTo>
                    <a:pt x="122" y="0"/>
                    <a:pt x="144" y="9"/>
                    <a:pt x="161" y="27"/>
                  </a:cubicBezTo>
                  <a:cubicBezTo>
                    <a:pt x="178" y="44"/>
                    <a:pt x="186" y="70"/>
                    <a:pt x="186" y="104"/>
                  </a:cubicBezTo>
                  <a:cubicBezTo>
                    <a:pt x="186" y="112"/>
                    <a:pt x="186" y="120"/>
                    <a:pt x="185" y="129"/>
                  </a:cubicBezTo>
                  <a:lnTo>
                    <a:pt x="37" y="129"/>
                  </a:lnTo>
                  <a:cubicBezTo>
                    <a:pt x="39" y="148"/>
                    <a:pt x="45" y="164"/>
                    <a:pt x="56" y="176"/>
                  </a:cubicBezTo>
                  <a:cubicBezTo>
                    <a:pt x="67" y="188"/>
                    <a:pt x="81" y="194"/>
                    <a:pt x="97" y="194"/>
                  </a:cubicBezTo>
                  <a:cubicBezTo>
                    <a:pt x="115" y="194"/>
                    <a:pt x="131" y="188"/>
                    <a:pt x="144" y="175"/>
                  </a:cubicBezTo>
                  <a:lnTo>
                    <a:pt x="166" y="200"/>
                  </a:lnTo>
                  <a:cubicBezTo>
                    <a:pt x="148" y="219"/>
                    <a:pt x="124" y="228"/>
                    <a:pt x="96"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4">
              <a:extLst>
                <a:ext uri="{FF2B5EF4-FFF2-40B4-BE49-F238E27FC236}">
                  <a16:creationId xmlns:a16="http://schemas.microsoft.com/office/drawing/2014/main" id="{5E243ACA-F2F9-4FE5-B7CC-1E7FC4F527C4}"/>
                </a:ext>
              </a:extLst>
            </p:cNvPr>
            <p:cNvSpPr>
              <a:spLocks noEditPoints="1"/>
            </p:cNvSpPr>
            <p:nvPr/>
          </p:nvSpPr>
          <p:spPr bwMode="auto">
            <a:xfrm>
              <a:off x="3885" y="1985"/>
              <a:ext cx="104" cy="140"/>
            </a:xfrm>
            <a:custGeom>
              <a:avLst/>
              <a:gdLst>
                <a:gd name="T0" fmla="*/ 81 w 172"/>
                <a:gd name="T1" fmla="*/ 195 h 228"/>
                <a:gd name="T2" fmla="*/ 81 w 172"/>
                <a:gd name="T3" fmla="*/ 195 h 228"/>
                <a:gd name="T4" fmla="*/ 137 w 172"/>
                <a:gd name="T5" fmla="*/ 167 h 228"/>
                <a:gd name="T6" fmla="*/ 137 w 172"/>
                <a:gd name="T7" fmla="*/ 129 h 228"/>
                <a:gd name="T8" fmla="*/ 86 w 172"/>
                <a:gd name="T9" fmla="*/ 115 h 228"/>
                <a:gd name="T10" fmla="*/ 49 w 172"/>
                <a:gd name="T11" fmla="*/ 125 h 228"/>
                <a:gd name="T12" fmla="*/ 35 w 172"/>
                <a:gd name="T13" fmla="*/ 155 h 228"/>
                <a:gd name="T14" fmla="*/ 47 w 172"/>
                <a:gd name="T15" fmla="*/ 184 h 228"/>
                <a:gd name="T16" fmla="*/ 81 w 172"/>
                <a:gd name="T17" fmla="*/ 195 h 228"/>
                <a:gd name="T18" fmla="*/ 137 w 172"/>
                <a:gd name="T19" fmla="*/ 223 h 228"/>
                <a:gd name="T20" fmla="*/ 137 w 172"/>
                <a:gd name="T21" fmla="*/ 223 h 228"/>
                <a:gd name="T22" fmla="*/ 137 w 172"/>
                <a:gd name="T23" fmla="*/ 203 h 228"/>
                <a:gd name="T24" fmla="*/ 75 w 172"/>
                <a:gd name="T25" fmla="*/ 228 h 228"/>
                <a:gd name="T26" fmla="*/ 20 w 172"/>
                <a:gd name="T27" fmla="*/ 209 h 228"/>
                <a:gd name="T28" fmla="*/ 0 w 172"/>
                <a:gd name="T29" fmla="*/ 155 h 228"/>
                <a:gd name="T30" fmla="*/ 23 w 172"/>
                <a:gd name="T31" fmla="*/ 101 h 228"/>
                <a:gd name="T32" fmla="*/ 81 w 172"/>
                <a:gd name="T33" fmla="*/ 83 h 228"/>
                <a:gd name="T34" fmla="*/ 137 w 172"/>
                <a:gd name="T35" fmla="*/ 97 h 228"/>
                <a:gd name="T36" fmla="*/ 137 w 172"/>
                <a:gd name="T37" fmla="*/ 82 h 228"/>
                <a:gd name="T38" fmla="*/ 125 w 172"/>
                <a:gd name="T39" fmla="*/ 44 h 228"/>
                <a:gd name="T40" fmla="*/ 90 w 172"/>
                <a:gd name="T41" fmla="*/ 33 h 228"/>
                <a:gd name="T42" fmla="*/ 26 w 172"/>
                <a:gd name="T43" fmla="*/ 54 h 228"/>
                <a:gd name="T44" fmla="*/ 16 w 172"/>
                <a:gd name="T45" fmla="*/ 23 h 228"/>
                <a:gd name="T46" fmla="*/ 95 w 172"/>
                <a:gd name="T47" fmla="*/ 0 h 228"/>
                <a:gd name="T48" fmla="*/ 172 w 172"/>
                <a:gd name="T49" fmla="*/ 79 h 228"/>
                <a:gd name="T50" fmla="*/ 172 w 172"/>
                <a:gd name="T51" fmla="*/ 223 h 228"/>
                <a:gd name="T52" fmla="*/ 137 w 172"/>
                <a:gd name="T53" fmla="*/ 22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2" h="228">
                  <a:moveTo>
                    <a:pt x="81" y="195"/>
                  </a:moveTo>
                  <a:lnTo>
                    <a:pt x="81" y="195"/>
                  </a:lnTo>
                  <a:cubicBezTo>
                    <a:pt x="102" y="195"/>
                    <a:pt x="121" y="186"/>
                    <a:pt x="137" y="167"/>
                  </a:cubicBezTo>
                  <a:lnTo>
                    <a:pt x="137" y="129"/>
                  </a:lnTo>
                  <a:cubicBezTo>
                    <a:pt x="122" y="120"/>
                    <a:pt x="104" y="115"/>
                    <a:pt x="86" y="115"/>
                  </a:cubicBezTo>
                  <a:cubicBezTo>
                    <a:pt x="71" y="115"/>
                    <a:pt x="59" y="118"/>
                    <a:pt x="49" y="125"/>
                  </a:cubicBezTo>
                  <a:cubicBezTo>
                    <a:pt x="39" y="132"/>
                    <a:pt x="35" y="142"/>
                    <a:pt x="35" y="155"/>
                  </a:cubicBezTo>
                  <a:cubicBezTo>
                    <a:pt x="35" y="167"/>
                    <a:pt x="39" y="177"/>
                    <a:pt x="47" y="184"/>
                  </a:cubicBezTo>
                  <a:cubicBezTo>
                    <a:pt x="55" y="192"/>
                    <a:pt x="66" y="195"/>
                    <a:pt x="81" y="195"/>
                  </a:cubicBezTo>
                  <a:close/>
                  <a:moveTo>
                    <a:pt x="137" y="223"/>
                  </a:moveTo>
                  <a:lnTo>
                    <a:pt x="137" y="223"/>
                  </a:lnTo>
                  <a:lnTo>
                    <a:pt x="137" y="203"/>
                  </a:lnTo>
                  <a:cubicBezTo>
                    <a:pt x="119" y="220"/>
                    <a:pt x="99" y="228"/>
                    <a:pt x="75" y="228"/>
                  </a:cubicBezTo>
                  <a:cubicBezTo>
                    <a:pt x="52" y="228"/>
                    <a:pt x="34" y="222"/>
                    <a:pt x="20" y="209"/>
                  </a:cubicBezTo>
                  <a:cubicBezTo>
                    <a:pt x="7" y="197"/>
                    <a:pt x="0" y="178"/>
                    <a:pt x="0" y="155"/>
                  </a:cubicBezTo>
                  <a:cubicBezTo>
                    <a:pt x="0" y="131"/>
                    <a:pt x="7" y="113"/>
                    <a:pt x="23" y="101"/>
                  </a:cubicBezTo>
                  <a:cubicBezTo>
                    <a:pt x="39" y="89"/>
                    <a:pt x="58" y="83"/>
                    <a:pt x="81" y="83"/>
                  </a:cubicBezTo>
                  <a:cubicBezTo>
                    <a:pt x="102" y="83"/>
                    <a:pt x="121" y="88"/>
                    <a:pt x="137" y="97"/>
                  </a:cubicBezTo>
                  <a:lnTo>
                    <a:pt x="137" y="82"/>
                  </a:lnTo>
                  <a:cubicBezTo>
                    <a:pt x="137" y="64"/>
                    <a:pt x="133" y="51"/>
                    <a:pt x="125" y="44"/>
                  </a:cubicBezTo>
                  <a:cubicBezTo>
                    <a:pt x="117" y="36"/>
                    <a:pt x="105" y="33"/>
                    <a:pt x="90" y="33"/>
                  </a:cubicBezTo>
                  <a:cubicBezTo>
                    <a:pt x="68" y="33"/>
                    <a:pt x="47" y="40"/>
                    <a:pt x="26" y="54"/>
                  </a:cubicBezTo>
                  <a:lnTo>
                    <a:pt x="16" y="23"/>
                  </a:lnTo>
                  <a:cubicBezTo>
                    <a:pt x="39" y="8"/>
                    <a:pt x="65" y="0"/>
                    <a:pt x="95" y="0"/>
                  </a:cubicBezTo>
                  <a:cubicBezTo>
                    <a:pt x="146" y="0"/>
                    <a:pt x="172" y="27"/>
                    <a:pt x="172" y="79"/>
                  </a:cubicBezTo>
                  <a:lnTo>
                    <a:pt x="172" y="223"/>
                  </a:lnTo>
                  <a:lnTo>
                    <a:pt x="137"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5">
              <a:extLst>
                <a:ext uri="{FF2B5EF4-FFF2-40B4-BE49-F238E27FC236}">
                  <a16:creationId xmlns:a16="http://schemas.microsoft.com/office/drawing/2014/main" id="{285DC50C-8622-49B7-9150-9A98CE91CF0A}"/>
                </a:ext>
              </a:extLst>
            </p:cNvPr>
            <p:cNvSpPr>
              <a:spLocks noEditPoints="1"/>
            </p:cNvSpPr>
            <p:nvPr/>
          </p:nvSpPr>
          <p:spPr bwMode="auto">
            <a:xfrm>
              <a:off x="4011" y="1934"/>
              <a:ext cx="109" cy="191"/>
            </a:xfrm>
            <a:custGeom>
              <a:avLst/>
              <a:gdLst>
                <a:gd name="T0" fmla="*/ 95 w 181"/>
                <a:gd name="T1" fmla="*/ 278 h 312"/>
                <a:gd name="T2" fmla="*/ 95 w 181"/>
                <a:gd name="T3" fmla="*/ 278 h 312"/>
                <a:gd name="T4" fmla="*/ 144 w 181"/>
                <a:gd name="T5" fmla="*/ 248 h 312"/>
                <a:gd name="T6" fmla="*/ 144 w 181"/>
                <a:gd name="T7" fmla="*/ 146 h 312"/>
                <a:gd name="T8" fmla="*/ 95 w 181"/>
                <a:gd name="T9" fmla="*/ 118 h 312"/>
                <a:gd name="T10" fmla="*/ 52 w 181"/>
                <a:gd name="T11" fmla="*/ 139 h 312"/>
                <a:gd name="T12" fmla="*/ 37 w 181"/>
                <a:gd name="T13" fmla="*/ 198 h 312"/>
                <a:gd name="T14" fmla="*/ 53 w 181"/>
                <a:gd name="T15" fmla="*/ 255 h 312"/>
                <a:gd name="T16" fmla="*/ 95 w 181"/>
                <a:gd name="T17" fmla="*/ 278 h 312"/>
                <a:gd name="T18" fmla="*/ 89 w 181"/>
                <a:gd name="T19" fmla="*/ 312 h 312"/>
                <a:gd name="T20" fmla="*/ 89 w 181"/>
                <a:gd name="T21" fmla="*/ 312 h 312"/>
                <a:gd name="T22" fmla="*/ 24 w 181"/>
                <a:gd name="T23" fmla="*/ 281 h 312"/>
                <a:gd name="T24" fmla="*/ 0 w 181"/>
                <a:gd name="T25" fmla="*/ 198 h 312"/>
                <a:gd name="T26" fmla="*/ 24 w 181"/>
                <a:gd name="T27" fmla="*/ 115 h 312"/>
                <a:gd name="T28" fmla="*/ 89 w 181"/>
                <a:gd name="T29" fmla="*/ 84 h 312"/>
                <a:gd name="T30" fmla="*/ 144 w 181"/>
                <a:gd name="T31" fmla="*/ 105 h 312"/>
                <a:gd name="T32" fmla="*/ 144 w 181"/>
                <a:gd name="T33" fmla="*/ 17 h 312"/>
                <a:gd name="T34" fmla="*/ 181 w 181"/>
                <a:gd name="T35" fmla="*/ 0 h 312"/>
                <a:gd name="T36" fmla="*/ 181 w 181"/>
                <a:gd name="T37" fmla="*/ 307 h 312"/>
                <a:gd name="T38" fmla="*/ 144 w 181"/>
                <a:gd name="T39" fmla="*/ 307 h 312"/>
                <a:gd name="T40" fmla="*/ 144 w 181"/>
                <a:gd name="T41" fmla="*/ 290 h 312"/>
                <a:gd name="T42" fmla="*/ 89 w 181"/>
                <a:gd name="T43"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312">
                  <a:moveTo>
                    <a:pt x="95" y="278"/>
                  </a:moveTo>
                  <a:lnTo>
                    <a:pt x="95" y="278"/>
                  </a:lnTo>
                  <a:cubicBezTo>
                    <a:pt x="116" y="278"/>
                    <a:pt x="133" y="268"/>
                    <a:pt x="144" y="248"/>
                  </a:cubicBezTo>
                  <a:lnTo>
                    <a:pt x="144" y="146"/>
                  </a:lnTo>
                  <a:cubicBezTo>
                    <a:pt x="133" y="128"/>
                    <a:pt x="116" y="118"/>
                    <a:pt x="95" y="118"/>
                  </a:cubicBezTo>
                  <a:cubicBezTo>
                    <a:pt x="76" y="118"/>
                    <a:pt x="62" y="125"/>
                    <a:pt x="52" y="139"/>
                  </a:cubicBezTo>
                  <a:cubicBezTo>
                    <a:pt x="42" y="153"/>
                    <a:pt x="37" y="172"/>
                    <a:pt x="37" y="198"/>
                  </a:cubicBezTo>
                  <a:cubicBezTo>
                    <a:pt x="37" y="221"/>
                    <a:pt x="42" y="240"/>
                    <a:pt x="53" y="255"/>
                  </a:cubicBezTo>
                  <a:cubicBezTo>
                    <a:pt x="63" y="270"/>
                    <a:pt x="77" y="278"/>
                    <a:pt x="95" y="278"/>
                  </a:cubicBezTo>
                  <a:close/>
                  <a:moveTo>
                    <a:pt x="89" y="312"/>
                  </a:moveTo>
                  <a:lnTo>
                    <a:pt x="89" y="312"/>
                  </a:lnTo>
                  <a:cubicBezTo>
                    <a:pt x="62" y="312"/>
                    <a:pt x="40" y="302"/>
                    <a:pt x="24" y="281"/>
                  </a:cubicBezTo>
                  <a:cubicBezTo>
                    <a:pt x="8" y="261"/>
                    <a:pt x="0" y="233"/>
                    <a:pt x="0" y="198"/>
                  </a:cubicBezTo>
                  <a:cubicBezTo>
                    <a:pt x="0" y="163"/>
                    <a:pt x="8" y="135"/>
                    <a:pt x="24" y="115"/>
                  </a:cubicBezTo>
                  <a:cubicBezTo>
                    <a:pt x="40" y="94"/>
                    <a:pt x="62" y="84"/>
                    <a:pt x="89" y="84"/>
                  </a:cubicBezTo>
                  <a:cubicBezTo>
                    <a:pt x="111" y="84"/>
                    <a:pt x="129" y="91"/>
                    <a:pt x="144" y="105"/>
                  </a:cubicBezTo>
                  <a:lnTo>
                    <a:pt x="144" y="17"/>
                  </a:lnTo>
                  <a:lnTo>
                    <a:pt x="181" y="0"/>
                  </a:lnTo>
                  <a:lnTo>
                    <a:pt x="181" y="307"/>
                  </a:lnTo>
                  <a:lnTo>
                    <a:pt x="144" y="307"/>
                  </a:lnTo>
                  <a:lnTo>
                    <a:pt x="144" y="290"/>
                  </a:lnTo>
                  <a:cubicBezTo>
                    <a:pt x="130" y="305"/>
                    <a:pt x="112" y="312"/>
                    <a:pt x="89" y="3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6">
              <a:extLst>
                <a:ext uri="{FF2B5EF4-FFF2-40B4-BE49-F238E27FC236}">
                  <a16:creationId xmlns:a16="http://schemas.microsoft.com/office/drawing/2014/main" id="{C5D33661-C546-4D4B-B1A3-635CFFA4A67A}"/>
                </a:ext>
              </a:extLst>
            </p:cNvPr>
            <p:cNvSpPr>
              <a:spLocks noEditPoints="1"/>
            </p:cNvSpPr>
            <p:nvPr/>
          </p:nvSpPr>
          <p:spPr bwMode="auto">
            <a:xfrm>
              <a:off x="4149" y="1936"/>
              <a:ext cx="28" cy="185"/>
            </a:xfrm>
            <a:custGeom>
              <a:avLst/>
              <a:gdLst>
                <a:gd name="T0" fmla="*/ 5 w 47"/>
                <a:gd name="T1" fmla="*/ 86 h 304"/>
                <a:gd name="T2" fmla="*/ 5 w 47"/>
                <a:gd name="T3" fmla="*/ 86 h 304"/>
                <a:gd name="T4" fmla="*/ 42 w 47"/>
                <a:gd name="T5" fmla="*/ 86 h 304"/>
                <a:gd name="T6" fmla="*/ 42 w 47"/>
                <a:gd name="T7" fmla="*/ 304 h 304"/>
                <a:gd name="T8" fmla="*/ 5 w 47"/>
                <a:gd name="T9" fmla="*/ 304 h 304"/>
                <a:gd name="T10" fmla="*/ 5 w 47"/>
                <a:gd name="T11" fmla="*/ 86 h 304"/>
                <a:gd name="T12" fmla="*/ 40 w 47"/>
                <a:gd name="T13" fmla="*/ 40 h 304"/>
                <a:gd name="T14" fmla="*/ 40 w 47"/>
                <a:gd name="T15" fmla="*/ 40 h 304"/>
                <a:gd name="T16" fmla="*/ 23 w 47"/>
                <a:gd name="T17" fmla="*/ 47 h 304"/>
                <a:gd name="T18" fmla="*/ 7 w 47"/>
                <a:gd name="T19" fmla="*/ 40 h 304"/>
                <a:gd name="T20" fmla="*/ 0 w 47"/>
                <a:gd name="T21" fmla="*/ 24 h 304"/>
                <a:gd name="T22" fmla="*/ 7 w 47"/>
                <a:gd name="T23" fmla="*/ 7 h 304"/>
                <a:gd name="T24" fmla="*/ 23 w 47"/>
                <a:gd name="T25" fmla="*/ 0 h 304"/>
                <a:gd name="T26" fmla="*/ 40 w 47"/>
                <a:gd name="T27" fmla="*/ 7 h 304"/>
                <a:gd name="T28" fmla="*/ 47 w 47"/>
                <a:gd name="T29" fmla="*/ 24 h 304"/>
                <a:gd name="T30" fmla="*/ 40 w 47"/>
                <a:gd name="T31" fmla="*/ 4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4">
                  <a:moveTo>
                    <a:pt x="5" y="86"/>
                  </a:moveTo>
                  <a:lnTo>
                    <a:pt x="5" y="86"/>
                  </a:lnTo>
                  <a:lnTo>
                    <a:pt x="42" y="86"/>
                  </a:lnTo>
                  <a:lnTo>
                    <a:pt x="42" y="304"/>
                  </a:lnTo>
                  <a:lnTo>
                    <a:pt x="5" y="304"/>
                  </a:lnTo>
                  <a:lnTo>
                    <a:pt x="5" y="86"/>
                  </a:lnTo>
                  <a:close/>
                  <a:moveTo>
                    <a:pt x="40" y="40"/>
                  </a:moveTo>
                  <a:lnTo>
                    <a:pt x="40" y="40"/>
                  </a:lnTo>
                  <a:cubicBezTo>
                    <a:pt x="35" y="45"/>
                    <a:pt x="30" y="47"/>
                    <a:pt x="23" y="47"/>
                  </a:cubicBezTo>
                  <a:cubicBezTo>
                    <a:pt x="17" y="47"/>
                    <a:pt x="11" y="45"/>
                    <a:pt x="7" y="40"/>
                  </a:cubicBezTo>
                  <a:cubicBezTo>
                    <a:pt x="2" y="36"/>
                    <a:pt x="0" y="30"/>
                    <a:pt x="0" y="24"/>
                  </a:cubicBezTo>
                  <a:cubicBezTo>
                    <a:pt x="0" y="17"/>
                    <a:pt x="2" y="12"/>
                    <a:pt x="7" y="7"/>
                  </a:cubicBezTo>
                  <a:cubicBezTo>
                    <a:pt x="12" y="2"/>
                    <a:pt x="17" y="0"/>
                    <a:pt x="23" y="0"/>
                  </a:cubicBezTo>
                  <a:cubicBezTo>
                    <a:pt x="30" y="0"/>
                    <a:pt x="35" y="2"/>
                    <a:pt x="40" y="7"/>
                  </a:cubicBezTo>
                  <a:cubicBezTo>
                    <a:pt x="44" y="12"/>
                    <a:pt x="47" y="17"/>
                    <a:pt x="47" y="24"/>
                  </a:cubicBezTo>
                  <a:cubicBezTo>
                    <a:pt x="47" y="30"/>
                    <a:pt x="44" y="36"/>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7">
              <a:extLst>
                <a:ext uri="{FF2B5EF4-FFF2-40B4-BE49-F238E27FC236}">
                  <a16:creationId xmlns:a16="http://schemas.microsoft.com/office/drawing/2014/main" id="{1C1D29CB-7EA7-4F0B-A49F-060CF17AD94F}"/>
                </a:ext>
              </a:extLst>
            </p:cNvPr>
            <p:cNvSpPr>
              <a:spLocks/>
            </p:cNvSpPr>
            <p:nvPr/>
          </p:nvSpPr>
          <p:spPr bwMode="auto">
            <a:xfrm>
              <a:off x="4205" y="1985"/>
              <a:ext cx="103" cy="136"/>
            </a:xfrm>
            <a:custGeom>
              <a:avLst/>
              <a:gdLst>
                <a:gd name="T0" fmla="*/ 134 w 171"/>
                <a:gd name="T1" fmla="*/ 223 h 223"/>
                <a:gd name="T2" fmla="*/ 134 w 171"/>
                <a:gd name="T3" fmla="*/ 223 h 223"/>
                <a:gd name="T4" fmla="*/ 134 w 171"/>
                <a:gd name="T5" fmla="*/ 91 h 223"/>
                <a:gd name="T6" fmla="*/ 122 w 171"/>
                <a:gd name="T7" fmla="*/ 48 h 223"/>
                <a:gd name="T8" fmla="*/ 88 w 171"/>
                <a:gd name="T9" fmla="*/ 34 h 223"/>
                <a:gd name="T10" fmla="*/ 37 w 171"/>
                <a:gd name="T11" fmla="*/ 91 h 223"/>
                <a:gd name="T12" fmla="*/ 37 w 171"/>
                <a:gd name="T13" fmla="*/ 223 h 223"/>
                <a:gd name="T14" fmla="*/ 0 w 171"/>
                <a:gd name="T15" fmla="*/ 223 h 223"/>
                <a:gd name="T16" fmla="*/ 0 w 171"/>
                <a:gd name="T17" fmla="*/ 5 h 223"/>
                <a:gd name="T18" fmla="*/ 37 w 171"/>
                <a:gd name="T19" fmla="*/ 5 h 223"/>
                <a:gd name="T20" fmla="*/ 37 w 171"/>
                <a:gd name="T21" fmla="*/ 28 h 223"/>
                <a:gd name="T22" fmla="*/ 94 w 171"/>
                <a:gd name="T23" fmla="*/ 0 h 223"/>
                <a:gd name="T24" fmla="*/ 152 w 171"/>
                <a:gd name="T25" fmla="*/ 24 h 223"/>
                <a:gd name="T26" fmla="*/ 171 w 171"/>
                <a:gd name="T27" fmla="*/ 98 h 223"/>
                <a:gd name="T28" fmla="*/ 171 w 171"/>
                <a:gd name="T29" fmla="*/ 223 h 223"/>
                <a:gd name="T30" fmla="*/ 134 w 171"/>
                <a:gd name="T31"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 h="223">
                  <a:moveTo>
                    <a:pt x="134" y="223"/>
                  </a:moveTo>
                  <a:lnTo>
                    <a:pt x="134" y="223"/>
                  </a:lnTo>
                  <a:lnTo>
                    <a:pt x="134" y="91"/>
                  </a:lnTo>
                  <a:cubicBezTo>
                    <a:pt x="134" y="72"/>
                    <a:pt x="130" y="57"/>
                    <a:pt x="122" y="48"/>
                  </a:cubicBezTo>
                  <a:cubicBezTo>
                    <a:pt x="114" y="39"/>
                    <a:pt x="102" y="34"/>
                    <a:pt x="88" y="34"/>
                  </a:cubicBezTo>
                  <a:cubicBezTo>
                    <a:pt x="54" y="34"/>
                    <a:pt x="37" y="53"/>
                    <a:pt x="37" y="91"/>
                  </a:cubicBezTo>
                  <a:lnTo>
                    <a:pt x="37" y="223"/>
                  </a:lnTo>
                  <a:lnTo>
                    <a:pt x="0" y="223"/>
                  </a:lnTo>
                  <a:lnTo>
                    <a:pt x="0" y="5"/>
                  </a:lnTo>
                  <a:lnTo>
                    <a:pt x="37" y="5"/>
                  </a:lnTo>
                  <a:lnTo>
                    <a:pt x="37" y="28"/>
                  </a:lnTo>
                  <a:cubicBezTo>
                    <a:pt x="51" y="9"/>
                    <a:pt x="69" y="0"/>
                    <a:pt x="94" y="0"/>
                  </a:cubicBezTo>
                  <a:cubicBezTo>
                    <a:pt x="119" y="0"/>
                    <a:pt x="138" y="8"/>
                    <a:pt x="152" y="24"/>
                  </a:cubicBezTo>
                  <a:cubicBezTo>
                    <a:pt x="165" y="39"/>
                    <a:pt x="171" y="64"/>
                    <a:pt x="171" y="98"/>
                  </a:cubicBezTo>
                  <a:lnTo>
                    <a:pt x="171" y="223"/>
                  </a:lnTo>
                  <a:lnTo>
                    <a:pt x="134" y="2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18">
              <a:extLst>
                <a:ext uri="{FF2B5EF4-FFF2-40B4-BE49-F238E27FC236}">
                  <a16:creationId xmlns:a16="http://schemas.microsoft.com/office/drawing/2014/main" id="{D5F2813E-1B00-46EC-A540-CF619A34875E}"/>
                </a:ext>
              </a:extLst>
            </p:cNvPr>
            <p:cNvSpPr>
              <a:spLocks noEditPoints="1"/>
            </p:cNvSpPr>
            <p:nvPr/>
          </p:nvSpPr>
          <p:spPr bwMode="auto">
            <a:xfrm>
              <a:off x="4331" y="1985"/>
              <a:ext cx="110" cy="190"/>
            </a:xfrm>
            <a:custGeom>
              <a:avLst/>
              <a:gdLst>
                <a:gd name="T0" fmla="*/ 97 w 182"/>
                <a:gd name="T1" fmla="*/ 194 h 311"/>
                <a:gd name="T2" fmla="*/ 97 w 182"/>
                <a:gd name="T3" fmla="*/ 194 h 311"/>
                <a:gd name="T4" fmla="*/ 124 w 182"/>
                <a:gd name="T5" fmla="*/ 185 h 311"/>
                <a:gd name="T6" fmla="*/ 145 w 182"/>
                <a:gd name="T7" fmla="*/ 163 h 311"/>
                <a:gd name="T8" fmla="*/ 145 w 182"/>
                <a:gd name="T9" fmla="*/ 63 h 311"/>
                <a:gd name="T10" fmla="*/ 124 w 182"/>
                <a:gd name="T11" fmla="*/ 43 h 311"/>
                <a:gd name="T12" fmla="*/ 97 w 182"/>
                <a:gd name="T13" fmla="*/ 34 h 311"/>
                <a:gd name="T14" fmla="*/ 53 w 182"/>
                <a:gd name="T15" fmla="*/ 55 h 311"/>
                <a:gd name="T16" fmla="*/ 38 w 182"/>
                <a:gd name="T17" fmla="*/ 114 h 311"/>
                <a:gd name="T18" fmla="*/ 54 w 182"/>
                <a:gd name="T19" fmla="*/ 172 h 311"/>
                <a:gd name="T20" fmla="*/ 97 w 182"/>
                <a:gd name="T21" fmla="*/ 194 h 311"/>
                <a:gd name="T22" fmla="*/ 80 w 182"/>
                <a:gd name="T23" fmla="*/ 311 h 311"/>
                <a:gd name="T24" fmla="*/ 80 w 182"/>
                <a:gd name="T25" fmla="*/ 311 h 311"/>
                <a:gd name="T26" fmla="*/ 62 w 182"/>
                <a:gd name="T27" fmla="*/ 282 h 311"/>
                <a:gd name="T28" fmla="*/ 127 w 182"/>
                <a:gd name="T29" fmla="*/ 266 h 311"/>
                <a:gd name="T30" fmla="*/ 145 w 182"/>
                <a:gd name="T31" fmla="*/ 228 h 311"/>
                <a:gd name="T32" fmla="*/ 145 w 182"/>
                <a:gd name="T33" fmla="*/ 202 h 311"/>
                <a:gd name="T34" fmla="*/ 89 w 182"/>
                <a:gd name="T35" fmla="*/ 228 h 311"/>
                <a:gd name="T36" fmla="*/ 26 w 182"/>
                <a:gd name="T37" fmla="*/ 198 h 311"/>
                <a:gd name="T38" fmla="*/ 0 w 182"/>
                <a:gd name="T39" fmla="*/ 114 h 311"/>
                <a:gd name="T40" fmla="*/ 25 w 182"/>
                <a:gd name="T41" fmla="*/ 31 h 311"/>
                <a:gd name="T42" fmla="*/ 90 w 182"/>
                <a:gd name="T43" fmla="*/ 0 h 311"/>
                <a:gd name="T44" fmla="*/ 145 w 182"/>
                <a:gd name="T45" fmla="*/ 23 h 311"/>
                <a:gd name="T46" fmla="*/ 145 w 182"/>
                <a:gd name="T47" fmla="*/ 6 h 311"/>
                <a:gd name="T48" fmla="*/ 182 w 182"/>
                <a:gd name="T49" fmla="*/ 6 h 311"/>
                <a:gd name="T50" fmla="*/ 182 w 182"/>
                <a:gd name="T51" fmla="*/ 214 h 311"/>
                <a:gd name="T52" fmla="*/ 156 w 182"/>
                <a:gd name="T53" fmla="*/ 286 h 311"/>
                <a:gd name="T54" fmla="*/ 80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7" y="194"/>
                  </a:moveTo>
                  <a:lnTo>
                    <a:pt x="97" y="194"/>
                  </a:lnTo>
                  <a:cubicBezTo>
                    <a:pt x="106" y="194"/>
                    <a:pt x="115" y="191"/>
                    <a:pt x="124" y="185"/>
                  </a:cubicBezTo>
                  <a:cubicBezTo>
                    <a:pt x="133" y="180"/>
                    <a:pt x="140" y="172"/>
                    <a:pt x="145" y="163"/>
                  </a:cubicBezTo>
                  <a:lnTo>
                    <a:pt x="145" y="63"/>
                  </a:lnTo>
                  <a:cubicBezTo>
                    <a:pt x="140" y="55"/>
                    <a:pt x="133" y="48"/>
                    <a:pt x="124" y="43"/>
                  </a:cubicBezTo>
                  <a:cubicBezTo>
                    <a:pt x="114" y="37"/>
                    <a:pt x="105" y="34"/>
                    <a:pt x="97" y="34"/>
                  </a:cubicBezTo>
                  <a:cubicBezTo>
                    <a:pt x="78" y="34"/>
                    <a:pt x="63" y="41"/>
                    <a:pt x="53" y="55"/>
                  </a:cubicBezTo>
                  <a:cubicBezTo>
                    <a:pt x="43" y="69"/>
                    <a:pt x="38" y="88"/>
                    <a:pt x="38" y="114"/>
                  </a:cubicBezTo>
                  <a:cubicBezTo>
                    <a:pt x="38" y="139"/>
                    <a:pt x="43" y="158"/>
                    <a:pt x="54" y="172"/>
                  </a:cubicBezTo>
                  <a:cubicBezTo>
                    <a:pt x="65" y="187"/>
                    <a:pt x="79" y="194"/>
                    <a:pt x="97" y="194"/>
                  </a:cubicBezTo>
                  <a:close/>
                  <a:moveTo>
                    <a:pt x="80" y="311"/>
                  </a:moveTo>
                  <a:lnTo>
                    <a:pt x="80" y="311"/>
                  </a:lnTo>
                  <a:lnTo>
                    <a:pt x="62" y="282"/>
                  </a:lnTo>
                  <a:cubicBezTo>
                    <a:pt x="93" y="280"/>
                    <a:pt x="115" y="275"/>
                    <a:pt x="127" y="266"/>
                  </a:cubicBezTo>
                  <a:cubicBezTo>
                    <a:pt x="139" y="257"/>
                    <a:pt x="145" y="244"/>
                    <a:pt x="145" y="228"/>
                  </a:cubicBezTo>
                  <a:lnTo>
                    <a:pt x="145" y="202"/>
                  </a:lnTo>
                  <a:cubicBezTo>
                    <a:pt x="133" y="219"/>
                    <a:pt x="114" y="228"/>
                    <a:pt x="89" y="228"/>
                  </a:cubicBezTo>
                  <a:cubicBezTo>
                    <a:pt x="64" y="228"/>
                    <a:pt x="42" y="218"/>
                    <a:pt x="26" y="198"/>
                  </a:cubicBezTo>
                  <a:cubicBezTo>
                    <a:pt x="9" y="178"/>
                    <a:pt x="0" y="150"/>
                    <a:pt x="0" y="114"/>
                  </a:cubicBezTo>
                  <a:cubicBezTo>
                    <a:pt x="0" y="79"/>
                    <a:pt x="9" y="51"/>
                    <a:pt x="25" y="31"/>
                  </a:cubicBezTo>
                  <a:cubicBezTo>
                    <a:pt x="42" y="11"/>
                    <a:pt x="63" y="0"/>
                    <a:pt x="90" y="0"/>
                  </a:cubicBezTo>
                  <a:cubicBezTo>
                    <a:pt x="113" y="0"/>
                    <a:pt x="131" y="8"/>
                    <a:pt x="145" y="23"/>
                  </a:cubicBezTo>
                  <a:lnTo>
                    <a:pt x="145" y="6"/>
                  </a:lnTo>
                  <a:lnTo>
                    <a:pt x="182" y="6"/>
                  </a:lnTo>
                  <a:lnTo>
                    <a:pt x="182" y="214"/>
                  </a:lnTo>
                  <a:cubicBezTo>
                    <a:pt x="182" y="247"/>
                    <a:pt x="174" y="271"/>
                    <a:pt x="156" y="286"/>
                  </a:cubicBezTo>
                  <a:cubicBezTo>
                    <a:pt x="138" y="301"/>
                    <a:pt x="113" y="309"/>
                    <a:pt x="80"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19">
              <a:extLst>
                <a:ext uri="{FF2B5EF4-FFF2-40B4-BE49-F238E27FC236}">
                  <a16:creationId xmlns:a16="http://schemas.microsoft.com/office/drawing/2014/main" id="{E9474E1C-3DB1-403E-BF37-F247D63AB473}"/>
                </a:ext>
              </a:extLst>
            </p:cNvPr>
            <p:cNvSpPr>
              <a:spLocks/>
            </p:cNvSpPr>
            <p:nvPr/>
          </p:nvSpPr>
          <p:spPr bwMode="auto">
            <a:xfrm>
              <a:off x="3631" y="2206"/>
              <a:ext cx="110" cy="182"/>
            </a:xfrm>
            <a:custGeom>
              <a:avLst/>
              <a:gdLst>
                <a:gd name="T0" fmla="*/ 0 w 184"/>
                <a:gd name="T1" fmla="*/ 298 h 298"/>
                <a:gd name="T2" fmla="*/ 0 w 184"/>
                <a:gd name="T3" fmla="*/ 298 h 298"/>
                <a:gd name="T4" fmla="*/ 0 w 184"/>
                <a:gd name="T5" fmla="*/ 0 h 298"/>
                <a:gd name="T6" fmla="*/ 37 w 184"/>
                <a:gd name="T7" fmla="*/ 0 h 298"/>
                <a:gd name="T8" fmla="*/ 37 w 184"/>
                <a:gd name="T9" fmla="*/ 263 h 298"/>
                <a:gd name="T10" fmla="*/ 184 w 184"/>
                <a:gd name="T11" fmla="*/ 263 h 298"/>
                <a:gd name="T12" fmla="*/ 184 w 184"/>
                <a:gd name="T13" fmla="*/ 298 h 298"/>
                <a:gd name="T14" fmla="*/ 0 w 184"/>
                <a:gd name="T15" fmla="*/ 29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298">
                  <a:moveTo>
                    <a:pt x="0" y="298"/>
                  </a:moveTo>
                  <a:lnTo>
                    <a:pt x="0" y="298"/>
                  </a:lnTo>
                  <a:lnTo>
                    <a:pt x="0" y="0"/>
                  </a:lnTo>
                  <a:lnTo>
                    <a:pt x="37" y="0"/>
                  </a:lnTo>
                  <a:lnTo>
                    <a:pt x="37" y="263"/>
                  </a:lnTo>
                  <a:lnTo>
                    <a:pt x="184" y="263"/>
                  </a:lnTo>
                  <a:lnTo>
                    <a:pt x="184" y="298"/>
                  </a:lnTo>
                  <a:lnTo>
                    <a:pt x="0" y="2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20">
              <a:extLst>
                <a:ext uri="{FF2B5EF4-FFF2-40B4-BE49-F238E27FC236}">
                  <a16:creationId xmlns:a16="http://schemas.microsoft.com/office/drawing/2014/main" id="{D45070CE-EAEC-43B5-8078-345740CB1BE2}"/>
                </a:ext>
              </a:extLst>
            </p:cNvPr>
            <p:cNvSpPr>
              <a:spLocks noEditPoints="1"/>
            </p:cNvSpPr>
            <p:nvPr/>
          </p:nvSpPr>
          <p:spPr bwMode="auto">
            <a:xfrm>
              <a:off x="3756" y="2253"/>
              <a:ext cx="116" cy="139"/>
            </a:xfrm>
            <a:custGeom>
              <a:avLst/>
              <a:gdLst>
                <a:gd name="T0" fmla="*/ 53 w 192"/>
                <a:gd name="T1" fmla="*/ 172 h 228"/>
                <a:gd name="T2" fmla="*/ 53 w 192"/>
                <a:gd name="T3" fmla="*/ 172 h 228"/>
                <a:gd name="T4" fmla="*/ 96 w 192"/>
                <a:gd name="T5" fmla="*/ 193 h 228"/>
                <a:gd name="T6" fmla="*/ 139 w 192"/>
                <a:gd name="T7" fmla="*/ 172 h 228"/>
                <a:gd name="T8" fmla="*/ 154 w 192"/>
                <a:gd name="T9" fmla="*/ 113 h 228"/>
                <a:gd name="T10" fmla="*/ 139 w 192"/>
                <a:gd name="T11" fmla="*/ 55 h 228"/>
                <a:gd name="T12" fmla="*/ 96 w 192"/>
                <a:gd name="T13" fmla="*/ 34 h 228"/>
                <a:gd name="T14" fmla="*/ 53 w 192"/>
                <a:gd name="T15" fmla="*/ 55 h 228"/>
                <a:gd name="T16" fmla="*/ 37 w 192"/>
                <a:gd name="T17" fmla="*/ 114 h 228"/>
                <a:gd name="T18" fmla="*/ 53 w 192"/>
                <a:gd name="T19" fmla="*/ 172 h 228"/>
                <a:gd name="T20" fmla="*/ 166 w 192"/>
                <a:gd name="T21" fmla="*/ 197 h 228"/>
                <a:gd name="T22" fmla="*/ 166 w 192"/>
                <a:gd name="T23" fmla="*/ 197 h 228"/>
                <a:gd name="T24" fmla="*/ 96 w 192"/>
                <a:gd name="T25" fmla="*/ 228 h 228"/>
                <a:gd name="T26" fmla="*/ 26 w 192"/>
                <a:gd name="T27" fmla="*/ 197 h 228"/>
                <a:gd name="T28" fmla="*/ 0 w 192"/>
                <a:gd name="T29" fmla="*/ 114 h 228"/>
                <a:gd name="T30" fmla="*/ 26 w 192"/>
                <a:gd name="T31" fmla="*/ 30 h 228"/>
                <a:gd name="T32" fmla="*/ 96 w 192"/>
                <a:gd name="T33" fmla="*/ 0 h 228"/>
                <a:gd name="T34" fmla="*/ 166 w 192"/>
                <a:gd name="T35" fmla="*/ 30 h 228"/>
                <a:gd name="T36" fmla="*/ 192 w 192"/>
                <a:gd name="T37" fmla="*/ 113 h 228"/>
                <a:gd name="T38" fmla="*/ 166 w 192"/>
                <a:gd name="T39" fmla="*/ 19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228">
                  <a:moveTo>
                    <a:pt x="53" y="172"/>
                  </a:moveTo>
                  <a:lnTo>
                    <a:pt x="53" y="172"/>
                  </a:lnTo>
                  <a:cubicBezTo>
                    <a:pt x="63" y="186"/>
                    <a:pt x="77" y="193"/>
                    <a:pt x="96" y="193"/>
                  </a:cubicBezTo>
                  <a:cubicBezTo>
                    <a:pt x="114" y="193"/>
                    <a:pt x="129" y="186"/>
                    <a:pt x="139" y="172"/>
                  </a:cubicBezTo>
                  <a:cubicBezTo>
                    <a:pt x="149" y="158"/>
                    <a:pt x="154" y="138"/>
                    <a:pt x="154" y="113"/>
                  </a:cubicBezTo>
                  <a:cubicBezTo>
                    <a:pt x="154" y="89"/>
                    <a:pt x="149" y="69"/>
                    <a:pt x="139" y="55"/>
                  </a:cubicBezTo>
                  <a:cubicBezTo>
                    <a:pt x="129" y="41"/>
                    <a:pt x="114" y="34"/>
                    <a:pt x="96" y="34"/>
                  </a:cubicBezTo>
                  <a:cubicBezTo>
                    <a:pt x="77" y="34"/>
                    <a:pt x="63" y="41"/>
                    <a:pt x="53" y="55"/>
                  </a:cubicBezTo>
                  <a:cubicBezTo>
                    <a:pt x="42" y="69"/>
                    <a:pt x="37" y="89"/>
                    <a:pt x="37" y="114"/>
                  </a:cubicBezTo>
                  <a:cubicBezTo>
                    <a:pt x="37" y="139"/>
                    <a:pt x="42" y="158"/>
                    <a:pt x="53" y="172"/>
                  </a:cubicBezTo>
                  <a:close/>
                  <a:moveTo>
                    <a:pt x="166" y="197"/>
                  </a:moveTo>
                  <a:lnTo>
                    <a:pt x="166" y="197"/>
                  </a:lnTo>
                  <a:cubicBezTo>
                    <a:pt x="149" y="217"/>
                    <a:pt x="125" y="228"/>
                    <a:pt x="96" y="228"/>
                  </a:cubicBezTo>
                  <a:cubicBezTo>
                    <a:pt x="66" y="228"/>
                    <a:pt x="43" y="217"/>
                    <a:pt x="26" y="197"/>
                  </a:cubicBezTo>
                  <a:cubicBezTo>
                    <a:pt x="8" y="177"/>
                    <a:pt x="0" y="149"/>
                    <a:pt x="0" y="114"/>
                  </a:cubicBezTo>
                  <a:cubicBezTo>
                    <a:pt x="0" y="78"/>
                    <a:pt x="8" y="51"/>
                    <a:pt x="26" y="30"/>
                  </a:cubicBezTo>
                  <a:cubicBezTo>
                    <a:pt x="43" y="10"/>
                    <a:pt x="66" y="0"/>
                    <a:pt x="96" y="0"/>
                  </a:cubicBezTo>
                  <a:cubicBezTo>
                    <a:pt x="125" y="0"/>
                    <a:pt x="149" y="10"/>
                    <a:pt x="166" y="30"/>
                  </a:cubicBezTo>
                  <a:cubicBezTo>
                    <a:pt x="183" y="50"/>
                    <a:pt x="192" y="78"/>
                    <a:pt x="192" y="113"/>
                  </a:cubicBezTo>
                  <a:cubicBezTo>
                    <a:pt x="192" y="149"/>
                    <a:pt x="183" y="177"/>
                    <a:pt x="166" y="1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21">
              <a:extLst>
                <a:ext uri="{FF2B5EF4-FFF2-40B4-BE49-F238E27FC236}">
                  <a16:creationId xmlns:a16="http://schemas.microsoft.com/office/drawing/2014/main" id="{22DC4515-45E5-4427-9736-92E9850D5337}"/>
                </a:ext>
              </a:extLst>
            </p:cNvPr>
            <p:cNvSpPr>
              <a:spLocks noEditPoints="1"/>
            </p:cNvSpPr>
            <p:nvPr/>
          </p:nvSpPr>
          <p:spPr bwMode="auto">
            <a:xfrm>
              <a:off x="3892" y="2253"/>
              <a:ext cx="110" cy="190"/>
            </a:xfrm>
            <a:custGeom>
              <a:avLst/>
              <a:gdLst>
                <a:gd name="T0" fmla="*/ 96 w 182"/>
                <a:gd name="T1" fmla="*/ 193 h 311"/>
                <a:gd name="T2" fmla="*/ 96 w 182"/>
                <a:gd name="T3" fmla="*/ 193 h 311"/>
                <a:gd name="T4" fmla="*/ 123 w 182"/>
                <a:gd name="T5" fmla="*/ 185 h 311"/>
                <a:gd name="T6" fmla="*/ 145 w 182"/>
                <a:gd name="T7" fmla="*/ 162 h 311"/>
                <a:gd name="T8" fmla="*/ 145 w 182"/>
                <a:gd name="T9" fmla="*/ 63 h 311"/>
                <a:gd name="T10" fmla="*/ 123 w 182"/>
                <a:gd name="T11" fmla="*/ 42 h 311"/>
                <a:gd name="T12" fmla="*/ 96 w 182"/>
                <a:gd name="T13" fmla="*/ 34 h 311"/>
                <a:gd name="T14" fmla="*/ 52 w 182"/>
                <a:gd name="T15" fmla="*/ 55 h 311"/>
                <a:gd name="T16" fmla="*/ 37 w 182"/>
                <a:gd name="T17" fmla="*/ 113 h 311"/>
                <a:gd name="T18" fmla="*/ 54 w 182"/>
                <a:gd name="T19" fmla="*/ 172 h 311"/>
                <a:gd name="T20" fmla="*/ 96 w 182"/>
                <a:gd name="T21" fmla="*/ 193 h 311"/>
                <a:gd name="T22" fmla="*/ 79 w 182"/>
                <a:gd name="T23" fmla="*/ 311 h 311"/>
                <a:gd name="T24" fmla="*/ 79 w 182"/>
                <a:gd name="T25" fmla="*/ 311 h 311"/>
                <a:gd name="T26" fmla="*/ 61 w 182"/>
                <a:gd name="T27" fmla="*/ 282 h 311"/>
                <a:gd name="T28" fmla="*/ 127 w 182"/>
                <a:gd name="T29" fmla="*/ 265 h 311"/>
                <a:gd name="T30" fmla="*/ 145 w 182"/>
                <a:gd name="T31" fmla="*/ 228 h 311"/>
                <a:gd name="T32" fmla="*/ 145 w 182"/>
                <a:gd name="T33" fmla="*/ 201 h 311"/>
                <a:gd name="T34" fmla="*/ 89 w 182"/>
                <a:gd name="T35" fmla="*/ 228 h 311"/>
                <a:gd name="T36" fmla="*/ 25 w 182"/>
                <a:gd name="T37" fmla="*/ 198 h 311"/>
                <a:gd name="T38" fmla="*/ 0 w 182"/>
                <a:gd name="T39" fmla="*/ 113 h 311"/>
                <a:gd name="T40" fmla="*/ 25 w 182"/>
                <a:gd name="T41" fmla="*/ 30 h 311"/>
                <a:gd name="T42" fmla="*/ 90 w 182"/>
                <a:gd name="T43" fmla="*/ 0 h 311"/>
                <a:gd name="T44" fmla="*/ 145 w 182"/>
                <a:gd name="T45" fmla="*/ 23 h 311"/>
                <a:gd name="T46" fmla="*/ 145 w 182"/>
                <a:gd name="T47" fmla="*/ 5 h 311"/>
                <a:gd name="T48" fmla="*/ 182 w 182"/>
                <a:gd name="T49" fmla="*/ 5 h 311"/>
                <a:gd name="T50" fmla="*/ 182 w 182"/>
                <a:gd name="T51" fmla="*/ 213 h 311"/>
                <a:gd name="T52" fmla="*/ 155 w 182"/>
                <a:gd name="T53" fmla="*/ 285 h 311"/>
                <a:gd name="T54" fmla="*/ 79 w 182"/>
                <a:gd name="T5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311">
                  <a:moveTo>
                    <a:pt x="96" y="193"/>
                  </a:moveTo>
                  <a:lnTo>
                    <a:pt x="96" y="193"/>
                  </a:lnTo>
                  <a:cubicBezTo>
                    <a:pt x="105" y="193"/>
                    <a:pt x="114" y="190"/>
                    <a:pt x="123" y="185"/>
                  </a:cubicBezTo>
                  <a:cubicBezTo>
                    <a:pt x="132" y="179"/>
                    <a:pt x="139" y="172"/>
                    <a:pt x="145" y="162"/>
                  </a:cubicBezTo>
                  <a:lnTo>
                    <a:pt x="145" y="63"/>
                  </a:lnTo>
                  <a:cubicBezTo>
                    <a:pt x="140" y="54"/>
                    <a:pt x="133" y="47"/>
                    <a:pt x="123" y="42"/>
                  </a:cubicBezTo>
                  <a:cubicBezTo>
                    <a:pt x="114" y="37"/>
                    <a:pt x="105" y="34"/>
                    <a:pt x="96" y="34"/>
                  </a:cubicBezTo>
                  <a:cubicBezTo>
                    <a:pt x="77" y="34"/>
                    <a:pt x="62" y="41"/>
                    <a:pt x="52" y="55"/>
                  </a:cubicBezTo>
                  <a:cubicBezTo>
                    <a:pt x="42" y="68"/>
                    <a:pt x="37" y="88"/>
                    <a:pt x="37" y="113"/>
                  </a:cubicBezTo>
                  <a:cubicBezTo>
                    <a:pt x="37" y="138"/>
                    <a:pt x="43" y="158"/>
                    <a:pt x="54" y="172"/>
                  </a:cubicBezTo>
                  <a:cubicBezTo>
                    <a:pt x="64" y="186"/>
                    <a:pt x="79" y="193"/>
                    <a:pt x="96" y="193"/>
                  </a:cubicBezTo>
                  <a:close/>
                  <a:moveTo>
                    <a:pt x="79" y="311"/>
                  </a:moveTo>
                  <a:lnTo>
                    <a:pt x="79" y="311"/>
                  </a:lnTo>
                  <a:lnTo>
                    <a:pt x="61" y="282"/>
                  </a:lnTo>
                  <a:cubicBezTo>
                    <a:pt x="93" y="280"/>
                    <a:pt x="115" y="274"/>
                    <a:pt x="127" y="265"/>
                  </a:cubicBezTo>
                  <a:cubicBezTo>
                    <a:pt x="139" y="256"/>
                    <a:pt x="145" y="243"/>
                    <a:pt x="145" y="228"/>
                  </a:cubicBezTo>
                  <a:lnTo>
                    <a:pt x="145" y="201"/>
                  </a:lnTo>
                  <a:cubicBezTo>
                    <a:pt x="132" y="219"/>
                    <a:pt x="113" y="228"/>
                    <a:pt x="89" y="228"/>
                  </a:cubicBezTo>
                  <a:cubicBezTo>
                    <a:pt x="63" y="228"/>
                    <a:pt x="42" y="218"/>
                    <a:pt x="25" y="198"/>
                  </a:cubicBezTo>
                  <a:cubicBezTo>
                    <a:pt x="8" y="178"/>
                    <a:pt x="0" y="150"/>
                    <a:pt x="0" y="113"/>
                  </a:cubicBezTo>
                  <a:cubicBezTo>
                    <a:pt x="0" y="78"/>
                    <a:pt x="8" y="51"/>
                    <a:pt x="25" y="30"/>
                  </a:cubicBezTo>
                  <a:cubicBezTo>
                    <a:pt x="41" y="10"/>
                    <a:pt x="63" y="0"/>
                    <a:pt x="90" y="0"/>
                  </a:cubicBezTo>
                  <a:cubicBezTo>
                    <a:pt x="113" y="0"/>
                    <a:pt x="131" y="7"/>
                    <a:pt x="145" y="23"/>
                  </a:cubicBezTo>
                  <a:lnTo>
                    <a:pt x="145" y="5"/>
                  </a:lnTo>
                  <a:lnTo>
                    <a:pt x="182" y="5"/>
                  </a:lnTo>
                  <a:lnTo>
                    <a:pt x="182" y="213"/>
                  </a:lnTo>
                  <a:cubicBezTo>
                    <a:pt x="182" y="247"/>
                    <a:pt x="173" y="271"/>
                    <a:pt x="155" y="285"/>
                  </a:cubicBezTo>
                  <a:cubicBezTo>
                    <a:pt x="138" y="300"/>
                    <a:pt x="112" y="309"/>
                    <a:pt x="79" y="3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22">
              <a:extLst>
                <a:ext uri="{FF2B5EF4-FFF2-40B4-BE49-F238E27FC236}">
                  <a16:creationId xmlns:a16="http://schemas.microsoft.com/office/drawing/2014/main" id="{280C7014-98DF-4401-B8FE-1A98A372C4B9}"/>
                </a:ext>
              </a:extLst>
            </p:cNvPr>
            <p:cNvSpPr>
              <a:spLocks noEditPoints="1"/>
            </p:cNvSpPr>
            <p:nvPr/>
          </p:nvSpPr>
          <p:spPr bwMode="auto">
            <a:xfrm>
              <a:off x="402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3" y="35"/>
                    <a:pt x="0" y="30"/>
                    <a:pt x="0" y="23"/>
                  </a:cubicBezTo>
                  <a:cubicBezTo>
                    <a:pt x="0" y="17"/>
                    <a:pt x="3" y="11"/>
                    <a:pt x="7" y="7"/>
                  </a:cubicBezTo>
                  <a:cubicBezTo>
                    <a:pt x="12" y="2"/>
                    <a:pt x="17" y="0"/>
                    <a:pt x="23" y="0"/>
                  </a:cubicBezTo>
                  <a:cubicBezTo>
                    <a:pt x="30" y="0"/>
                    <a:pt x="35" y="2"/>
                    <a:pt x="40" y="7"/>
                  </a:cubicBezTo>
                  <a:cubicBezTo>
                    <a:pt x="45" y="11"/>
                    <a:pt x="47" y="17"/>
                    <a:pt x="47" y="23"/>
                  </a:cubicBezTo>
                  <a:cubicBezTo>
                    <a:pt x="47" y="30"/>
                    <a:pt x="45"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23">
              <a:extLst>
                <a:ext uri="{FF2B5EF4-FFF2-40B4-BE49-F238E27FC236}">
                  <a16:creationId xmlns:a16="http://schemas.microsoft.com/office/drawing/2014/main" id="{19190D20-4BB4-4226-B9D8-B1D4A24EEEE7}"/>
                </a:ext>
              </a:extLst>
            </p:cNvPr>
            <p:cNvSpPr>
              <a:spLocks/>
            </p:cNvSpPr>
            <p:nvPr/>
          </p:nvSpPr>
          <p:spPr bwMode="auto">
            <a:xfrm>
              <a:off x="4080" y="2253"/>
              <a:ext cx="94" cy="139"/>
            </a:xfrm>
            <a:custGeom>
              <a:avLst/>
              <a:gdLst>
                <a:gd name="T0" fmla="*/ 78 w 156"/>
                <a:gd name="T1" fmla="*/ 228 h 228"/>
                <a:gd name="T2" fmla="*/ 78 w 156"/>
                <a:gd name="T3" fmla="*/ 228 h 228"/>
                <a:gd name="T4" fmla="*/ 34 w 156"/>
                <a:gd name="T5" fmla="*/ 218 h 228"/>
                <a:gd name="T6" fmla="*/ 0 w 156"/>
                <a:gd name="T7" fmla="*/ 191 h 228"/>
                <a:gd name="T8" fmla="*/ 26 w 156"/>
                <a:gd name="T9" fmla="*/ 168 h 228"/>
                <a:gd name="T10" fmla="*/ 79 w 156"/>
                <a:gd name="T11" fmla="*/ 194 h 228"/>
                <a:gd name="T12" fmla="*/ 109 w 156"/>
                <a:gd name="T13" fmla="*/ 187 h 228"/>
                <a:gd name="T14" fmla="*/ 120 w 156"/>
                <a:gd name="T15" fmla="*/ 167 h 228"/>
                <a:gd name="T16" fmla="*/ 112 w 156"/>
                <a:gd name="T17" fmla="*/ 148 h 228"/>
                <a:gd name="T18" fmla="*/ 95 w 156"/>
                <a:gd name="T19" fmla="*/ 136 h 228"/>
                <a:gd name="T20" fmla="*/ 70 w 156"/>
                <a:gd name="T21" fmla="*/ 125 h 228"/>
                <a:gd name="T22" fmla="*/ 20 w 156"/>
                <a:gd name="T23" fmla="*/ 98 h 228"/>
                <a:gd name="T24" fmla="*/ 3 w 156"/>
                <a:gd name="T25" fmla="*/ 57 h 228"/>
                <a:gd name="T26" fmla="*/ 23 w 156"/>
                <a:gd name="T27" fmla="*/ 15 h 228"/>
                <a:gd name="T28" fmla="*/ 76 w 156"/>
                <a:gd name="T29" fmla="*/ 0 h 228"/>
                <a:gd name="T30" fmla="*/ 149 w 156"/>
                <a:gd name="T31" fmla="*/ 33 h 228"/>
                <a:gd name="T32" fmla="*/ 124 w 156"/>
                <a:gd name="T33" fmla="*/ 54 h 228"/>
                <a:gd name="T34" fmla="*/ 75 w 156"/>
                <a:gd name="T35" fmla="*/ 33 h 228"/>
                <a:gd name="T36" fmla="*/ 49 w 156"/>
                <a:gd name="T37" fmla="*/ 39 h 228"/>
                <a:gd name="T38" fmla="*/ 39 w 156"/>
                <a:gd name="T39" fmla="*/ 57 h 228"/>
                <a:gd name="T40" fmla="*/ 42 w 156"/>
                <a:gd name="T41" fmla="*/ 69 h 228"/>
                <a:gd name="T42" fmla="*/ 54 w 156"/>
                <a:gd name="T43" fmla="*/ 79 h 228"/>
                <a:gd name="T44" fmla="*/ 67 w 156"/>
                <a:gd name="T45" fmla="*/ 86 h 228"/>
                <a:gd name="T46" fmla="*/ 85 w 156"/>
                <a:gd name="T47" fmla="*/ 93 h 228"/>
                <a:gd name="T48" fmla="*/ 138 w 156"/>
                <a:gd name="T49" fmla="*/ 122 h 228"/>
                <a:gd name="T50" fmla="*/ 156 w 156"/>
                <a:gd name="T51" fmla="*/ 166 h 228"/>
                <a:gd name="T52" fmla="*/ 135 w 156"/>
                <a:gd name="T53" fmla="*/ 211 h 228"/>
                <a:gd name="T54" fmla="*/ 78 w 156"/>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228">
                  <a:moveTo>
                    <a:pt x="78" y="228"/>
                  </a:moveTo>
                  <a:lnTo>
                    <a:pt x="78" y="228"/>
                  </a:lnTo>
                  <a:cubicBezTo>
                    <a:pt x="63" y="228"/>
                    <a:pt x="48" y="224"/>
                    <a:pt x="34" y="218"/>
                  </a:cubicBezTo>
                  <a:cubicBezTo>
                    <a:pt x="20" y="211"/>
                    <a:pt x="8" y="202"/>
                    <a:pt x="0" y="191"/>
                  </a:cubicBezTo>
                  <a:lnTo>
                    <a:pt x="26" y="168"/>
                  </a:lnTo>
                  <a:cubicBezTo>
                    <a:pt x="42" y="186"/>
                    <a:pt x="60" y="194"/>
                    <a:pt x="79" y="194"/>
                  </a:cubicBezTo>
                  <a:cubicBezTo>
                    <a:pt x="91" y="194"/>
                    <a:pt x="101" y="192"/>
                    <a:pt x="109" y="187"/>
                  </a:cubicBezTo>
                  <a:cubicBezTo>
                    <a:pt x="116" y="183"/>
                    <a:pt x="120" y="176"/>
                    <a:pt x="120" y="167"/>
                  </a:cubicBezTo>
                  <a:cubicBezTo>
                    <a:pt x="120" y="160"/>
                    <a:pt x="117" y="154"/>
                    <a:pt x="112" y="148"/>
                  </a:cubicBezTo>
                  <a:cubicBezTo>
                    <a:pt x="106" y="143"/>
                    <a:pt x="101" y="139"/>
                    <a:pt x="95" y="136"/>
                  </a:cubicBezTo>
                  <a:cubicBezTo>
                    <a:pt x="89" y="133"/>
                    <a:pt x="81" y="130"/>
                    <a:pt x="70" y="125"/>
                  </a:cubicBezTo>
                  <a:cubicBezTo>
                    <a:pt x="48" y="117"/>
                    <a:pt x="31" y="108"/>
                    <a:pt x="20" y="98"/>
                  </a:cubicBezTo>
                  <a:cubicBezTo>
                    <a:pt x="8" y="88"/>
                    <a:pt x="3" y="74"/>
                    <a:pt x="3" y="57"/>
                  </a:cubicBezTo>
                  <a:cubicBezTo>
                    <a:pt x="3" y="40"/>
                    <a:pt x="10" y="26"/>
                    <a:pt x="23" y="15"/>
                  </a:cubicBezTo>
                  <a:cubicBezTo>
                    <a:pt x="37" y="5"/>
                    <a:pt x="55" y="0"/>
                    <a:pt x="76" y="0"/>
                  </a:cubicBezTo>
                  <a:cubicBezTo>
                    <a:pt x="106" y="0"/>
                    <a:pt x="131" y="11"/>
                    <a:pt x="149" y="33"/>
                  </a:cubicBezTo>
                  <a:lnTo>
                    <a:pt x="124" y="54"/>
                  </a:lnTo>
                  <a:cubicBezTo>
                    <a:pt x="110" y="40"/>
                    <a:pt x="94" y="33"/>
                    <a:pt x="75" y="33"/>
                  </a:cubicBezTo>
                  <a:cubicBezTo>
                    <a:pt x="64" y="33"/>
                    <a:pt x="56" y="35"/>
                    <a:pt x="49" y="39"/>
                  </a:cubicBezTo>
                  <a:cubicBezTo>
                    <a:pt x="43" y="44"/>
                    <a:pt x="39" y="50"/>
                    <a:pt x="39" y="57"/>
                  </a:cubicBezTo>
                  <a:cubicBezTo>
                    <a:pt x="39" y="62"/>
                    <a:pt x="40" y="65"/>
                    <a:pt x="42" y="69"/>
                  </a:cubicBezTo>
                  <a:cubicBezTo>
                    <a:pt x="45" y="73"/>
                    <a:pt x="48" y="76"/>
                    <a:pt x="54" y="79"/>
                  </a:cubicBezTo>
                  <a:cubicBezTo>
                    <a:pt x="59" y="82"/>
                    <a:pt x="64" y="84"/>
                    <a:pt x="67" y="86"/>
                  </a:cubicBezTo>
                  <a:cubicBezTo>
                    <a:pt x="70" y="88"/>
                    <a:pt x="76" y="90"/>
                    <a:pt x="85" y="93"/>
                  </a:cubicBezTo>
                  <a:cubicBezTo>
                    <a:pt x="108" y="102"/>
                    <a:pt x="126" y="111"/>
                    <a:pt x="138" y="122"/>
                  </a:cubicBezTo>
                  <a:cubicBezTo>
                    <a:pt x="150" y="132"/>
                    <a:pt x="156" y="147"/>
                    <a:pt x="156" y="166"/>
                  </a:cubicBezTo>
                  <a:cubicBezTo>
                    <a:pt x="156" y="185"/>
                    <a:pt x="149" y="200"/>
                    <a:pt x="135" y="211"/>
                  </a:cubicBezTo>
                  <a:cubicBezTo>
                    <a:pt x="121" y="222"/>
                    <a:pt x="102" y="228"/>
                    <a:pt x="78"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24">
              <a:extLst>
                <a:ext uri="{FF2B5EF4-FFF2-40B4-BE49-F238E27FC236}">
                  <a16:creationId xmlns:a16="http://schemas.microsoft.com/office/drawing/2014/main" id="{40046F0B-AB0C-4897-8E95-3C21EC707EDF}"/>
                </a:ext>
              </a:extLst>
            </p:cNvPr>
            <p:cNvSpPr>
              <a:spLocks/>
            </p:cNvSpPr>
            <p:nvPr/>
          </p:nvSpPr>
          <p:spPr bwMode="auto">
            <a:xfrm>
              <a:off x="4189" y="2201"/>
              <a:ext cx="77" cy="191"/>
            </a:xfrm>
            <a:custGeom>
              <a:avLst/>
              <a:gdLst>
                <a:gd name="T0" fmla="*/ 81 w 127"/>
                <a:gd name="T1" fmla="*/ 313 h 313"/>
                <a:gd name="T2" fmla="*/ 81 w 127"/>
                <a:gd name="T3" fmla="*/ 313 h 313"/>
                <a:gd name="T4" fmla="*/ 35 w 127"/>
                <a:gd name="T5" fmla="*/ 261 h 313"/>
                <a:gd name="T6" fmla="*/ 35 w 127"/>
                <a:gd name="T7" fmla="*/ 122 h 313"/>
                <a:gd name="T8" fmla="*/ 0 w 127"/>
                <a:gd name="T9" fmla="*/ 122 h 313"/>
                <a:gd name="T10" fmla="*/ 0 w 127"/>
                <a:gd name="T11" fmla="*/ 90 h 313"/>
                <a:gd name="T12" fmla="*/ 35 w 127"/>
                <a:gd name="T13" fmla="*/ 90 h 313"/>
                <a:gd name="T14" fmla="*/ 35 w 127"/>
                <a:gd name="T15" fmla="*/ 18 h 313"/>
                <a:gd name="T16" fmla="*/ 72 w 127"/>
                <a:gd name="T17" fmla="*/ 0 h 313"/>
                <a:gd name="T18" fmla="*/ 72 w 127"/>
                <a:gd name="T19" fmla="*/ 90 h 313"/>
                <a:gd name="T20" fmla="*/ 126 w 127"/>
                <a:gd name="T21" fmla="*/ 90 h 313"/>
                <a:gd name="T22" fmla="*/ 126 w 127"/>
                <a:gd name="T23" fmla="*/ 122 h 313"/>
                <a:gd name="T24" fmla="*/ 72 w 127"/>
                <a:gd name="T25" fmla="*/ 122 h 313"/>
                <a:gd name="T26" fmla="*/ 72 w 127"/>
                <a:gd name="T27" fmla="*/ 248 h 313"/>
                <a:gd name="T28" fmla="*/ 77 w 127"/>
                <a:gd name="T29" fmla="*/ 270 h 313"/>
                <a:gd name="T30" fmla="*/ 94 w 127"/>
                <a:gd name="T31" fmla="*/ 278 h 313"/>
                <a:gd name="T32" fmla="*/ 127 w 127"/>
                <a:gd name="T33" fmla="*/ 267 h 313"/>
                <a:gd name="T34" fmla="*/ 123 w 127"/>
                <a:gd name="T35" fmla="*/ 303 h 313"/>
                <a:gd name="T36" fmla="*/ 81 w 127"/>
                <a:gd name="T3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313">
                  <a:moveTo>
                    <a:pt x="81" y="313"/>
                  </a:moveTo>
                  <a:lnTo>
                    <a:pt x="81" y="313"/>
                  </a:lnTo>
                  <a:cubicBezTo>
                    <a:pt x="50" y="313"/>
                    <a:pt x="35" y="295"/>
                    <a:pt x="35" y="261"/>
                  </a:cubicBezTo>
                  <a:lnTo>
                    <a:pt x="35" y="122"/>
                  </a:lnTo>
                  <a:lnTo>
                    <a:pt x="0" y="122"/>
                  </a:lnTo>
                  <a:lnTo>
                    <a:pt x="0" y="90"/>
                  </a:lnTo>
                  <a:lnTo>
                    <a:pt x="35" y="90"/>
                  </a:lnTo>
                  <a:lnTo>
                    <a:pt x="35" y="18"/>
                  </a:lnTo>
                  <a:lnTo>
                    <a:pt x="72" y="0"/>
                  </a:lnTo>
                  <a:lnTo>
                    <a:pt x="72" y="90"/>
                  </a:lnTo>
                  <a:lnTo>
                    <a:pt x="126" y="90"/>
                  </a:lnTo>
                  <a:lnTo>
                    <a:pt x="126" y="122"/>
                  </a:lnTo>
                  <a:lnTo>
                    <a:pt x="72" y="122"/>
                  </a:lnTo>
                  <a:lnTo>
                    <a:pt x="72" y="248"/>
                  </a:lnTo>
                  <a:cubicBezTo>
                    <a:pt x="72" y="258"/>
                    <a:pt x="73" y="265"/>
                    <a:pt x="77" y="270"/>
                  </a:cubicBezTo>
                  <a:cubicBezTo>
                    <a:pt x="80" y="276"/>
                    <a:pt x="86" y="278"/>
                    <a:pt x="94" y="278"/>
                  </a:cubicBezTo>
                  <a:cubicBezTo>
                    <a:pt x="104" y="278"/>
                    <a:pt x="115" y="274"/>
                    <a:pt x="127" y="267"/>
                  </a:cubicBezTo>
                  <a:lnTo>
                    <a:pt x="123" y="303"/>
                  </a:lnTo>
                  <a:cubicBezTo>
                    <a:pt x="110" y="309"/>
                    <a:pt x="96" y="313"/>
                    <a:pt x="81" y="31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25">
              <a:extLst>
                <a:ext uri="{FF2B5EF4-FFF2-40B4-BE49-F238E27FC236}">
                  <a16:creationId xmlns:a16="http://schemas.microsoft.com/office/drawing/2014/main" id="{AE82D826-2DB9-4495-A15C-6FC545BD800C}"/>
                </a:ext>
              </a:extLst>
            </p:cNvPr>
            <p:cNvSpPr>
              <a:spLocks noEditPoints="1"/>
            </p:cNvSpPr>
            <p:nvPr/>
          </p:nvSpPr>
          <p:spPr bwMode="auto">
            <a:xfrm>
              <a:off x="4289" y="2203"/>
              <a:ext cx="28" cy="185"/>
            </a:xfrm>
            <a:custGeom>
              <a:avLst/>
              <a:gdLst>
                <a:gd name="T0" fmla="*/ 5 w 47"/>
                <a:gd name="T1" fmla="*/ 86 h 303"/>
                <a:gd name="T2" fmla="*/ 5 w 47"/>
                <a:gd name="T3" fmla="*/ 86 h 303"/>
                <a:gd name="T4" fmla="*/ 42 w 47"/>
                <a:gd name="T5" fmla="*/ 86 h 303"/>
                <a:gd name="T6" fmla="*/ 42 w 47"/>
                <a:gd name="T7" fmla="*/ 303 h 303"/>
                <a:gd name="T8" fmla="*/ 5 w 47"/>
                <a:gd name="T9" fmla="*/ 303 h 303"/>
                <a:gd name="T10" fmla="*/ 5 w 47"/>
                <a:gd name="T11" fmla="*/ 86 h 303"/>
                <a:gd name="T12" fmla="*/ 40 w 47"/>
                <a:gd name="T13" fmla="*/ 40 h 303"/>
                <a:gd name="T14" fmla="*/ 40 w 47"/>
                <a:gd name="T15" fmla="*/ 40 h 303"/>
                <a:gd name="T16" fmla="*/ 23 w 47"/>
                <a:gd name="T17" fmla="*/ 46 h 303"/>
                <a:gd name="T18" fmla="*/ 7 w 47"/>
                <a:gd name="T19" fmla="*/ 40 h 303"/>
                <a:gd name="T20" fmla="*/ 0 w 47"/>
                <a:gd name="T21" fmla="*/ 23 h 303"/>
                <a:gd name="T22" fmla="*/ 7 w 47"/>
                <a:gd name="T23" fmla="*/ 7 h 303"/>
                <a:gd name="T24" fmla="*/ 23 w 47"/>
                <a:gd name="T25" fmla="*/ 0 h 303"/>
                <a:gd name="T26" fmla="*/ 40 w 47"/>
                <a:gd name="T27" fmla="*/ 7 h 303"/>
                <a:gd name="T28" fmla="*/ 47 w 47"/>
                <a:gd name="T29" fmla="*/ 23 h 303"/>
                <a:gd name="T30" fmla="*/ 40 w 47"/>
                <a:gd name="T31" fmla="*/ 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303">
                  <a:moveTo>
                    <a:pt x="5" y="86"/>
                  </a:moveTo>
                  <a:lnTo>
                    <a:pt x="5" y="86"/>
                  </a:lnTo>
                  <a:lnTo>
                    <a:pt x="42" y="86"/>
                  </a:lnTo>
                  <a:lnTo>
                    <a:pt x="42" y="303"/>
                  </a:lnTo>
                  <a:lnTo>
                    <a:pt x="5" y="303"/>
                  </a:lnTo>
                  <a:lnTo>
                    <a:pt x="5" y="86"/>
                  </a:lnTo>
                  <a:close/>
                  <a:moveTo>
                    <a:pt x="40" y="40"/>
                  </a:moveTo>
                  <a:lnTo>
                    <a:pt x="40" y="40"/>
                  </a:lnTo>
                  <a:cubicBezTo>
                    <a:pt x="35" y="44"/>
                    <a:pt x="30" y="46"/>
                    <a:pt x="23" y="46"/>
                  </a:cubicBezTo>
                  <a:cubicBezTo>
                    <a:pt x="17" y="46"/>
                    <a:pt x="11" y="44"/>
                    <a:pt x="7" y="40"/>
                  </a:cubicBezTo>
                  <a:cubicBezTo>
                    <a:pt x="2" y="35"/>
                    <a:pt x="0" y="30"/>
                    <a:pt x="0" y="23"/>
                  </a:cubicBezTo>
                  <a:cubicBezTo>
                    <a:pt x="0" y="17"/>
                    <a:pt x="2" y="11"/>
                    <a:pt x="7" y="7"/>
                  </a:cubicBezTo>
                  <a:cubicBezTo>
                    <a:pt x="11" y="2"/>
                    <a:pt x="17" y="0"/>
                    <a:pt x="23" y="0"/>
                  </a:cubicBezTo>
                  <a:cubicBezTo>
                    <a:pt x="30" y="0"/>
                    <a:pt x="35" y="2"/>
                    <a:pt x="40" y="7"/>
                  </a:cubicBezTo>
                  <a:cubicBezTo>
                    <a:pt x="44" y="11"/>
                    <a:pt x="47" y="17"/>
                    <a:pt x="47" y="23"/>
                  </a:cubicBezTo>
                  <a:cubicBezTo>
                    <a:pt x="47" y="30"/>
                    <a:pt x="44" y="35"/>
                    <a:pt x="40" y="4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26">
              <a:extLst>
                <a:ext uri="{FF2B5EF4-FFF2-40B4-BE49-F238E27FC236}">
                  <a16:creationId xmlns:a16="http://schemas.microsoft.com/office/drawing/2014/main" id="{944E7CE0-EEE8-4ACA-B386-2D78C7D75E24}"/>
                </a:ext>
              </a:extLst>
            </p:cNvPr>
            <p:cNvSpPr>
              <a:spLocks/>
            </p:cNvSpPr>
            <p:nvPr/>
          </p:nvSpPr>
          <p:spPr bwMode="auto">
            <a:xfrm>
              <a:off x="4339" y="2253"/>
              <a:ext cx="102" cy="139"/>
            </a:xfrm>
            <a:custGeom>
              <a:avLst/>
              <a:gdLst>
                <a:gd name="T0" fmla="*/ 90 w 170"/>
                <a:gd name="T1" fmla="*/ 228 h 228"/>
                <a:gd name="T2" fmla="*/ 90 w 170"/>
                <a:gd name="T3" fmla="*/ 228 h 228"/>
                <a:gd name="T4" fmla="*/ 24 w 170"/>
                <a:gd name="T5" fmla="*/ 198 h 228"/>
                <a:gd name="T6" fmla="*/ 0 w 170"/>
                <a:gd name="T7" fmla="*/ 114 h 228"/>
                <a:gd name="T8" fmla="*/ 25 w 170"/>
                <a:gd name="T9" fmla="*/ 30 h 228"/>
                <a:gd name="T10" fmla="*/ 92 w 170"/>
                <a:gd name="T11" fmla="*/ 0 h 228"/>
                <a:gd name="T12" fmla="*/ 168 w 170"/>
                <a:gd name="T13" fmla="*/ 50 h 228"/>
                <a:gd name="T14" fmla="*/ 133 w 170"/>
                <a:gd name="T15" fmla="*/ 63 h 228"/>
                <a:gd name="T16" fmla="*/ 92 w 170"/>
                <a:gd name="T17" fmla="*/ 34 h 228"/>
                <a:gd name="T18" fmla="*/ 52 w 170"/>
                <a:gd name="T19" fmla="*/ 55 h 228"/>
                <a:gd name="T20" fmla="*/ 38 w 170"/>
                <a:gd name="T21" fmla="*/ 114 h 228"/>
                <a:gd name="T22" fmla="*/ 52 w 170"/>
                <a:gd name="T23" fmla="*/ 172 h 228"/>
                <a:gd name="T24" fmla="*/ 91 w 170"/>
                <a:gd name="T25" fmla="*/ 193 h 228"/>
                <a:gd name="T26" fmla="*/ 135 w 170"/>
                <a:gd name="T27" fmla="*/ 160 h 228"/>
                <a:gd name="T28" fmla="*/ 170 w 170"/>
                <a:gd name="T29" fmla="*/ 172 h 228"/>
                <a:gd name="T30" fmla="*/ 141 w 170"/>
                <a:gd name="T31" fmla="*/ 213 h 228"/>
                <a:gd name="T32" fmla="*/ 90 w 170"/>
                <a:gd name="T3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0" h="228">
                  <a:moveTo>
                    <a:pt x="90" y="228"/>
                  </a:moveTo>
                  <a:lnTo>
                    <a:pt x="90" y="228"/>
                  </a:lnTo>
                  <a:cubicBezTo>
                    <a:pt x="63" y="228"/>
                    <a:pt x="41" y="218"/>
                    <a:pt x="24" y="198"/>
                  </a:cubicBezTo>
                  <a:cubicBezTo>
                    <a:pt x="8" y="178"/>
                    <a:pt x="0" y="150"/>
                    <a:pt x="0" y="114"/>
                  </a:cubicBezTo>
                  <a:cubicBezTo>
                    <a:pt x="0" y="78"/>
                    <a:pt x="8" y="50"/>
                    <a:pt x="25" y="30"/>
                  </a:cubicBezTo>
                  <a:cubicBezTo>
                    <a:pt x="41" y="10"/>
                    <a:pt x="63" y="0"/>
                    <a:pt x="92" y="0"/>
                  </a:cubicBezTo>
                  <a:cubicBezTo>
                    <a:pt x="131" y="0"/>
                    <a:pt x="156" y="17"/>
                    <a:pt x="168" y="50"/>
                  </a:cubicBezTo>
                  <a:lnTo>
                    <a:pt x="133" y="63"/>
                  </a:lnTo>
                  <a:cubicBezTo>
                    <a:pt x="126" y="44"/>
                    <a:pt x="112" y="34"/>
                    <a:pt x="92" y="34"/>
                  </a:cubicBezTo>
                  <a:cubicBezTo>
                    <a:pt x="74" y="34"/>
                    <a:pt x="61" y="41"/>
                    <a:pt x="52" y="55"/>
                  </a:cubicBezTo>
                  <a:cubicBezTo>
                    <a:pt x="43" y="69"/>
                    <a:pt x="38" y="89"/>
                    <a:pt x="38" y="114"/>
                  </a:cubicBezTo>
                  <a:cubicBezTo>
                    <a:pt x="38" y="139"/>
                    <a:pt x="43" y="158"/>
                    <a:pt x="52" y="172"/>
                  </a:cubicBezTo>
                  <a:cubicBezTo>
                    <a:pt x="61" y="186"/>
                    <a:pt x="74" y="193"/>
                    <a:pt x="91" y="193"/>
                  </a:cubicBezTo>
                  <a:cubicBezTo>
                    <a:pt x="114" y="193"/>
                    <a:pt x="129" y="182"/>
                    <a:pt x="135" y="160"/>
                  </a:cubicBezTo>
                  <a:lnTo>
                    <a:pt x="170" y="172"/>
                  </a:lnTo>
                  <a:cubicBezTo>
                    <a:pt x="165" y="190"/>
                    <a:pt x="155" y="203"/>
                    <a:pt x="141" y="213"/>
                  </a:cubicBezTo>
                  <a:cubicBezTo>
                    <a:pt x="127" y="223"/>
                    <a:pt x="111" y="228"/>
                    <a:pt x="90"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Freeform 27">
              <a:extLst>
                <a:ext uri="{FF2B5EF4-FFF2-40B4-BE49-F238E27FC236}">
                  <a16:creationId xmlns:a16="http://schemas.microsoft.com/office/drawing/2014/main" id="{C47F2282-07AC-4265-BDFE-E6ABBB5ACE10}"/>
                </a:ext>
              </a:extLst>
            </p:cNvPr>
            <p:cNvSpPr>
              <a:spLocks/>
            </p:cNvSpPr>
            <p:nvPr/>
          </p:nvSpPr>
          <p:spPr bwMode="auto">
            <a:xfrm>
              <a:off x="4457" y="2253"/>
              <a:ext cx="94" cy="139"/>
            </a:xfrm>
            <a:custGeom>
              <a:avLst/>
              <a:gdLst>
                <a:gd name="T0" fmla="*/ 79 w 157"/>
                <a:gd name="T1" fmla="*/ 228 h 228"/>
                <a:gd name="T2" fmla="*/ 79 w 157"/>
                <a:gd name="T3" fmla="*/ 228 h 228"/>
                <a:gd name="T4" fmla="*/ 35 w 157"/>
                <a:gd name="T5" fmla="*/ 218 h 228"/>
                <a:gd name="T6" fmla="*/ 0 w 157"/>
                <a:gd name="T7" fmla="*/ 191 h 228"/>
                <a:gd name="T8" fmla="*/ 27 w 157"/>
                <a:gd name="T9" fmla="*/ 168 h 228"/>
                <a:gd name="T10" fmla="*/ 80 w 157"/>
                <a:gd name="T11" fmla="*/ 194 h 228"/>
                <a:gd name="T12" fmla="*/ 109 w 157"/>
                <a:gd name="T13" fmla="*/ 187 h 228"/>
                <a:gd name="T14" fmla="*/ 120 w 157"/>
                <a:gd name="T15" fmla="*/ 167 h 228"/>
                <a:gd name="T16" fmla="*/ 112 w 157"/>
                <a:gd name="T17" fmla="*/ 148 h 228"/>
                <a:gd name="T18" fmla="*/ 96 w 157"/>
                <a:gd name="T19" fmla="*/ 136 h 228"/>
                <a:gd name="T20" fmla="*/ 71 w 157"/>
                <a:gd name="T21" fmla="*/ 125 h 228"/>
                <a:gd name="T22" fmla="*/ 20 w 157"/>
                <a:gd name="T23" fmla="*/ 98 h 228"/>
                <a:gd name="T24" fmla="*/ 3 w 157"/>
                <a:gd name="T25" fmla="*/ 57 h 228"/>
                <a:gd name="T26" fmla="*/ 24 w 157"/>
                <a:gd name="T27" fmla="*/ 15 h 228"/>
                <a:gd name="T28" fmla="*/ 77 w 157"/>
                <a:gd name="T29" fmla="*/ 0 h 228"/>
                <a:gd name="T30" fmla="*/ 150 w 157"/>
                <a:gd name="T31" fmla="*/ 33 h 228"/>
                <a:gd name="T32" fmla="*/ 124 w 157"/>
                <a:gd name="T33" fmla="*/ 54 h 228"/>
                <a:gd name="T34" fmla="*/ 76 w 157"/>
                <a:gd name="T35" fmla="*/ 33 h 228"/>
                <a:gd name="T36" fmla="*/ 50 w 157"/>
                <a:gd name="T37" fmla="*/ 39 h 228"/>
                <a:gd name="T38" fmla="*/ 40 w 157"/>
                <a:gd name="T39" fmla="*/ 57 h 228"/>
                <a:gd name="T40" fmla="*/ 43 w 157"/>
                <a:gd name="T41" fmla="*/ 69 h 228"/>
                <a:gd name="T42" fmla="*/ 55 w 157"/>
                <a:gd name="T43" fmla="*/ 79 h 228"/>
                <a:gd name="T44" fmla="*/ 68 w 157"/>
                <a:gd name="T45" fmla="*/ 86 h 228"/>
                <a:gd name="T46" fmla="*/ 86 w 157"/>
                <a:gd name="T47" fmla="*/ 93 h 228"/>
                <a:gd name="T48" fmla="*/ 138 w 157"/>
                <a:gd name="T49" fmla="*/ 122 h 228"/>
                <a:gd name="T50" fmla="*/ 157 w 157"/>
                <a:gd name="T51" fmla="*/ 166 h 228"/>
                <a:gd name="T52" fmla="*/ 136 w 157"/>
                <a:gd name="T53" fmla="*/ 211 h 228"/>
                <a:gd name="T54" fmla="*/ 79 w 157"/>
                <a:gd name="T55"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228">
                  <a:moveTo>
                    <a:pt x="79" y="228"/>
                  </a:moveTo>
                  <a:lnTo>
                    <a:pt x="79" y="228"/>
                  </a:lnTo>
                  <a:cubicBezTo>
                    <a:pt x="63" y="228"/>
                    <a:pt x="49" y="224"/>
                    <a:pt x="35" y="218"/>
                  </a:cubicBezTo>
                  <a:cubicBezTo>
                    <a:pt x="21" y="211"/>
                    <a:pt x="9" y="202"/>
                    <a:pt x="0" y="191"/>
                  </a:cubicBezTo>
                  <a:lnTo>
                    <a:pt x="27" y="168"/>
                  </a:lnTo>
                  <a:cubicBezTo>
                    <a:pt x="43" y="186"/>
                    <a:pt x="61" y="194"/>
                    <a:pt x="80" y="194"/>
                  </a:cubicBezTo>
                  <a:cubicBezTo>
                    <a:pt x="92" y="194"/>
                    <a:pt x="102" y="192"/>
                    <a:pt x="109" y="187"/>
                  </a:cubicBezTo>
                  <a:cubicBezTo>
                    <a:pt x="117" y="183"/>
                    <a:pt x="120" y="176"/>
                    <a:pt x="120" y="167"/>
                  </a:cubicBezTo>
                  <a:cubicBezTo>
                    <a:pt x="120" y="160"/>
                    <a:pt x="118" y="154"/>
                    <a:pt x="112" y="148"/>
                  </a:cubicBezTo>
                  <a:cubicBezTo>
                    <a:pt x="107" y="143"/>
                    <a:pt x="101" y="139"/>
                    <a:pt x="96" y="136"/>
                  </a:cubicBezTo>
                  <a:cubicBezTo>
                    <a:pt x="90" y="133"/>
                    <a:pt x="82" y="130"/>
                    <a:pt x="71" y="125"/>
                  </a:cubicBezTo>
                  <a:cubicBezTo>
                    <a:pt x="48" y="117"/>
                    <a:pt x="32" y="108"/>
                    <a:pt x="20" y="98"/>
                  </a:cubicBezTo>
                  <a:cubicBezTo>
                    <a:pt x="9" y="88"/>
                    <a:pt x="3" y="74"/>
                    <a:pt x="3" y="57"/>
                  </a:cubicBezTo>
                  <a:cubicBezTo>
                    <a:pt x="3" y="40"/>
                    <a:pt x="10" y="26"/>
                    <a:pt x="24" y="15"/>
                  </a:cubicBezTo>
                  <a:cubicBezTo>
                    <a:pt x="38" y="5"/>
                    <a:pt x="55" y="0"/>
                    <a:pt x="77" y="0"/>
                  </a:cubicBezTo>
                  <a:cubicBezTo>
                    <a:pt x="107" y="0"/>
                    <a:pt x="131" y="11"/>
                    <a:pt x="150" y="33"/>
                  </a:cubicBezTo>
                  <a:lnTo>
                    <a:pt x="124" y="54"/>
                  </a:lnTo>
                  <a:cubicBezTo>
                    <a:pt x="111" y="40"/>
                    <a:pt x="95" y="33"/>
                    <a:pt x="76" y="33"/>
                  </a:cubicBezTo>
                  <a:cubicBezTo>
                    <a:pt x="65" y="33"/>
                    <a:pt x="56" y="35"/>
                    <a:pt x="50" y="39"/>
                  </a:cubicBezTo>
                  <a:cubicBezTo>
                    <a:pt x="43" y="44"/>
                    <a:pt x="40" y="50"/>
                    <a:pt x="40" y="57"/>
                  </a:cubicBezTo>
                  <a:cubicBezTo>
                    <a:pt x="40" y="62"/>
                    <a:pt x="41" y="65"/>
                    <a:pt x="43" y="69"/>
                  </a:cubicBezTo>
                  <a:cubicBezTo>
                    <a:pt x="45" y="73"/>
                    <a:pt x="49" y="76"/>
                    <a:pt x="55" y="79"/>
                  </a:cubicBezTo>
                  <a:cubicBezTo>
                    <a:pt x="60" y="82"/>
                    <a:pt x="65" y="84"/>
                    <a:pt x="68" y="86"/>
                  </a:cubicBezTo>
                  <a:cubicBezTo>
                    <a:pt x="71" y="88"/>
                    <a:pt x="77" y="90"/>
                    <a:pt x="86" y="93"/>
                  </a:cubicBezTo>
                  <a:cubicBezTo>
                    <a:pt x="109" y="102"/>
                    <a:pt x="126" y="111"/>
                    <a:pt x="138" y="122"/>
                  </a:cubicBezTo>
                  <a:cubicBezTo>
                    <a:pt x="151" y="132"/>
                    <a:pt x="157" y="147"/>
                    <a:pt x="157" y="166"/>
                  </a:cubicBezTo>
                  <a:cubicBezTo>
                    <a:pt x="157" y="185"/>
                    <a:pt x="150" y="200"/>
                    <a:pt x="136" y="211"/>
                  </a:cubicBezTo>
                  <a:cubicBezTo>
                    <a:pt x="122" y="222"/>
                    <a:pt x="103" y="228"/>
                    <a:pt x="79" y="22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28">
              <a:extLst>
                <a:ext uri="{FF2B5EF4-FFF2-40B4-BE49-F238E27FC236}">
                  <a16:creationId xmlns:a16="http://schemas.microsoft.com/office/drawing/2014/main" id="{86967E05-A3CD-464E-8B20-CAB8A48945FC}"/>
                </a:ext>
              </a:extLst>
            </p:cNvPr>
            <p:cNvSpPr>
              <a:spLocks/>
            </p:cNvSpPr>
            <p:nvPr/>
          </p:nvSpPr>
          <p:spPr bwMode="auto">
            <a:xfrm>
              <a:off x="4512" y="1940"/>
              <a:ext cx="240" cy="185"/>
            </a:xfrm>
            <a:custGeom>
              <a:avLst/>
              <a:gdLst>
                <a:gd name="T0" fmla="*/ 290 w 397"/>
                <a:gd name="T1" fmla="*/ 103 h 303"/>
                <a:gd name="T2" fmla="*/ 290 w 397"/>
                <a:gd name="T3" fmla="*/ 103 h 303"/>
                <a:gd name="T4" fmla="*/ 372 w 397"/>
                <a:gd name="T5" fmla="*/ 0 h 303"/>
                <a:gd name="T6" fmla="*/ 331 w 397"/>
                <a:gd name="T7" fmla="*/ 0 h 303"/>
                <a:gd name="T8" fmla="*/ 214 w 397"/>
                <a:gd name="T9" fmla="*/ 146 h 303"/>
                <a:gd name="T10" fmla="*/ 214 w 397"/>
                <a:gd name="T11" fmla="*/ 0 h 303"/>
                <a:gd name="T12" fmla="*/ 177 w 397"/>
                <a:gd name="T13" fmla="*/ 0 h 303"/>
                <a:gd name="T14" fmla="*/ 177 w 397"/>
                <a:gd name="T15" fmla="*/ 186 h 303"/>
                <a:gd name="T16" fmla="*/ 158 w 397"/>
                <a:gd name="T17" fmla="*/ 250 h 303"/>
                <a:gd name="T18" fmla="*/ 107 w 397"/>
                <a:gd name="T19" fmla="*/ 268 h 303"/>
                <a:gd name="T20" fmla="*/ 56 w 397"/>
                <a:gd name="T21" fmla="*/ 250 h 303"/>
                <a:gd name="T22" fmla="*/ 37 w 397"/>
                <a:gd name="T23" fmla="*/ 186 h 303"/>
                <a:gd name="T24" fmla="*/ 37 w 397"/>
                <a:gd name="T25" fmla="*/ 0 h 303"/>
                <a:gd name="T26" fmla="*/ 0 w 397"/>
                <a:gd name="T27" fmla="*/ 0 h 303"/>
                <a:gd name="T28" fmla="*/ 0 w 397"/>
                <a:gd name="T29" fmla="*/ 186 h 303"/>
                <a:gd name="T30" fmla="*/ 107 w 397"/>
                <a:gd name="T31" fmla="*/ 303 h 303"/>
                <a:gd name="T32" fmla="*/ 214 w 397"/>
                <a:gd name="T33" fmla="*/ 197 h 303"/>
                <a:gd name="T34" fmla="*/ 265 w 397"/>
                <a:gd name="T35" fmla="*/ 134 h 303"/>
                <a:gd name="T36" fmla="*/ 354 w 397"/>
                <a:gd name="T37" fmla="*/ 298 h 303"/>
                <a:gd name="T38" fmla="*/ 397 w 397"/>
                <a:gd name="T39" fmla="*/ 298 h 303"/>
                <a:gd name="T40" fmla="*/ 290 w 397"/>
                <a:gd name="T41" fmla="*/ 1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7" h="303">
                  <a:moveTo>
                    <a:pt x="290" y="103"/>
                  </a:moveTo>
                  <a:lnTo>
                    <a:pt x="290" y="103"/>
                  </a:lnTo>
                  <a:lnTo>
                    <a:pt x="372" y="0"/>
                  </a:lnTo>
                  <a:lnTo>
                    <a:pt x="331" y="0"/>
                  </a:lnTo>
                  <a:lnTo>
                    <a:pt x="214" y="146"/>
                  </a:lnTo>
                  <a:lnTo>
                    <a:pt x="214" y="0"/>
                  </a:lnTo>
                  <a:lnTo>
                    <a:pt x="177" y="0"/>
                  </a:lnTo>
                  <a:lnTo>
                    <a:pt x="177" y="186"/>
                  </a:lnTo>
                  <a:cubicBezTo>
                    <a:pt x="177" y="216"/>
                    <a:pt x="171" y="238"/>
                    <a:pt x="158" y="250"/>
                  </a:cubicBezTo>
                  <a:cubicBezTo>
                    <a:pt x="146" y="262"/>
                    <a:pt x="129" y="268"/>
                    <a:pt x="107" y="268"/>
                  </a:cubicBezTo>
                  <a:cubicBezTo>
                    <a:pt x="86" y="268"/>
                    <a:pt x="69" y="262"/>
                    <a:pt x="56" y="250"/>
                  </a:cubicBezTo>
                  <a:cubicBezTo>
                    <a:pt x="44" y="238"/>
                    <a:pt x="37" y="216"/>
                    <a:pt x="37" y="186"/>
                  </a:cubicBezTo>
                  <a:lnTo>
                    <a:pt x="37" y="0"/>
                  </a:lnTo>
                  <a:lnTo>
                    <a:pt x="0" y="0"/>
                  </a:lnTo>
                  <a:lnTo>
                    <a:pt x="0" y="186"/>
                  </a:lnTo>
                  <a:cubicBezTo>
                    <a:pt x="0" y="264"/>
                    <a:pt x="36" y="303"/>
                    <a:pt x="107" y="303"/>
                  </a:cubicBezTo>
                  <a:cubicBezTo>
                    <a:pt x="175" y="303"/>
                    <a:pt x="211" y="268"/>
                    <a:pt x="214" y="197"/>
                  </a:cubicBezTo>
                  <a:lnTo>
                    <a:pt x="265" y="134"/>
                  </a:lnTo>
                  <a:lnTo>
                    <a:pt x="354" y="298"/>
                  </a:lnTo>
                  <a:lnTo>
                    <a:pt x="397" y="298"/>
                  </a:lnTo>
                  <a:lnTo>
                    <a:pt x="290" y="10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7" name="Picture Placeholder 36">
            <a:extLst>
              <a:ext uri="{FF2B5EF4-FFF2-40B4-BE49-F238E27FC236}">
                <a16:creationId xmlns:a16="http://schemas.microsoft.com/office/drawing/2014/main" id="{5B8BD674-0BEC-49E2-BF3C-1ADABF772F7B}"/>
              </a:ext>
            </a:extLst>
          </p:cNvPr>
          <p:cNvSpPr>
            <a:spLocks noGrp="1"/>
          </p:cNvSpPr>
          <p:nvPr>
            <p:ph type="pic" sz="quarter" idx="13" hasCustomPrompt="1"/>
          </p:nvPr>
        </p:nvSpPr>
        <p:spPr>
          <a:xfrm>
            <a:off x="7405199" y="1720800"/>
            <a:ext cx="4068000" cy="4392000"/>
          </a:xfrm>
          <a:solidFill>
            <a:schemeClr val="bg1">
              <a:lumMod val="95000"/>
            </a:schemeClr>
          </a:solidFill>
        </p:spPr>
        <p:txBody>
          <a:bodyPr anchor="ctr" anchorCtr="0"/>
          <a:lstStyle>
            <a:lvl1pPr algn="ctr">
              <a:defRPr/>
            </a:lvl1pPr>
          </a:lstStyle>
          <a:p>
            <a:r>
              <a:rPr lang="en-GB" dirty="0"/>
              <a:t>Insert image here</a:t>
            </a:r>
          </a:p>
        </p:txBody>
      </p:sp>
    </p:spTree>
    <p:extLst>
      <p:ext uri="{BB962C8B-B14F-4D97-AF65-F5344CB8AC3E}">
        <p14:creationId xmlns:p14="http://schemas.microsoft.com/office/powerpoint/2010/main" val="326115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28D329D-9C92-4D14-9137-628BA062452F}"/>
              </a:ext>
            </a:extLst>
          </p:cNvPr>
          <p:cNvSpPr>
            <a:spLocks noGrp="1"/>
          </p:cNvSpPr>
          <p:nvPr>
            <p:ph type="ftr" sz="quarter" idx="3"/>
          </p:nvPr>
        </p:nvSpPr>
        <p:spPr>
          <a:xfrm>
            <a:off x="719400" y="6350000"/>
            <a:ext cx="8520076" cy="153888"/>
          </a:xfrm>
          <a:prstGeom prst="rect">
            <a:avLst/>
          </a:prstGeom>
        </p:spPr>
        <p:txBody>
          <a:bodyPr vert="horz" wrap="square" lIns="0" tIns="0" rIns="0" bIns="0" rtlCol="0" anchor="t" anchorCtr="0">
            <a:spAutoFit/>
          </a:bodyPr>
          <a:lstStyle>
            <a:lvl1pPr algn="l">
              <a:defRPr sz="1000">
                <a:solidFill>
                  <a:schemeClr val="tx1"/>
                </a:solidFill>
              </a:defRPr>
            </a:lvl1pPr>
          </a:lstStyle>
          <a:p>
            <a:endParaRPr lang="en-GB" dirty="0"/>
          </a:p>
        </p:txBody>
      </p:sp>
      <p:sp>
        <p:nvSpPr>
          <p:cNvPr id="2" name="Title Placeholder 1">
            <a:extLst>
              <a:ext uri="{FF2B5EF4-FFF2-40B4-BE49-F238E27FC236}">
                <a16:creationId xmlns:a16="http://schemas.microsoft.com/office/drawing/2014/main" id="{7FB6085F-971E-4769-9536-3586F755D2B3}"/>
              </a:ext>
            </a:extLst>
          </p:cNvPr>
          <p:cNvSpPr>
            <a:spLocks noGrp="1"/>
          </p:cNvSpPr>
          <p:nvPr>
            <p:ph type="title"/>
          </p:nvPr>
        </p:nvSpPr>
        <p:spPr>
          <a:xfrm>
            <a:off x="719400" y="746251"/>
            <a:ext cx="8676000" cy="369332"/>
          </a:xfrm>
          <a:prstGeom prst="rect">
            <a:avLst/>
          </a:prstGeom>
        </p:spPr>
        <p:txBody>
          <a:bodyPr vert="horz" lIns="0" tIns="0" rIns="0" bIns="0" rtlCol="0" anchor="ctr">
            <a:sp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33C3E54-A1EC-44E0-AC16-3AAA04AC41D5}"/>
              </a:ext>
            </a:extLst>
          </p:cNvPr>
          <p:cNvSpPr>
            <a:spLocks noGrp="1"/>
          </p:cNvSpPr>
          <p:nvPr>
            <p:ph type="body" idx="1"/>
          </p:nvPr>
        </p:nvSpPr>
        <p:spPr>
          <a:xfrm>
            <a:off x="719400" y="1720839"/>
            <a:ext cx="10753200" cy="43920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A17A7F95-B6E0-4403-8D84-CCD46FFAE4BE}"/>
              </a:ext>
            </a:extLst>
          </p:cNvPr>
          <p:cNvSpPr>
            <a:spLocks noGrp="1"/>
          </p:cNvSpPr>
          <p:nvPr>
            <p:ph type="dt" sz="half" idx="2"/>
          </p:nvPr>
        </p:nvSpPr>
        <p:spPr>
          <a:xfrm>
            <a:off x="9240038" y="6350000"/>
            <a:ext cx="1800000" cy="153888"/>
          </a:xfrm>
          <a:prstGeom prst="rect">
            <a:avLst/>
          </a:prstGeom>
        </p:spPr>
        <p:txBody>
          <a:bodyPr vert="horz" lIns="0" tIns="0" rIns="0" bIns="0" rtlCol="0" anchor="t" anchorCtr="0">
            <a:spAutoFit/>
          </a:bodyPr>
          <a:lstStyle>
            <a:lvl1pPr algn="r">
              <a:defRPr sz="1000">
                <a:solidFill>
                  <a:schemeClr val="tx1"/>
                </a:solidFill>
              </a:defRPr>
            </a:lvl1pPr>
          </a:lstStyle>
          <a:p>
            <a:fld id="{8388E531-2A52-4EEA-881C-ED5D1C66D61F}" type="datetime6">
              <a:rPr lang="en-GB" smtClean="0"/>
              <a:pPr/>
              <a:t>June 20</a:t>
            </a:fld>
            <a:endParaRPr lang="en-GB" dirty="0"/>
          </a:p>
        </p:txBody>
      </p:sp>
      <p:sp>
        <p:nvSpPr>
          <p:cNvPr id="6" name="Slide Number Placeholder 5">
            <a:extLst>
              <a:ext uri="{FF2B5EF4-FFF2-40B4-BE49-F238E27FC236}">
                <a16:creationId xmlns:a16="http://schemas.microsoft.com/office/drawing/2014/main" id="{E413A5E8-6638-4B31-9845-9F4338CD87EC}"/>
              </a:ext>
            </a:extLst>
          </p:cNvPr>
          <p:cNvSpPr>
            <a:spLocks noGrp="1"/>
          </p:cNvSpPr>
          <p:nvPr>
            <p:ph type="sldNum" sz="quarter" idx="4"/>
          </p:nvPr>
        </p:nvSpPr>
        <p:spPr>
          <a:xfrm>
            <a:off x="11040600" y="6350000"/>
            <a:ext cx="432000" cy="153888"/>
          </a:xfrm>
          <a:prstGeom prst="rect">
            <a:avLst/>
          </a:prstGeom>
        </p:spPr>
        <p:txBody>
          <a:bodyPr vert="horz" lIns="0" tIns="0" rIns="0" bIns="0" rtlCol="0" anchor="t" anchorCtr="0">
            <a:spAutoFit/>
          </a:bodyPr>
          <a:lstStyle>
            <a:lvl1pPr algn="r">
              <a:defRPr sz="1000">
                <a:solidFill>
                  <a:schemeClr val="tx1"/>
                </a:solidFill>
              </a:defRPr>
            </a:lvl1pPr>
          </a:lstStyle>
          <a:p>
            <a:fld id="{F4186869-B628-4395-96ED-AD53145CB3D4}" type="slidenum">
              <a:rPr lang="en-GB" smtClean="0"/>
              <a:pPr/>
              <a:t>‹#›</a:t>
            </a:fld>
            <a:endParaRPr lang="en-GB" dirty="0"/>
          </a:p>
        </p:txBody>
      </p:sp>
    </p:spTree>
    <p:extLst>
      <p:ext uri="{BB962C8B-B14F-4D97-AF65-F5344CB8AC3E}">
        <p14:creationId xmlns:p14="http://schemas.microsoft.com/office/powerpoint/2010/main" val="65347260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9"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100000"/>
        </a:lnSpc>
        <a:spcBef>
          <a:spcPct val="0"/>
        </a:spcBef>
        <a:buNone/>
        <a:defRPr sz="2400" kern="1200">
          <a:solidFill>
            <a:schemeClr val="accent3"/>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216000" indent="-2160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mn-lt"/>
          <a:ea typeface="+mn-ea"/>
          <a:cs typeface="+mn-cs"/>
        </a:defRPr>
      </a:lvl2pPr>
      <a:lvl3pPr marL="432000" indent="-216000" algn="l" defTabSz="914400" rtl="0" eaLnBrk="1" latinLnBrk="0" hangingPunct="1">
        <a:lnSpc>
          <a:spcPct val="100000"/>
        </a:lnSpc>
        <a:spcBef>
          <a:spcPts val="0"/>
        </a:spcBef>
        <a:buFont typeface="Overpass Light" panose="00000400000000000000" pitchFamily="2" charset="0"/>
        <a:buChar char="–"/>
        <a:defRPr sz="2400" kern="1200">
          <a:solidFill>
            <a:schemeClr val="tx1"/>
          </a:solidFill>
          <a:latin typeface="+mn-lt"/>
          <a:ea typeface="+mn-ea"/>
          <a:cs typeface="+mn-cs"/>
        </a:defRPr>
      </a:lvl3pPr>
      <a:lvl4pPr marL="360000" indent="-360000" algn="l" defTabSz="914400" rtl="0" eaLnBrk="1" latinLnBrk="0" hangingPunct="1">
        <a:lnSpc>
          <a:spcPct val="100000"/>
        </a:lnSpc>
        <a:spcBef>
          <a:spcPts val="0"/>
        </a:spcBef>
        <a:buFont typeface="+mj-lt"/>
        <a:buAutoNum type="arabicPeriod"/>
        <a:defRPr sz="2400" kern="1200">
          <a:solidFill>
            <a:schemeClr val="tx1"/>
          </a:solidFill>
          <a:latin typeface="+mn-lt"/>
          <a:ea typeface="+mn-ea"/>
          <a:cs typeface="+mn-cs"/>
        </a:defRPr>
      </a:lvl4pPr>
      <a:lvl5pPr marL="720000" indent="-360000" algn="l" defTabSz="914400" rtl="0" eaLnBrk="1" latinLnBrk="0" hangingPunct="1">
        <a:lnSpc>
          <a:spcPct val="100000"/>
        </a:lnSpc>
        <a:spcBef>
          <a:spcPts val="0"/>
        </a:spcBef>
        <a:buFont typeface="+mj-lt"/>
        <a:buAutoNum type="alphaLcPeriod"/>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www.gov.uk/guidance/import-of-products-animals-food-and-feed-system" TargetMode="External"/><Relationship Id="rId3" Type="http://schemas.openxmlformats.org/officeDocument/2006/relationships/image" Target="../media/image18.png"/><Relationship Id="rId7" Type="http://schemas.openxmlformats.org/officeDocument/2006/relationships/hyperlink" Target="https://www.gov.uk/guidance/import-of-products-animals-food-and-feed-system-ipaffs-guidance#how-to-register-for-and-access-ipaffs"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hyperlink" Target="https://www.gov.uk/guidance/using-the-peach-system-to-import-plants-and-fresh-produce#how-to-pre-notify-your-plant-health-controlled-imports-using-peach" TargetMode="External"/><Relationship Id="rId4" Type="http://schemas.openxmlformats.org/officeDocument/2006/relationships/image" Target="../media/image19.svg"/><Relationship Id="rId9" Type="http://schemas.openxmlformats.org/officeDocument/2006/relationships/hyperlink" Target="https://www.gov.uk/importing-plants-fresh-produce-using-peach-syste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mailto:sleheny@fta.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E692-D9C3-4DF4-B161-EB290E9D2688}"/>
              </a:ext>
            </a:extLst>
          </p:cNvPr>
          <p:cNvSpPr>
            <a:spLocks noGrp="1"/>
          </p:cNvSpPr>
          <p:nvPr>
            <p:ph type="ctrTitle"/>
          </p:nvPr>
        </p:nvSpPr>
        <p:spPr>
          <a:xfrm>
            <a:off x="5864038" y="1980356"/>
            <a:ext cx="6205329" cy="1371600"/>
          </a:xfrm>
        </p:spPr>
        <p:txBody>
          <a:bodyPr/>
          <a:lstStyle/>
          <a:p>
            <a:br>
              <a:rPr lang="en-GB" dirty="0"/>
            </a:br>
            <a:r>
              <a:rPr lang="en-GB" sz="4800" dirty="0"/>
              <a:t>Brexit – What now?</a:t>
            </a:r>
          </a:p>
        </p:txBody>
      </p:sp>
      <p:sp>
        <p:nvSpPr>
          <p:cNvPr id="3" name="Subtitle 2">
            <a:extLst>
              <a:ext uri="{FF2B5EF4-FFF2-40B4-BE49-F238E27FC236}">
                <a16:creationId xmlns:a16="http://schemas.microsoft.com/office/drawing/2014/main" id="{557283CB-36AE-4BA0-832D-CFCADEA557CD}"/>
              </a:ext>
            </a:extLst>
          </p:cNvPr>
          <p:cNvSpPr>
            <a:spLocks noGrp="1"/>
          </p:cNvSpPr>
          <p:nvPr>
            <p:ph type="subTitle" idx="1"/>
          </p:nvPr>
        </p:nvSpPr>
        <p:spPr>
          <a:xfrm>
            <a:off x="5862967" y="4684085"/>
            <a:ext cx="6206400" cy="738664"/>
          </a:xfrm>
        </p:spPr>
        <p:txBody>
          <a:bodyPr vert="horz" lIns="0" tIns="0" rIns="0" bIns="0" rtlCol="0" anchor="t">
            <a:spAutoFit/>
          </a:bodyPr>
          <a:lstStyle/>
          <a:p>
            <a:r>
              <a:rPr lang="en-GB" sz="2400" dirty="0"/>
              <a:t>Seamus Leheny</a:t>
            </a:r>
          </a:p>
          <a:p>
            <a:r>
              <a:rPr lang="en-GB" sz="2400" dirty="0"/>
              <a:t>Policy Manager – Northern Ireland</a:t>
            </a:r>
          </a:p>
        </p:txBody>
      </p:sp>
      <p:pic>
        <p:nvPicPr>
          <p:cNvPr id="8" name="Picture 7">
            <a:extLst>
              <a:ext uri="{FF2B5EF4-FFF2-40B4-BE49-F238E27FC236}">
                <a16:creationId xmlns:a16="http://schemas.microsoft.com/office/drawing/2014/main" id="{764AC70A-FDE0-44BF-B9DD-4768497F1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2629" y="0"/>
            <a:ext cx="6869338" cy="6869338"/>
          </a:xfrm>
          <a:prstGeom prst="rect">
            <a:avLst/>
          </a:prstGeom>
        </p:spPr>
      </p:pic>
      <p:pic>
        <p:nvPicPr>
          <p:cNvPr id="10" name="Picture 9" descr="A picture containing outdoor&#10;&#10;Description generated with high confidence">
            <a:extLst>
              <a:ext uri="{FF2B5EF4-FFF2-40B4-BE49-F238E27FC236}">
                <a16:creationId xmlns:a16="http://schemas.microsoft.com/office/drawing/2014/main" id="{2D8B9EE6-E6A9-4E93-B54E-CA189694E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8657" y="-134505"/>
            <a:ext cx="1520463" cy="7622523"/>
          </a:xfrm>
          <a:prstGeom prst="rect">
            <a:avLst/>
          </a:prstGeom>
        </p:spPr>
      </p:pic>
    </p:spTree>
    <p:extLst>
      <p:ext uri="{BB962C8B-B14F-4D97-AF65-F5344CB8AC3E}">
        <p14:creationId xmlns:p14="http://schemas.microsoft.com/office/powerpoint/2010/main" val="101766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69D35-8BDA-4F39-B45F-8D3904BFA9F3}"/>
              </a:ext>
            </a:extLst>
          </p:cNvPr>
          <p:cNvSpPr>
            <a:spLocks noGrp="1"/>
          </p:cNvSpPr>
          <p:nvPr>
            <p:ph type="title"/>
          </p:nvPr>
        </p:nvSpPr>
        <p:spPr>
          <a:xfrm>
            <a:off x="719400" y="746251"/>
            <a:ext cx="8676000" cy="369332"/>
          </a:xfrm>
        </p:spPr>
        <p:txBody>
          <a:bodyPr/>
          <a:lstStyle/>
          <a:p>
            <a:r>
              <a:rPr lang="en-GB" dirty="0"/>
              <a:t>Brexit Cost Considerations </a:t>
            </a:r>
          </a:p>
        </p:txBody>
      </p:sp>
      <p:sp>
        <p:nvSpPr>
          <p:cNvPr id="6" name="object 12">
            <a:extLst>
              <a:ext uri="{FF2B5EF4-FFF2-40B4-BE49-F238E27FC236}">
                <a16:creationId xmlns:a16="http://schemas.microsoft.com/office/drawing/2014/main" id="{65DAD893-CCC8-4B65-A203-77898842705F}"/>
              </a:ext>
            </a:extLst>
          </p:cNvPr>
          <p:cNvSpPr>
            <a:spLocks noGrp="1"/>
          </p:cNvSpPr>
          <p:nvPr>
            <p:ph idx="1"/>
          </p:nvPr>
        </p:nvSpPr>
        <p:spPr>
          <a:xfrm>
            <a:off x="719138" y="1391478"/>
            <a:ext cx="10753725" cy="5355686"/>
          </a:xfrm>
          <a:prstGeom prst="rect">
            <a:avLst/>
          </a:prstGeom>
          <a:blipFill>
            <a:blip r:embed="rId3" cstate="print"/>
            <a:stretch>
              <a:fillRect/>
            </a:stretch>
          </a:blipFill>
        </p:spPr>
        <p:txBody>
          <a:bodyPr wrap="square" lIns="0" tIns="0" rIns="0" bIns="0" rtlCol="0"/>
          <a:lstStyle/>
          <a:p>
            <a:endParaRPr lang="en-GB" dirty="0"/>
          </a:p>
        </p:txBody>
      </p:sp>
    </p:spTree>
    <p:extLst>
      <p:ext uri="{BB962C8B-B14F-4D97-AF65-F5344CB8AC3E}">
        <p14:creationId xmlns:p14="http://schemas.microsoft.com/office/powerpoint/2010/main" val="385461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199F9-69B4-4B2F-9431-D6E55BBD3F13}"/>
              </a:ext>
            </a:extLst>
          </p:cNvPr>
          <p:cNvSpPr>
            <a:spLocks noGrp="1"/>
          </p:cNvSpPr>
          <p:nvPr>
            <p:ph type="title"/>
          </p:nvPr>
        </p:nvSpPr>
        <p:spPr>
          <a:xfrm>
            <a:off x="719400" y="746251"/>
            <a:ext cx="5692689" cy="369332"/>
          </a:xfrm>
        </p:spPr>
        <p:txBody>
          <a:bodyPr/>
          <a:lstStyle/>
          <a:p>
            <a:r>
              <a:rPr lang="en-GB" dirty="0"/>
              <a:t>What we know</a:t>
            </a:r>
          </a:p>
        </p:txBody>
      </p:sp>
      <p:sp>
        <p:nvSpPr>
          <p:cNvPr id="3" name="Content Placeholder 2">
            <a:extLst>
              <a:ext uri="{FF2B5EF4-FFF2-40B4-BE49-F238E27FC236}">
                <a16:creationId xmlns:a16="http://schemas.microsoft.com/office/drawing/2014/main" id="{C289DC90-5117-4795-9158-9C4FBE1C0C4A}"/>
              </a:ext>
            </a:extLst>
          </p:cNvPr>
          <p:cNvSpPr>
            <a:spLocks noGrp="1"/>
          </p:cNvSpPr>
          <p:nvPr>
            <p:ph idx="1"/>
          </p:nvPr>
        </p:nvSpPr>
        <p:spPr>
          <a:xfrm>
            <a:off x="719400" y="1720838"/>
            <a:ext cx="10753200" cy="4578361"/>
          </a:xfrm>
        </p:spPr>
        <p:txBody>
          <a:bodyPr/>
          <a:lstStyle/>
          <a:p>
            <a:r>
              <a:rPr lang="en-GB" dirty="0"/>
              <a:t>The UK intends to implement the Northern Ireland Protocol with effect from 1</a:t>
            </a:r>
            <a:r>
              <a:rPr lang="en-GB" baseline="30000" dirty="0"/>
              <a:t>st</a:t>
            </a:r>
            <a:r>
              <a:rPr lang="en-GB" dirty="0"/>
              <a:t> January 2021</a:t>
            </a:r>
          </a:p>
          <a:p>
            <a:endParaRPr lang="en-GB" sz="1500" dirty="0"/>
          </a:p>
          <a:p>
            <a:r>
              <a:rPr lang="en-GB" dirty="0"/>
              <a:t>New customs &amp; regulatory obligations </a:t>
            </a:r>
            <a:r>
              <a:rPr lang="en-GB" b="1" dirty="0"/>
              <a:t>will</a:t>
            </a:r>
            <a:r>
              <a:rPr lang="en-GB" dirty="0"/>
              <a:t> arise as a result of the Protocol</a:t>
            </a:r>
          </a:p>
          <a:p>
            <a:endParaRPr lang="en-GB" dirty="0"/>
          </a:p>
          <a:p>
            <a:r>
              <a:rPr lang="en-GB" b="1" u="sng" dirty="0"/>
              <a:t>NI to GB trade:</a:t>
            </a:r>
          </a:p>
          <a:p>
            <a:pPr marL="342900" indent="-342900">
              <a:buFont typeface="Arial" panose="020B0604020202020204" pitchFamily="34" charset="0"/>
              <a:buChar char="•"/>
            </a:pPr>
            <a:r>
              <a:rPr lang="en-GB" dirty="0"/>
              <a:t>UK government has stated unfettered access and no formalities</a:t>
            </a:r>
          </a:p>
          <a:p>
            <a:endParaRPr lang="en-GB" dirty="0"/>
          </a:p>
          <a:p>
            <a:pPr marL="342900" indent="-342900">
              <a:buFont typeface="Arial" panose="020B0604020202020204" pitchFamily="34" charset="0"/>
              <a:buChar char="•"/>
            </a:pPr>
            <a:r>
              <a:rPr lang="en-GB" dirty="0"/>
              <a:t>This contradicts EU requirement under Withdrawal Agreement that Exit Declarations are required</a:t>
            </a:r>
          </a:p>
          <a:p>
            <a:endParaRPr lang="en-GB" dirty="0"/>
          </a:p>
          <a:p>
            <a:pPr marL="342900" indent="-342900">
              <a:buFont typeface="Arial" panose="020B0604020202020204" pitchFamily="34" charset="0"/>
              <a:buChar char="•"/>
            </a:pPr>
            <a:r>
              <a:rPr lang="en-GB" dirty="0"/>
              <a:t>HMRC have confirmed for certain consignments leaving NI to GB will have to complete Pre-Lodgement Declarations and checks before departing NI Ports</a:t>
            </a:r>
          </a:p>
          <a:p>
            <a:endParaRPr lang="en-GB" dirty="0"/>
          </a:p>
          <a:p>
            <a:endParaRPr lang="en-GB" dirty="0"/>
          </a:p>
        </p:txBody>
      </p:sp>
    </p:spTree>
    <p:extLst>
      <p:ext uri="{BB962C8B-B14F-4D97-AF65-F5344CB8AC3E}">
        <p14:creationId xmlns:p14="http://schemas.microsoft.com/office/powerpoint/2010/main" val="381797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CE476-3C3A-41BB-8BD1-03A08B279DAA}"/>
              </a:ext>
            </a:extLst>
          </p:cNvPr>
          <p:cNvSpPr>
            <a:spLocks noGrp="1"/>
          </p:cNvSpPr>
          <p:nvPr>
            <p:ph type="title"/>
          </p:nvPr>
        </p:nvSpPr>
        <p:spPr/>
        <p:txBody>
          <a:bodyPr/>
          <a:lstStyle/>
          <a:p>
            <a:r>
              <a:rPr lang="en-GB" dirty="0"/>
              <a:t>What we know</a:t>
            </a:r>
          </a:p>
        </p:txBody>
      </p:sp>
      <p:sp>
        <p:nvSpPr>
          <p:cNvPr id="3" name="Content Placeholder 2">
            <a:extLst>
              <a:ext uri="{FF2B5EF4-FFF2-40B4-BE49-F238E27FC236}">
                <a16:creationId xmlns:a16="http://schemas.microsoft.com/office/drawing/2014/main" id="{3F95253F-4F6F-41DD-A8B7-90CA984506B1}"/>
              </a:ext>
            </a:extLst>
          </p:cNvPr>
          <p:cNvSpPr>
            <a:spLocks noGrp="1"/>
          </p:cNvSpPr>
          <p:nvPr>
            <p:ph idx="1"/>
          </p:nvPr>
        </p:nvSpPr>
        <p:spPr/>
        <p:txBody>
          <a:bodyPr/>
          <a:lstStyle/>
          <a:p>
            <a:r>
              <a:rPr lang="en-GB" b="1" u="sng" dirty="0"/>
              <a:t>GB to NI trade:</a:t>
            </a:r>
          </a:p>
          <a:p>
            <a:endParaRPr lang="en-GB" b="1" u="sng" dirty="0"/>
          </a:p>
          <a:p>
            <a:pPr marL="342900" indent="-342900">
              <a:buFont typeface="Arial" panose="020B0604020202020204" pitchFamily="34" charset="0"/>
              <a:buChar char="•"/>
            </a:pPr>
            <a:r>
              <a:rPr lang="en-GB" dirty="0"/>
              <a:t>UK government has confirmed new formalities and checks on goods leaving GB to 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Regulatory controls will require enhanced and new infrastructure at Ports to facilitate Sanitary &amp; Phyto-Sanitary controls</a:t>
            </a:r>
          </a:p>
          <a:p>
            <a:endParaRPr lang="en-GB" dirty="0"/>
          </a:p>
          <a:p>
            <a:pPr marL="342900" indent="-342900">
              <a:buFont typeface="Arial" panose="020B0604020202020204" pitchFamily="34" charset="0"/>
              <a:buChar char="•"/>
            </a:pPr>
            <a:r>
              <a:rPr lang="en-GB" dirty="0"/>
              <a:t>HMRC will require Pre-Import Declaration and a Safety &amp; Security Declaration. Possibly a Transit Accompanying Document will be required.</a:t>
            </a:r>
          </a:p>
        </p:txBody>
      </p:sp>
    </p:spTree>
    <p:extLst>
      <p:ext uri="{BB962C8B-B14F-4D97-AF65-F5344CB8AC3E}">
        <p14:creationId xmlns:p14="http://schemas.microsoft.com/office/powerpoint/2010/main" val="3250210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E692-D9C3-4DF4-B161-EB290E9D2688}"/>
              </a:ext>
            </a:extLst>
          </p:cNvPr>
          <p:cNvSpPr>
            <a:spLocks noGrp="1"/>
          </p:cNvSpPr>
          <p:nvPr>
            <p:ph type="ctrTitle"/>
          </p:nvPr>
        </p:nvSpPr>
        <p:spPr>
          <a:xfrm>
            <a:off x="8323779" y="2745452"/>
            <a:ext cx="3460584" cy="1603028"/>
          </a:xfrm>
        </p:spPr>
        <p:txBody>
          <a:bodyPr/>
          <a:lstStyle/>
          <a:p>
            <a:r>
              <a:rPr lang="en-GB" sz="3000" dirty="0"/>
              <a:t>HMRC Customs Requirements under the Protocol</a:t>
            </a:r>
          </a:p>
        </p:txBody>
      </p:sp>
      <p:pic>
        <p:nvPicPr>
          <p:cNvPr id="8" name="Picture 7">
            <a:extLst>
              <a:ext uri="{FF2B5EF4-FFF2-40B4-BE49-F238E27FC236}">
                <a16:creationId xmlns:a16="http://schemas.microsoft.com/office/drawing/2014/main" id="{B329BA19-4360-4AA6-8EA5-4FECD7FBB227}"/>
              </a:ext>
            </a:extLst>
          </p:cNvPr>
          <p:cNvPicPr>
            <a:picLocks noChangeAspect="1"/>
          </p:cNvPicPr>
          <p:nvPr/>
        </p:nvPicPr>
        <p:blipFill>
          <a:blip r:embed="rId3"/>
          <a:stretch>
            <a:fillRect/>
          </a:stretch>
        </p:blipFill>
        <p:spPr>
          <a:xfrm>
            <a:off x="-1" y="0"/>
            <a:ext cx="7998691" cy="6892205"/>
          </a:xfrm>
          <a:prstGeom prst="rect">
            <a:avLst/>
          </a:prstGeom>
        </p:spPr>
      </p:pic>
      <p:pic>
        <p:nvPicPr>
          <p:cNvPr id="10" name="Picture 9" descr="A picture containing outdoor&#10;&#10;Description generated with high confidence">
            <a:extLst>
              <a:ext uri="{FF2B5EF4-FFF2-40B4-BE49-F238E27FC236}">
                <a16:creationId xmlns:a16="http://schemas.microsoft.com/office/drawing/2014/main" id="{C0D901E4-C6A3-4EA2-8E77-37EB15016D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3830" y="-183399"/>
            <a:ext cx="1453369" cy="7286163"/>
          </a:xfrm>
          <a:prstGeom prst="rect">
            <a:avLst/>
          </a:prstGeom>
        </p:spPr>
      </p:pic>
    </p:spTree>
    <p:extLst>
      <p:ext uri="{BB962C8B-B14F-4D97-AF65-F5344CB8AC3E}">
        <p14:creationId xmlns:p14="http://schemas.microsoft.com/office/powerpoint/2010/main" val="3389823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9351-3FA0-40E7-9A8A-C57AB6E63F83}"/>
              </a:ext>
            </a:extLst>
          </p:cNvPr>
          <p:cNvSpPr>
            <a:spLocks noGrp="1"/>
          </p:cNvSpPr>
          <p:nvPr>
            <p:ph type="title"/>
          </p:nvPr>
        </p:nvSpPr>
        <p:spPr/>
        <p:txBody>
          <a:bodyPr/>
          <a:lstStyle/>
          <a:p>
            <a:r>
              <a:rPr lang="en-GB" dirty="0"/>
              <a:t>GB to NI – Customs Procedures</a:t>
            </a:r>
          </a:p>
        </p:txBody>
      </p:sp>
      <p:sp>
        <p:nvSpPr>
          <p:cNvPr id="4" name="Content Placeholder 3">
            <a:extLst>
              <a:ext uri="{FF2B5EF4-FFF2-40B4-BE49-F238E27FC236}">
                <a16:creationId xmlns:a16="http://schemas.microsoft.com/office/drawing/2014/main" id="{BA69D3E5-5100-4402-BCFC-AE5F944538AD}"/>
              </a:ext>
            </a:extLst>
          </p:cNvPr>
          <p:cNvSpPr>
            <a:spLocks noGrp="1"/>
          </p:cNvSpPr>
          <p:nvPr>
            <p:ph idx="1"/>
          </p:nvPr>
        </p:nvSpPr>
        <p:spPr/>
        <p:txBody>
          <a:bodyPr/>
          <a:lstStyle/>
          <a:p>
            <a:endParaRPr lang="en-GB" dirty="0"/>
          </a:p>
          <a:p>
            <a:r>
              <a:rPr lang="en-GB" dirty="0"/>
              <a:t>Pre-Lodgement Model</a:t>
            </a:r>
          </a:p>
          <a:p>
            <a:pPr marL="342900" indent="-342900">
              <a:buFont typeface="Arial" panose="020B0604020202020204" pitchFamily="34" charset="0"/>
              <a:buChar char="•"/>
            </a:pPr>
            <a:r>
              <a:rPr lang="en-GB" dirty="0"/>
              <a:t>Must be done before shipping ex GB</a:t>
            </a:r>
          </a:p>
          <a:p>
            <a:pPr marL="342900" indent="-342900">
              <a:buFont typeface="Arial" panose="020B0604020202020204" pitchFamily="34" charset="0"/>
              <a:buChar char="•"/>
            </a:pPr>
            <a:r>
              <a:rPr lang="en-GB" dirty="0"/>
              <a:t>Risk assessed while at sea</a:t>
            </a:r>
          </a:p>
          <a:p>
            <a:pPr marL="342900" indent="-342900">
              <a:buFont typeface="Arial" panose="020B0604020202020204" pitchFamily="34" charset="0"/>
              <a:buChar char="•"/>
            </a:pPr>
            <a:r>
              <a:rPr lang="en-GB" dirty="0"/>
              <a:t>Confirmation before arrival if consignment OK to proceed or if check required</a:t>
            </a:r>
          </a:p>
          <a:p>
            <a:pPr marL="342900" indent="-342900">
              <a:buFont typeface="Arial" panose="020B0604020202020204" pitchFamily="34" charset="0"/>
              <a:buChar char="•"/>
            </a:pPr>
            <a:endParaRPr lang="en-GB" dirty="0"/>
          </a:p>
          <a:p>
            <a:endParaRPr lang="en-GB" dirty="0"/>
          </a:p>
          <a:p>
            <a:r>
              <a:rPr lang="en-GB" dirty="0"/>
              <a:t>Goods Vehicle Movement Service (GVMS) – IT Platform</a:t>
            </a:r>
          </a:p>
          <a:p>
            <a:pPr marL="342900" indent="-342900">
              <a:buFont typeface="Arial" panose="020B0604020202020204" pitchFamily="34" charset="0"/>
              <a:buChar char="•"/>
            </a:pPr>
            <a:r>
              <a:rPr lang="en-GB" dirty="0"/>
              <a:t>This will link import declaration reference, safety &amp; security, transit and vehicle registration references into one single reference presented at frontier.</a:t>
            </a:r>
          </a:p>
          <a:p>
            <a:pPr marL="342900" indent="-342900">
              <a:buFont typeface="Arial" panose="020B0604020202020204" pitchFamily="34" charset="0"/>
              <a:buChar char="•"/>
            </a:pPr>
            <a:r>
              <a:rPr lang="en-GB" dirty="0"/>
              <a:t>Goods Movement Reference used to notify GVMS of consignment details, references (Vehicle, MRN), carrier and shipping details</a:t>
            </a:r>
          </a:p>
          <a:p>
            <a:pPr marL="342900" indent="-3429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1095462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32D8-4101-4FB0-869F-2386CD916821}"/>
              </a:ext>
            </a:extLst>
          </p:cNvPr>
          <p:cNvSpPr>
            <a:spLocks noGrp="1"/>
          </p:cNvSpPr>
          <p:nvPr>
            <p:ph type="title"/>
          </p:nvPr>
        </p:nvSpPr>
        <p:spPr>
          <a:xfrm>
            <a:off x="838200" y="365125"/>
            <a:ext cx="10515600" cy="1325563"/>
          </a:xfrm>
        </p:spPr>
        <p:txBody>
          <a:bodyPr>
            <a:normAutofit/>
          </a:bodyPr>
          <a:lstStyle/>
          <a:p>
            <a:r>
              <a:rPr lang="en-GB" dirty="0"/>
              <a:t>GB to NI – Customs Procedures</a:t>
            </a:r>
          </a:p>
        </p:txBody>
      </p:sp>
      <p:graphicFrame>
        <p:nvGraphicFramePr>
          <p:cNvPr id="13" name="Content Placeholder 10">
            <a:extLst>
              <a:ext uri="{FF2B5EF4-FFF2-40B4-BE49-F238E27FC236}">
                <a16:creationId xmlns:a16="http://schemas.microsoft.com/office/drawing/2014/main" id="{C08053D0-8D7C-4EEB-8148-C4A5F858C3D4}"/>
              </a:ext>
            </a:extLst>
          </p:cNvPr>
          <p:cNvGraphicFramePr>
            <a:graphicFrameLocks noGrp="1"/>
          </p:cNvGraphicFramePr>
          <p:nvPr>
            <p:ph idx="1"/>
            <p:extLst>
              <p:ext uri="{D42A27DB-BD31-4B8C-83A1-F6EECF244321}">
                <p14:modId xmlns:p14="http://schemas.microsoft.com/office/powerpoint/2010/main" val="204775377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525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32D8-4101-4FB0-869F-2386CD916821}"/>
              </a:ext>
            </a:extLst>
          </p:cNvPr>
          <p:cNvSpPr>
            <a:spLocks noGrp="1"/>
          </p:cNvSpPr>
          <p:nvPr>
            <p:ph type="title"/>
          </p:nvPr>
        </p:nvSpPr>
        <p:spPr>
          <a:xfrm>
            <a:off x="838200" y="365125"/>
            <a:ext cx="10515600" cy="1325563"/>
          </a:xfrm>
        </p:spPr>
        <p:txBody>
          <a:bodyPr>
            <a:normAutofit/>
          </a:bodyPr>
          <a:lstStyle/>
          <a:p>
            <a:pPr algn="ctr"/>
            <a:r>
              <a:rPr lang="en-GB" dirty="0"/>
              <a:t>GB to NI – Customs Procedures</a:t>
            </a:r>
            <a:endParaRPr lang="en-GB"/>
          </a:p>
        </p:txBody>
      </p:sp>
      <p:graphicFrame>
        <p:nvGraphicFramePr>
          <p:cNvPr id="13" name="Content Placeholder 10">
            <a:extLst>
              <a:ext uri="{FF2B5EF4-FFF2-40B4-BE49-F238E27FC236}">
                <a16:creationId xmlns:a16="http://schemas.microsoft.com/office/drawing/2014/main" id="{C08053D0-8D7C-4EEB-8148-C4A5F858C3D4}"/>
              </a:ext>
            </a:extLst>
          </p:cNvPr>
          <p:cNvGraphicFramePr>
            <a:graphicFrameLocks noGrp="1"/>
          </p:cNvGraphicFramePr>
          <p:nvPr>
            <p:ph idx="1"/>
            <p:extLst>
              <p:ext uri="{D42A27DB-BD31-4B8C-83A1-F6EECF244321}">
                <p14:modId xmlns:p14="http://schemas.microsoft.com/office/powerpoint/2010/main" val="418927550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93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2A904E5-090F-4269-8401-FBF6F1D81977}"/>
              </a:ext>
            </a:extLst>
          </p:cNvPr>
          <p:cNvSpPr>
            <a:spLocks noGrp="1"/>
          </p:cNvSpPr>
          <p:nvPr>
            <p:ph type="title"/>
          </p:nvPr>
        </p:nvSpPr>
        <p:spPr/>
        <p:txBody>
          <a:bodyPr/>
          <a:lstStyle/>
          <a:p>
            <a:r>
              <a:rPr lang="en-GB" dirty="0"/>
              <a:t>NI to GB – Customs Procedures</a:t>
            </a:r>
          </a:p>
        </p:txBody>
      </p:sp>
      <p:sp>
        <p:nvSpPr>
          <p:cNvPr id="11" name="Content Placeholder 10">
            <a:extLst>
              <a:ext uri="{FF2B5EF4-FFF2-40B4-BE49-F238E27FC236}">
                <a16:creationId xmlns:a16="http://schemas.microsoft.com/office/drawing/2014/main" id="{636C8625-1029-49A7-BF5E-862BBA3154D0}"/>
              </a:ext>
            </a:extLst>
          </p:cNvPr>
          <p:cNvSpPr>
            <a:spLocks noGrp="1"/>
          </p:cNvSpPr>
          <p:nvPr>
            <p:ph idx="1"/>
          </p:nvPr>
        </p:nvSpPr>
        <p:spPr/>
        <p:txBody>
          <a:bodyPr/>
          <a:lstStyle/>
          <a:p>
            <a:endParaRPr lang="en-GB" dirty="0"/>
          </a:p>
          <a:p>
            <a:r>
              <a:rPr lang="en-GB" u="sng" dirty="0"/>
              <a:t>Limited circumstances – Transit or Duty Suspended</a:t>
            </a:r>
          </a:p>
          <a:p>
            <a:endParaRPr lang="en-GB" dirty="0"/>
          </a:p>
          <a:p>
            <a:r>
              <a:rPr lang="en-GB" dirty="0"/>
              <a:t>Transit – Goods moving between NI &amp; EU or ROI &amp; GB/EU</a:t>
            </a:r>
          </a:p>
          <a:p>
            <a:endParaRPr lang="en-GB" dirty="0"/>
          </a:p>
          <a:p>
            <a:r>
              <a:rPr lang="en-GB" dirty="0"/>
              <a:t>Will require a declaration and Transit Accompanying Document.</a:t>
            </a:r>
          </a:p>
          <a:p>
            <a:endParaRPr lang="en-GB" dirty="0"/>
          </a:p>
          <a:p>
            <a:r>
              <a:rPr lang="en-GB" dirty="0"/>
              <a:t>GMR created to enable boarding at NI Port</a:t>
            </a:r>
          </a:p>
          <a:p>
            <a:endParaRPr lang="en-GB" dirty="0"/>
          </a:p>
          <a:p>
            <a:r>
              <a:rPr lang="en-GB" dirty="0"/>
              <a:t>Any checks MUST take place prior to boarding at NI Port</a:t>
            </a:r>
          </a:p>
          <a:p>
            <a:endParaRPr lang="en-GB" dirty="0"/>
          </a:p>
          <a:p>
            <a:r>
              <a:rPr lang="en-GB" dirty="0"/>
              <a:t>Exit Declaration?</a:t>
            </a:r>
          </a:p>
        </p:txBody>
      </p:sp>
    </p:spTree>
    <p:extLst>
      <p:ext uri="{BB962C8B-B14F-4D97-AF65-F5344CB8AC3E}">
        <p14:creationId xmlns:p14="http://schemas.microsoft.com/office/powerpoint/2010/main" val="2006380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A4A86-7684-4785-B982-5F377D86C477}"/>
              </a:ext>
            </a:extLst>
          </p:cNvPr>
          <p:cNvSpPr>
            <a:spLocks noGrp="1"/>
          </p:cNvSpPr>
          <p:nvPr>
            <p:ph type="title"/>
          </p:nvPr>
        </p:nvSpPr>
        <p:spPr/>
        <p:txBody>
          <a:bodyPr/>
          <a:lstStyle/>
          <a:p>
            <a:r>
              <a:rPr lang="en-GB" dirty="0">
                <a:solidFill>
                  <a:schemeClr val="tx1"/>
                </a:solidFill>
              </a:rPr>
              <a:t>LANDBRIDGE TRANSIT ROI – EU – ROI </a:t>
            </a:r>
          </a:p>
        </p:txBody>
      </p:sp>
      <p:pic>
        <p:nvPicPr>
          <p:cNvPr id="1026" name="Picture 2" descr="https://4.bp.blogspot.com/-dY1QZwi4Cmg/W2Why-BcrpI/AAAAAAAAK2E/n1W-KyqBwAsYpQ2EuZjIORlVSGRuN2qtQCLcBGAs/s1600/land%2Bbridge%2Bhard%2Bbrexit.png">
            <a:extLst>
              <a:ext uri="{FF2B5EF4-FFF2-40B4-BE49-F238E27FC236}">
                <a16:creationId xmlns:a16="http://schemas.microsoft.com/office/drawing/2014/main" id="{69D63827-EC21-409E-8F5E-34DA967BB509}"/>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10998" b="10998"/>
          <a:stretch>
            <a:fillRect/>
          </a:stretch>
        </p:blipFill>
        <p:spPr bwMode="auto">
          <a:xfrm>
            <a:off x="188494" y="1422400"/>
            <a:ext cx="11815011" cy="5296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07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193BC-73B8-4E39-9C48-D00463590371}"/>
              </a:ext>
            </a:extLst>
          </p:cNvPr>
          <p:cNvSpPr>
            <a:spLocks noGrp="1"/>
          </p:cNvSpPr>
          <p:nvPr>
            <p:ph type="title"/>
          </p:nvPr>
        </p:nvSpPr>
        <p:spPr>
          <a:xfrm>
            <a:off x="719400" y="746251"/>
            <a:ext cx="5726556" cy="369332"/>
          </a:xfrm>
        </p:spPr>
        <p:txBody>
          <a:bodyPr/>
          <a:lstStyle/>
          <a:p>
            <a:r>
              <a:rPr lang="en-GB" dirty="0"/>
              <a:t>IMPORTS- GETTING STARTED </a:t>
            </a:r>
          </a:p>
        </p:txBody>
      </p:sp>
      <p:sp>
        <p:nvSpPr>
          <p:cNvPr id="3" name="Content Placeholder 2">
            <a:extLst>
              <a:ext uri="{FF2B5EF4-FFF2-40B4-BE49-F238E27FC236}">
                <a16:creationId xmlns:a16="http://schemas.microsoft.com/office/drawing/2014/main" id="{E9DD304A-61F3-4DB2-88C2-3E8F8A09C34E}"/>
              </a:ext>
            </a:extLst>
          </p:cNvPr>
          <p:cNvSpPr>
            <a:spLocks noGrp="1"/>
          </p:cNvSpPr>
          <p:nvPr>
            <p:ph idx="1"/>
          </p:nvPr>
        </p:nvSpPr>
        <p:spPr>
          <a:xfrm>
            <a:off x="719400" y="1530628"/>
            <a:ext cx="10852114" cy="5327372"/>
          </a:xfrm>
        </p:spPr>
        <p:txBody>
          <a:bodyPr/>
          <a:lstStyle/>
          <a:p>
            <a:pPr>
              <a:lnSpc>
                <a:spcPct val="150000"/>
              </a:lnSpc>
            </a:pPr>
            <a:r>
              <a:rPr lang="en-GB" dirty="0"/>
              <a:t>Pre importing- the basics:</a:t>
            </a:r>
          </a:p>
          <a:p>
            <a:pPr marL="457200" indent="-457200">
              <a:lnSpc>
                <a:spcPct val="150000"/>
              </a:lnSpc>
              <a:buFont typeface="Arial" panose="020B0604020202020204" pitchFamily="34" charset="0"/>
              <a:buChar char="•"/>
            </a:pPr>
            <a:r>
              <a:rPr lang="en-GB" dirty="0"/>
              <a:t>Economic Operator Registration and Identification (EORI) number</a:t>
            </a:r>
          </a:p>
          <a:p>
            <a:pPr marL="457200" indent="-457200">
              <a:lnSpc>
                <a:spcPct val="150000"/>
              </a:lnSpc>
              <a:buFont typeface="Arial" panose="020B0604020202020204" pitchFamily="34" charset="0"/>
              <a:buChar char="•"/>
            </a:pPr>
            <a:r>
              <a:rPr lang="en-GB" dirty="0"/>
              <a:t>Pre Notification of certain goods e.g. agri-foods, plants etc</a:t>
            </a:r>
          </a:p>
          <a:p>
            <a:pPr marL="457200" indent="-457200">
              <a:lnSpc>
                <a:spcPct val="150000"/>
              </a:lnSpc>
              <a:buFont typeface="Arial" panose="020B0604020202020204" pitchFamily="34" charset="0"/>
              <a:buChar char="•"/>
            </a:pPr>
            <a:r>
              <a:rPr lang="en-GB" dirty="0"/>
              <a:t>Designation of UK border locations to import certain categories of goods</a:t>
            </a:r>
          </a:p>
          <a:p>
            <a:pPr marL="457200" indent="-457200">
              <a:lnSpc>
                <a:spcPct val="150000"/>
              </a:lnSpc>
              <a:buFont typeface="Arial" panose="020B0604020202020204" pitchFamily="34" charset="0"/>
              <a:buChar char="•"/>
            </a:pPr>
            <a:r>
              <a:rPr lang="en-GB" dirty="0"/>
              <a:t>Presentation and certification of which categories of goods</a:t>
            </a:r>
          </a:p>
          <a:p>
            <a:pPr marL="457200" indent="-457200">
              <a:lnSpc>
                <a:spcPct val="150000"/>
              </a:lnSpc>
              <a:buFont typeface="Arial" panose="020B0604020202020204" pitchFamily="34" charset="0"/>
              <a:buChar char="•"/>
            </a:pPr>
            <a:r>
              <a:rPr lang="en-GB" dirty="0"/>
              <a:t>Role of customs agents / forwarders</a:t>
            </a:r>
          </a:p>
          <a:p>
            <a:pPr>
              <a:lnSpc>
                <a:spcPct val="150000"/>
              </a:lnSpc>
            </a:pPr>
            <a:endParaRPr lang="en-GB" sz="2000" dirty="0"/>
          </a:p>
          <a:p>
            <a:endParaRPr lang="en-GB" sz="2000" dirty="0"/>
          </a:p>
        </p:txBody>
      </p:sp>
    </p:spTree>
    <p:extLst>
      <p:ext uri="{BB962C8B-B14F-4D97-AF65-F5344CB8AC3E}">
        <p14:creationId xmlns:p14="http://schemas.microsoft.com/office/powerpoint/2010/main" val="222853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BBE7-0C79-4A3E-8A7A-5512B6B31DC0}"/>
              </a:ext>
            </a:extLst>
          </p:cNvPr>
          <p:cNvSpPr>
            <a:spLocks noGrp="1"/>
          </p:cNvSpPr>
          <p:nvPr>
            <p:ph type="title"/>
          </p:nvPr>
        </p:nvSpPr>
        <p:spPr>
          <a:xfrm>
            <a:off x="719400" y="746251"/>
            <a:ext cx="8676000" cy="369332"/>
          </a:xfrm>
        </p:spPr>
        <p:txBody>
          <a:bodyPr/>
          <a:lstStyle/>
          <a:p>
            <a:r>
              <a:rPr lang="en-GB" dirty="0"/>
              <a:t>Sanitary and phytosanitary (SPS) checks – UK </a:t>
            </a:r>
            <a:r>
              <a:rPr lang="en-GB" dirty="0">
                <a:sym typeface="Wingdings" panose="05000000000000000000" pitchFamily="2" charset="2"/>
              </a:rPr>
              <a:t> EU</a:t>
            </a:r>
            <a:endParaRPr lang="en-GB" dirty="0"/>
          </a:p>
        </p:txBody>
      </p:sp>
      <p:graphicFrame>
        <p:nvGraphicFramePr>
          <p:cNvPr id="8" name="Content Placeholder 7">
            <a:extLst>
              <a:ext uri="{FF2B5EF4-FFF2-40B4-BE49-F238E27FC236}">
                <a16:creationId xmlns:a16="http://schemas.microsoft.com/office/drawing/2014/main" id="{AC142EF6-6278-4027-944D-6856DD408654}"/>
              </a:ext>
            </a:extLst>
          </p:cNvPr>
          <p:cNvGraphicFramePr>
            <a:graphicFrameLocks noGrp="1"/>
          </p:cNvGraphicFramePr>
          <p:nvPr>
            <p:ph idx="1"/>
            <p:extLst>
              <p:ext uri="{D42A27DB-BD31-4B8C-83A1-F6EECF244321}">
                <p14:modId xmlns:p14="http://schemas.microsoft.com/office/powerpoint/2010/main" val="3085441088"/>
              </p:ext>
            </p:extLst>
          </p:nvPr>
        </p:nvGraphicFramePr>
        <p:xfrm>
          <a:off x="26413" y="1720850"/>
          <a:ext cx="5487987" cy="4392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Content Placeholder 5">
            <a:extLst>
              <a:ext uri="{FF2B5EF4-FFF2-40B4-BE49-F238E27FC236}">
                <a16:creationId xmlns:a16="http://schemas.microsoft.com/office/drawing/2014/main" id="{60DFB64B-A31A-4CF8-BABE-9D552C9942D2}"/>
              </a:ext>
            </a:extLst>
          </p:cNvPr>
          <p:cNvPicPr>
            <a:picLocks noChangeAspect="1"/>
          </p:cNvPicPr>
          <p:nvPr/>
        </p:nvPicPr>
        <p:blipFill>
          <a:blip r:embed="rId8"/>
          <a:stretch>
            <a:fillRect/>
          </a:stretch>
        </p:blipFill>
        <p:spPr>
          <a:xfrm>
            <a:off x="4907778" y="1720849"/>
            <a:ext cx="6854731" cy="4394567"/>
          </a:xfrm>
          <a:prstGeom prst="rect">
            <a:avLst/>
          </a:prstGeom>
        </p:spPr>
      </p:pic>
    </p:spTree>
    <p:extLst>
      <p:ext uri="{BB962C8B-B14F-4D97-AF65-F5344CB8AC3E}">
        <p14:creationId xmlns:p14="http://schemas.microsoft.com/office/powerpoint/2010/main" val="120548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96D4C-2293-4E2B-B746-7F7447A11614}"/>
              </a:ext>
            </a:extLst>
          </p:cNvPr>
          <p:cNvSpPr>
            <a:spLocks noGrp="1"/>
          </p:cNvSpPr>
          <p:nvPr>
            <p:ph type="title"/>
          </p:nvPr>
        </p:nvSpPr>
        <p:spPr/>
        <p:txBody>
          <a:bodyPr/>
          <a:lstStyle/>
          <a:p>
            <a:r>
              <a:rPr lang="en-GB" dirty="0"/>
              <a:t>Sanitary and phytosanitary (SPS) checks – EU → UK</a:t>
            </a:r>
          </a:p>
        </p:txBody>
      </p:sp>
      <p:sp>
        <p:nvSpPr>
          <p:cNvPr id="7" name="TextBox 6">
            <a:extLst>
              <a:ext uri="{FF2B5EF4-FFF2-40B4-BE49-F238E27FC236}">
                <a16:creationId xmlns:a16="http://schemas.microsoft.com/office/drawing/2014/main" id="{6D256DA4-3C17-46AC-BD66-07B9FB0ED268}"/>
              </a:ext>
            </a:extLst>
          </p:cNvPr>
          <p:cNvSpPr txBox="1"/>
          <p:nvPr/>
        </p:nvSpPr>
        <p:spPr>
          <a:xfrm>
            <a:off x="1044391" y="1721101"/>
            <a:ext cx="9699585" cy="461665"/>
          </a:xfrm>
          <a:prstGeom prst="rect">
            <a:avLst/>
          </a:prstGeom>
          <a:noFill/>
        </p:spPr>
        <p:txBody>
          <a:bodyPr wrap="square" rtlCol="0">
            <a:spAutoFit/>
          </a:bodyPr>
          <a:lstStyle/>
          <a:p>
            <a:r>
              <a:rPr lang="en-GB" sz="2400" b="1" dirty="0">
                <a:solidFill>
                  <a:schemeClr val="accent3"/>
                </a:solidFill>
              </a:rPr>
              <a:t>Actions for Northern Ireland importers:</a:t>
            </a:r>
            <a:endParaRPr lang="en-GB" sz="2400" dirty="0"/>
          </a:p>
        </p:txBody>
      </p:sp>
      <p:sp>
        <p:nvSpPr>
          <p:cNvPr id="8" name="Rectangle 7">
            <a:extLst>
              <a:ext uri="{FF2B5EF4-FFF2-40B4-BE49-F238E27FC236}">
                <a16:creationId xmlns:a16="http://schemas.microsoft.com/office/drawing/2014/main" id="{637284F0-A867-46B9-A3D9-E7ABF32B7F1E}"/>
              </a:ext>
            </a:extLst>
          </p:cNvPr>
          <p:cNvSpPr/>
          <p:nvPr/>
        </p:nvSpPr>
        <p:spPr>
          <a:xfrm>
            <a:off x="1156732" y="3760314"/>
            <a:ext cx="4595886" cy="2233914"/>
          </a:xfrm>
          <a:prstGeom prst="rect">
            <a:avLst/>
          </a:prstGeom>
          <a:solidFill>
            <a:srgbClr val="E1E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AFFD162-6416-4A52-85EF-E55028CBDC93}"/>
              </a:ext>
            </a:extLst>
          </p:cNvPr>
          <p:cNvSpPr/>
          <p:nvPr/>
        </p:nvSpPr>
        <p:spPr>
          <a:xfrm>
            <a:off x="6439382" y="3760314"/>
            <a:ext cx="4595886" cy="2233914"/>
          </a:xfrm>
          <a:prstGeom prst="rect">
            <a:avLst/>
          </a:prstGeom>
          <a:solidFill>
            <a:srgbClr val="E1E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34D12A5-A8E3-44BC-959B-9BDC84559DE7}"/>
              </a:ext>
            </a:extLst>
          </p:cNvPr>
          <p:cNvSpPr/>
          <p:nvPr/>
        </p:nvSpPr>
        <p:spPr>
          <a:xfrm>
            <a:off x="1156732" y="2718276"/>
            <a:ext cx="4595886" cy="1042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6CE0E3B-3407-4D0C-B238-64D0DC888549}"/>
              </a:ext>
            </a:extLst>
          </p:cNvPr>
          <p:cNvSpPr/>
          <p:nvPr/>
        </p:nvSpPr>
        <p:spPr>
          <a:xfrm>
            <a:off x="6439382" y="2718276"/>
            <a:ext cx="4595886" cy="1042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Plant">
            <a:extLst>
              <a:ext uri="{FF2B5EF4-FFF2-40B4-BE49-F238E27FC236}">
                <a16:creationId xmlns:a16="http://schemas.microsoft.com/office/drawing/2014/main" id="{E8E11E31-1DCC-4A6C-BAF8-E190EBE75BA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4237" y="2764733"/>
            <a:ext cx="914400" cy="914400"/>
          </a:xfrm>
          <a:prstGeom prst="rect">
            <a:avLst/>
          </a:prstGeom>
        </p:spPr>
      </p:pic>
      <p:pic>
        <p:nvPicPr>
          <p:cNvPr id="21" name="Graphic 20" descr="Hot Dog">
            <a:extLst>
              <a:ext uri="{FF2B5EF4-FFF2-40B4-BE49-F238E27FC236}">
                <a16:creationId xmlns:a16="http://schemas.microsoft.com/office/drawing/2014/main" id="{6ECB2741-C2E6-4725-B115-C496E631BA7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98298" y="2784829"/>
            <a:ext cx="914400" cy="914400"/>
          </a:xfrm>
          <a:prstGeom prst="rect">
            <a:avLst/>
          </a:prstGeom>
        </p:spPr>
      </p:pic>
      <p:sp>
        <p:nvSpPr>
          <p:cNvPr id="22" name="TextBox 21">
            <a:extLst>
              <a:ext uri="{FF2B5EF4-FFF2-40B4-BE49-F238E27FC236}">
                <a16:creationId xmlns:a16="http://schemas.microsoft.com/office/drawing/2014/main" id="{ADB31D6D-D300-4FE9-8444-47A5C5DEE5F9}"/>
              </a:ext>
            </a:extLst>
          </p:cNvPr>
          <p:cNvSpPr txBox="1"/>
          <p:nvPr/>
        </p:nvSpPr>
        <p:spPr>
          <a:xfrm>
            <a:off x="2354264" y="2997071"/>
            <a:ext cx="3539920" cy="430887"/>
          </a:xfrm>
          <a:prstGeom prst="rect">
            <a:avLst/>
          </a:prstGeom>
          <a:noFill/>
        </p:spPr>
        <p:txBody>
          <a:bodyPr wrap="square" rtlCol="0">
            <a:spAutoFit/>
          </a:bodyPr>
          <a:lstStyle/>
          <a:p>
            <a:r>
              <a:rPr lang="en-GB" sz="2200">
                <a:solidFill>
                  <a:schemeClr val="bg1"/>
                </a:solidFill>
              </a:rPr>
              <a:t>Products of animal origin</a:t>
            </a:r>
          </a:p>
        </p:txBody>
      </p:sp>
      <p:sp>
        <p:nvSpPr>
          <p:cNvPr id="23" name="TextBox 22">
            <a:extLst>
              <a:ext uri="{FF2B5EF4-FFF2-40B4-BE49-F238E27FC236}">
                <a16:creationId xmlns:a16="http://schemas.microsoft.com/office/drawing/2014/main" id="{AB9E1CF0-A45D-4053-9D08-A88934CAB79B}"/>
              </a:ext>
            </a:extLst>
          </p:cNvPr>
          <p:cNvSpPr txBox="1"/>
          <p:nvPr/>
        </p:nvSpPr>
        <p:spPr>
          <a:xfrm>
            <a:off x="7560203" y="2863977"/>
            <a:ext cx="3539920" cy="769441"/>
          </a:xfrm>
          <a:prstGeom prst="rect">
            <a:avLst/>
          </a:prstGeom>
          <a:noFill/>
        </p:spPr>
        <p:txBody>
          <a:bodyPr wrap="square" rtlCol="0">
            <a:spAutoFit/>
          </a:bodyPr>
          <a:lstStyle/>
          <a:p>
            <a:r>
              <a:rPr lang="en-GB" sz="2200" dirty="0">
                <a:solidFill>
                  <a:schemeClr val="bg1"/>
                </a:solidFill>
              </a:rPr>
              <a:t>Plant products managed under EU plant passport</a:t>
            </a:r>
          </a:p>
        </p:txBody>
      </p:sp>
      <p:sp>
        <p:nvSpPr>
          <p:cNvPr id="24" name="TextBox 23">
            <a:extLst>
              <a:ext uri="{FF2B5EF4-FFF2-40B4-BE49-F238E27FC236}">
                <a16:creationId xmlns:a16="http://schemas.microsoft.com/office/drawing/2014/main" id="{BE0E1C1C-1BD3-4F58-8E42-78FD733D1C30}"/>
              </a:ext>
            </a:extLst>
          </p:cNvPr>
          <p:cNvSpPr txBox="1"/>
          <p:nvPr/>
        </p:nvSpPr>
        <p:spPr>
          <a:xfrm>
            <a:off x="1388962" y="3910469"/>
            <a:ext cx="4155311" cy="1875099"/>
          </a:xfrm>
          <a:prstGeom prst="rect">
            <a:avLst/>
          </a:prstGeom>
          <a:noFill/>
        </p:spPr>
        <p:txBody>
          <a:bodyPr wrap="square" rtlCol="0">
            <a:spAutoFit/>
          </a:bodyPr>
          <a:lstStyle/>
          <a:p>
            <a:endParaRPr lang="en-GB"/>
          </a:p>
        </p:txBody>
      </p:sp>
      <p:sp>
        <p:nvSpPr>
          <p:cNvPr id="25" name="TextBox 24">
            <a:extLst>
              <a:ext uri="{FF2B5EF4-FFF2-40B4-BE49-F238E27FC236}">
                <a16:creationId xmlns:a16="http://schemas.microsoft.com/office/drawing/2014/main" id="{8F81A0FD-920A-473C-8D76-F414E288E3D9}"/>
              </a:ext>
            </a:extLst>
          </p:cNvPr>
          <p:cNvSpPr txBox="1"/>
          <p:nvPr/>
        </p:nvSpPr>
        <p:spPr>
          <a:xfrm>
            <a:off x="1298298" y="3910469"/>
            <a:ext cx="4338573" cy="1785104"/>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GB"/>
              <a:t>Create a Government Gateway account</a:t>
            </a:r>
            <a:endParaRPr lang="en-GB">
              <a:hlinkClick r:id="" action="ppaction://noaction"/>
            </a:endParaRPr>
          </a:p>
          <a:p>
            <a:pPr marL="285750" indent="-285750">
              <a:spcAft>
                <a:spcPts val="1200"/>
              </a:spcAft>
              <a:buFont typeface="Wingdings" panose="05000000000000000000" pitchFamily="2" charset="2"/>
              <a:buChar char="§"/>
            </a:pPr>
            <a:r>
              <a:rPr lang="en-GB">
                <a:hlinkClick r:id="" action="ppaction://noaction"/>
              </a:rPr>
              <a:t>Register</a:t>
            </a:r>
            <a:r>
              <a:rPr lang="en-GB"/>
              <a:t> for </a:t>
            </a:r>
            <a:r>
              <a:rPr lang="en-GB" b="1">
                <a:solidFill>
                  <a:schemeClr val="accent2"/>
                </a:solidFill>
              </a:rPr>
              <a:t>IPAFFS</a:t>
            </a:r>
            <a:r>
              <a:rPr lang="en-GB"/>
              <a:t> now</a:t>
            </a:r>
          </a:p>
          <a:p>
            <a:pPr marL="285750" indent="-285750">
              <a:spcAft>
                <a:spcPts val="1200"/>
              </a:spcAft>
              <a:buFont typeface="Wingdings" panose="05000000000000000000" pitchFamily="2" charset="2"/>
              <a:buChar char="§"/>
            </a:pPr>
            <a:r>
              <a:rPr lang="en-GB"/>
              <a:t>Get familiar with the process to create a notification on IPAFFS (</a:t>
            </a:r>
            <a:r>
              <a:rPr lang="en-GB">
                <a:hlinkClick r:id="rId7"/>
              </a:rPr>
              <a:t>guidance</a:t>
            </a:r>
            <a:r>
              <a:rPr lang="en-GB"/>
              <a:t>)</a:t>
            </a:r>
          </a:p>
        </p:txBody>
      </p:sp>
      <p:sp>
        <p:nvSpPr>
          <p:cNvPr id="26" name="TextBox 25">
            <a:extLst>
              <a:ext uri="{FF2B5EF4-FFF2-40B4-BE49-F238E27FC236}">
                <a16:creationId xmlns:a16="http://schemas.microsoft.com/office/drawing/2014/main" id="{FC12F036-CC80-4928-99DC-A4E5093E37A8}"/>
              </a:ext>
            </a:extLst>
          </p:cNvPr>
          <p:cNvSpPr txBox="1"/>
          <p:nvPr/>
        </p:nvSpPr>
        <p:spPr>
          <a:xfrm>
            <a:off x="6601427" y="3883246"/>
            <a:ext cx="4338573" cy="1785104"/>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GB"/>
              <a:t>Create a Government Gateway account</a:t>
            </a:r>
            <a:endParaRPr lang="en-GB">
              <a:hlinkClick r:id="rId8"/>
            </a:endParaRPr>
          </a:p>
          <a:p>
            <a:pPr marL="285750" indent="-285750">
              <a:spcAft>
                <a:spcPts val="1200"/>
              </a:spcAft>
              <a:buFont typeface="Wingdings" panose="05000000000000000000" pitchFamily="2" charset="2"/>
              <a:buChar char="§"/>
            </a:pPr>
            <a:r>
              <a:rPr lang="en-GB">
                <a:hlinkClick r:id="rId9"/>
              </a:rPr>
              <a:t>Create</a:t>
            </a:r>
            <a:r>
              <a:rPr lang="en-GB"/>
              <a:t> a </a:t>
            </a:r>
            <a:r>
              <a:rPr lang="en-GB" b="1">
                <a:solidFill>
                  <a:schemeClr val="accent2"/>
                </a:solidFill>
              </a:rPr>
              <a:t>PEACH </a:t>
            </a:r>
            <a:r>
              <a:rPr lang="en-GB"/>
              <a:t>account</a:t>
            </a:r>
          </a:p>
          <a:p>
            <a:pPr marL="285750" indent="-285750">
              <a:spcAft>
                <a:spcPts val="1200"/>
              </a:spcAft>
              <a:buFont typeface="Wingdings" panose="05000000000000000000" pitchFamily="2" charset="2"/>
              <a:buChar char="§"/>
            </a:pPr>
            <a:r>
              <a:rPr lang="en-GB"/>
              <a:t>Get familiar with the pre notification process (</a:t>
            </a:r>
            <a:r>
              <a:rPr lang="en-GB">
                <a:hlinkClick r:id="rId10"/>
              </a:rPr>
              <a:t>guidance</a:t>
            </a:r>
            <a:r>
              <a:rPr lang="en-GB"/>
              <a:t>)</a:t>
            </a:r>
          </a:p>
        </p:txBody>
      </p:sp>
    </p:spTree>
    <p:extLst>
      <p:ext uri="{BB962C8B-B14F-4D97-AF65-F5344CB8AC3E}">
        <p14:creationId xmlns:p14="http://schemas.microsoft.com/office/powerpoint/2010/main" val="1815371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BBE7-0C79-4A3E-8A7A-5512B6B31DC0}"/>
              </a:ext>
            </a:extLst>
          </p:cNvPr>
          <p:cNvSpPr>
            <a:spLocks noGrp="1"/>
          </p:cNvSpPr>
          <p:nvPr>
            <p:ph type="title"/>
          </p:nvPr>
        </p:nvSpPr>
        <p:spPr>
          <a:xfrm>
            <a:off x="719400" y="746251"/>
            <a:ext cx="8676000" cy="369332"/>
          </a:xfrm>
        </p:spPr>
        <p:txBody>
          <a:bodyPr/>
          <a:lstStyle/>
          <a:p>
            <a:r>
              <a:rPr lang="en-GB" dirty="0"/>
              <a:t>Sanitary and phytosanitary (SPS) checks</a:t>
            </a:r>
          </a:p>
        </p:txBody>
      </p:sp>
      <p:pic>
        <p:nvPicPr>
          <p:cNvPr id="9" name="Picture 8" descr="A close up of a sign&#10;&#10;Description generated with very high confidence">
            <a:extLst>
              <a:ext uri="{FF2B5EF4-FFF2-40B4-BE49-F238E27FC236}">
                <a16:creationId xmlns:a16="http://schemas.microsoft.com/office/drawing/2014/main" id="{3C1165F4-DADF-46CA-B9F6-5F4AFC395A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563" y="2180312"/>
            <a:ext cx="2882317" cy="2787928"/>
          </a:xfrm>
          <a:prstGeom prst="ellipse">
            <a:avLst/>
          </a:prstGeom>
        </p:spPr>
      </p:pic>
      <p:pic>
        <p:nvPicPr>
          <p:cNvPr id="11" name="Picture 10">
            <a:extLst>
              <a:ext uri="{FF2B5EF4-FFF2-40B4-BE49-F238E27FC236}">
                <a16:creationId xmlns:a16="http://schemas.microsoft.com/office/drawing/2014/main" id="{CF264859-42F5-445C-A17E-2A52DE1F3D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5383" y="2198614"/>
            <a:ext cx="4326617" cy="2884411"/>
          </a:xfrm>
          <a:prstGeom prst="rect">
            <a:avLst/>
          </a:prstGeom>
        </p:spPr>
      </p:pic>
      <p:sp>
        <p:nvSpPr>
          <p:cNvPr id="12" name="Arrow: Right 11">
            <a:extLst>
              <a:ext uri="{FF2B5EF4-FFF2-40B4-BE49-F238E27FC236}">
                <a16:creationId xmlns:a16="http://schemas.microsoft.com/office/drawing/2014/main" id="{287A0159-DDA6-4729-B954-ECA7462E358A}"/>
              </a:ext>
            </a:extLst>
          </p:cNvPr>
          <p:cNvSpPr/>
          <p:nvPr/>
        </p:nvSpPr>
        <p:spPr>
          <a:xfrm>
            <a:off x="3372540" y="2198614"/>
            <a:ext cx="5222820" cy="156972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Arrow: Right 12">
            <a:extLst>
              <a:ext uri="{FF2B5EF4-FFF2-40B4-BE49-F238E27FC236}">
                <a16:creationId xmlns:a16="http://schemas.microsoft.com/office/drawing/2014/main" id="{0AEA4390-53E2-46F4-87BE-1670A3644EEF}"/>
              </a:ext>
            </a:extLst>
          </p:cNvPr>
          <p:cNvSpPr/>
          <p:nvPr/>
        </p:nvSpPr>
        <p:spPr>
          <a:xfrm rot="10800000">
            <a:off x="3230880" y="3699753"/>
            <a:ext cx="5222820" cy="156972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917F2976-BB74-4D2F-A230-E487E2FC00E8}"/>
              </a:ext>
            </a:extLst>
          </p:cNvPr>
          <p:cNvSpPr txBox="1"/>
          <p:nvPr/>
        </p:nvSpPr>
        <p:spPr>
          <a:xfrm>
            <a:off x="3474720" y="2709200"/>
            <a:ext cx="4735140" cy="461665"/>
          </a:xfrm>
          <a:prstGeom prst="rect">
            <a:avLst/>
          </a:prstGeom>
          <a:noFill/>
        </p:spPr>
        <p:txBody>
          <a:bodyPr wrap="square" rtlCol="0">
            <a:spAutoFit/>
          </a:bodyPr>
          <a:lstStyle/>
          <a:p>
            <a:r>
              <a:rPr lang="en-GB" sz="2400" b="1" dirty="0">
                <a:solidFill>
                  <a:schemeClr val="bg1"/>
                </a:solidFill>
              </a:rPr>
              <a:t>Full set of SPS requirements</a:t>
            </a:r>
          </a:p>
        </p:txBody>
      </p:sp>
      <p:sp>
        <p:nvSpPr>
          <p:cNvPr id="15" name="TextBox 14">
            <a:extLst>
              <a:ext uri="{FF2B5EF4-FFF2-40B4-BE49-F238E27FC236}">
                <a16:creationId xmlns:a16="http://schemas.microsoft.com/office/drawing/2014/main" id="{6F4DD793-02D3-4AD2-8047-CC94B4DC5656}"/>
              </a:ext>
            </a:extLst>
          </p:cNvPr>
          <p:cNvSpPr txBox="1"/>
          <p:nvPr/>
        </p:nvSpPr>
        <p:spPr>
          <a:xfrm>
            <a:off x="4439340" y="4253781"/>
            <a:ext cx="3761323" cy="461665"/>
          </a:xfrm>
          <a:prstGeom prst="rect">
            <a:avLst/>
          </a:prstGeom>
          <a:noFill/>
        </p:spPr>
        <p:txBody>
          <a:bodyPr wrap="square" rtlCol="0">
            <a:spAutoFit/>
          </a:bodyPr>
          <a:lstStyle/>
          <a:p>
            <a:r>
              <a:rPr lang="en-GB" sz="2400" b="1" dirty="0">
                <a:solidFill>
                  <a:schemeClr val="bg1"/>
                </a:solidFill>
              </a:rPr>
              <a:t>Risk-based approach</a:t>
            </a:r>
          </a:p>
        </p:txBody>
      </p:sp>
      <p:sp>
        <p:nvSpPr>
          <p:cNvPr id="3" name="Oval 2">
            <a:extLst>
              <a:ext uri="{FF2B5EF4-FFF2-40B4-BE49-F238E27FC236}">
                <a16:creationId xmlns:a16="http://schemas.microsoft.com/office/drawing/2014/main" id="{553DC607-D39F-485E-B9AF-7D92477FE1E6}"/>
              </a:ext>
            </a:extLst>
          </p:cNvPr>
          <p:cNvSpPr/>
          <p:nvPr/>
        </p:nvSpPr>
        <p:spPr>
          <a:xfrm>
            <a:off x="2977169" y="2007548"/>
            <a:ext cx="5730242" cy="1874037"/>
          </a:xfrm>
          <a:prstGeom prst="ellipse">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7832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CE788-6098-4ADF-9EAB-F79FD83E7FF3}"/>
              </a:ext>
            </a:extLst>
          </p:cNvPr>
          <p:cNvSpPr>
            <a:spLocks noGrp="1"/>
          </p:cNvSpPr>
          <p:nvPr>
            <p:ph type="title"/>
          </p:nvPr>
        </p:nvSpPr>
        <p:spPr/>
        <p:txBody>
          <a:bodyPr/>
          <a:lstStyle/>
          <a:p>
            <a:r>
              <a:rPr lang="en-GB" dirty="0"/>
              <a:t>SPS costs to consider</a:t>
            </a:r>
          </a:p>
        </p:txBody>
      </p:sp>
      <p:sp>
        <p:nvSpPr>
          <p:cNvPr id="3" name="Content Placeholder 2">
            <a:extLst>
              <a:ext uri="{FF2B5EF4-FFF2-40B4-BE49-F238E27FC236}">
                <a16:creationId xmlns:a16="http://schemas.microsoft.com/office/drawing/2014/main" id="{3A161733-7E4E-4012-8039-9F05BD9E4E5D}"/>
              </a:ext>
            </a:extLst>
          </p:cNvPr>
          <p:cNvSpPr>
            <a:spLocks noGrp="1"/>
          </p:cNvSpPr>
          <p:nvPr>
            <p:ph idx="1"/>
          </p:nvPr>
        </p:nvSpPr>
        <p:spPr/>
        <p:txBody>
          <a:bodyPr/>
          <a:lstStyle/>
          <a:p>
            <a:endParaRPr lang="en-GB" dirty="0"/>
          </a:p>
          <a:p>
            <a:r>
              <a:rPr lang="en-GB" dirty="0"/>
              <a:t>Current EU charges applied for 3</a:t>
            </a:r>
            <a:r>
              <a:rPr lang="en-GB" baseline="30000" dirty="0"/>
              <a:t>rd</a:t>
            </a:r>
            <a:r>
              <a:rPr lang="en-GB" dirty="0"/>
              <a:t> country SPS formalities:</a:t>
            </a:r>
          </a:p>
          <a:p>
            <a:endParaRPr lang="en-GB" dirty="0"/>
          </a:p>
          <a:p>
            <a:pPr marL="342900" indent="-342900">
              <a:buFont typeface="Arial" panose="020B0604020202020204" pitchFamily="34" charset="0"/>
              <a:buChar char="•"/>
            </a:pPr>
            <a:r>
              <a:rPr lang="en-GB" dirty="0"/>
              <a:t>Official controls: €55 per consignment up to 6 tonnes and €9 per tonne for consignments over 6 tonnes</a:t>
            </a:r>
          </a:p>
          <a:p>
            <a:endParaRPr lang="en-GB" dirty="0"/>
          </a:p>
          <a:p>
            <a:pPr marL="342900" indent="-342900">
              <a:buFont typeface="Arial" panose="020B0604020202020204" pitchFamily="34" charset="0"/>
              <a:buChar char="•"/>
            </a:pPr>
            <a:r>
              <a:rPr lang="en-GB" dirty="0"/>
              <a:t>Document Check: €7</a:t>
            </a:r>
          </a:p>
          <a:p>
            <a:endParaRPr lang="en-GB" dirty="0"/>
          </a:p>
          <a:p>
            <a:pPr marL="342900" indent="-342900">
              <a:buFont typeface="Arial" panose="020B0604020202020204" pitchFamily="34" charset="0"/>
              <a:buChar char="•"/>
            </a:pPr>
            <a:r>
              <a:rPr lang="en-GB" dirty="0"/>
              <a:t>Identity check: €7</a:t>
            </a:r>
          </a:p>
          <a:p>
            <a:endParaRPr lang="en-GB" dirty="0"/>
          </a:p>
          <a:p>
            <a:r>
              <a:rPr lang="en-GB" dirty="0"/>
              <a:t>Export Health Certificate: East Riding Local Authority charge £119 per hour</a:t>
            </a:r>
          </a:p>
        </p:txBody>
      </p:sp>
    </p:spTree>
    <p:extLst>
      <p:ext uri="{BB962C8B-B14F-4D97-AF65-F5344CB8AC3E}">
        <p14:creationId xmlns:p14="http://schemas.microsoft.com/office/powerpoint/2010/main" val="344431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62CF2-65A7-4622-9E26-5231AD97B45C}"/>
              </a:ext>
            </a:extLst>
          </p:cNvPr>
          <p:cNvSpPr>
            <a:spLocks noGrp="1"/>
          </p:cNvSpPr>
          <p:nvPr>
            <p:ph type="title"/>
          </p:nvPr>
        </p:nvSpPr>
        <p:spPr/>
        <p:txBody>
          <a:bodyPr/>
          <a:lstStyle/>
          <a:p>
            <a:r>
              <a:rPr lang="en-GB" dirty="0"/>
              <a:t>Ro/Ro volumes for NI</a:t>
            </a:r>
          </a:p>
        </p:txBody>
      </p:sp>
      <p:pic>
        <p:nvPicPr>
          <p:cNvPr id="5" name="Picture Placeholder 4" descr="A screenshot of a cell phone&#10;&#10;Description automatically generated">
            <a:extLst>
              <a:ext uri="{FF2B5EF4-FFF2-40B4-BE49-F238E27FC236}">
                <a16:creationId xmlns:a16="http://schemas.microsoft.com/office/drawing/2014/main" id="{E45325FB-0542-4D22-91B5-96D3B04D70C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0825" b="10825"/>
          <a:stretch>
            <a:fillRect/>
          </a:stretch>
        </p:blipFill>
        <p:spPr>
          <a:xfrm>
            <a:off x="418070" y="1487488"/>
            <a:ext cx="11355859" cy="5002196"/>
          </a:xfrm>
        </p:spPr>
      </p:pic>
    </p:spTree>
    <p:extLst>
      <p:ext uri="{BB962C8B-B14F-4D97-AF65-F5344CB8AC3E}">
        <p14:creationId xmlns:p14="http://schemas.microsoft.com/office/powerpoint/2010/main" val="315417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B70B3-91C7-41DB-A29C-52905680A55C}"/>
              </a:ext>
            </a:extLst>
          </p:cNvPr>
          <p:cNvSpPr>
            <a:spLocks noGrp="1"/>
          </p:cNvSpPr>
          <p:nvPr>
            <p:ph type="title"/>
          </p:nvPr>
        </p:nvSpPr>
        <p:spPr/>
        <p:txBody>
          <a:bodyPr/>
          <a:lstStyle/>
          <a:p>
            <a:r>
              <a:rPr lang="en-GB" dirty="0"/>
              <a:t>Our continuing Protocol Asks</a:t>
            </a:r>
          </a:p>
        </p:txBody>
      </p:sp>
      <p:sp>
        <p:nvSpPr>
          <p:cNvPr id="5" name="Content Placeholder 4">
            <a:extLst>
              <a:ext uri="{FF2B5EF4-FFF2-40B4-BE49-F238E27FC236}">
                <a16:creationId xmlns:a16="http://schemas.microsoft.com/office/drawing/2014/main" id="{D4856E4F-8787-45F3-984C-1310DAB19636}"/>
              </a:ext>
            </a:extLst>
          </p:cNvPr>
          <p:cNvSpPr>
            <a:spLocks noGrp="1"/>
          </p:cNvSpPr>
          <p:nvPr>
            <p:ph idx="1"/>
          </p:nvPr>
        </p:nvSpPr>
        <p:spPr/>
        <p:txBody>
          <a:bodyPr/>
          <a:lstStyle/>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Clarity and engagement</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Derogations for qualifying trade flows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Assistance with cost of transition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Customs training and support</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Simplified controls – transit, Dublin – Holyhead, checks in market</a:t>
            </a:r>
          </a:p>
        </p:txBody>
      </p:sp>
    </p:spTree>
    <p:extLst>
      <p:ext uri="{BB962C8B-B14F-4D97-AF65-F5344CB8AC3E}">
        <p14:creationId xmlns:p14="http://schemas.microsoft.com/office/powerpoint/2010/main" val="1249214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outdoor&#10;&#10;Description generated with high confidence">
            <a:extLst>
              <a:ext uri="{FF2B5EF4-FFF2-40B4-BE49-F238E27FC236}">
                <a16:creationId xmlns:a16="http://schemas.microsoft.com/office/drawing/2014/main" id="{C0D901E4-C6A3-4EA2-8E77-37EB15016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6321" y="620720"/>
            <a:ext cx="1119546" cy="5597733"/>
          </a:xfrm>
          <a:prstGeom prst="rect">
            <a:avLst/>
          </a:prstGeom>
        </p:spPr>
      </p:pic>
      <p:sp>
        <p:nvSpPr>
          <p:cNvPr id="29" name="Rectangle 28">
            <a:extLst>
              <a:ext uri="{FF2B5EF4-FFF2-40B4-BE49-F238E27FC236}">
                <a16:creationId xmlns:a16="http://schemas.microsoft.com/office/drawing/2014/main" id="{732BBDD8-8D49-4D88-8935-FBC3DCA333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314" y="2"/>
            <a:ext cx="7556686" cy="6857998"/>
          </a:xfrm>
          <a:prstGeom prst="rect">
            <a:avLst/>
          </a:prstGeom>
          <a:solidFill>
            <a:schemeClr val="tx1">
              <a:lumMod val="50000"/>
              <a:lumOff val="50000"/>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Calibri" panose="020F0502020204030204"/>
            </a:endParaRPr>
          </a:p>
        </p:txBody>
      </p:sp>
      <p:sp>
        <p:nvSpPr>
          <p:cNvPr id="4" name="Title 3">
            <a:extLst>
              <a:ext uri="{FF2B5EF4-FFF2-40B4-BE49-F238E27FC236}">
                <a16:creationId xmlns:a16="http://schemas.microsoft.com/office/drawing/2014/main" id="{48F7EF84-84FD-434C-8480-F64FA7CCC14A}"/>
              </a:ext>
            </a:extLst>
          </p:cNvPr>
          <p:cNvSpPr>
            <a:spLocks noGrp="1"/>
          </p:cNvSpPr>
          <p:nvPr>
            <p:ph type="ctrTitle"/>
          </p:nvPr>
        </p:nvSpPr>
        <p:spPr>
          <a:xfrm>
            <a:off x="5278781" y="620720"/>
            <a:ext cx="6157545" cy="5523515"/>
          </a:xfrm>
        </p:spPr>
        <p:txBody>
          <a:bodyPr vert="horz" lIns="91440" tIns="45720" rIns="91440" bIns="45720" rtlCol="0" anchor="ctr">
            <a:normAutofit/>
          </a:bodyPr>
          <a:lstStyle/>
          <a:p>
            <a:pPr>
              <a:lnSpc>
                <a:spcPct val="90000"/>
              </a:lnSpc>
            </a:pPr>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rPr>
              <a:t>Thank You</a:t>
            </a:r>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hlinkClick r:id="rId4"/>
              </a:rPr>
              <a:t>sleheny@fta.co.uk</a:t>
            </a:r>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rPr>
              <a:t>@</a:t>
            </a:r>
            <a:r>
              <a:rPr lang="en-US" sz="4000" kern="1200" dirty="0" err="1">
                <a:solidFill>
                  <a:schemeClr val="tx1"/>
                </a:solidFill>
                <a:latin typeface="+mj-lt"/>
                <a:ea typeface="+mj-ea"/>
                <a:cs typeface="+mj-cs"/>
              </a:rPr>
              <a:t>freight_ni</a:t>
            </a:r>
            <a:endParaRPr lang="en-US" sz="4000" kern="1200" dirty="0">
              <a:solidFill>
                <a:schemeClr val="tx1"/>
              </a:solidFill>
              <a:latin typeface="+mj-lt"/>
              <a:ea typeface="+mj-ea"/>
              <a:cs typeface="+mj-cs"/>
            </a:endParaRPr>
          </a:p>
        </p:txBody>
      </p:sp>
    </p:spTree>
    <p:extLst>
      <p:ext uri="{BB962C8B-B14F-4D97-AF65-F5344CB8AC3E}">
        <p14:creationId xmlns:p14="http://schemas.microsoft.com/office/powerpoint/2010/main" val="211971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TA">
  <a:themeElements>
    <a:clrScheme name="FTA">
      <a:dk1>
        <a:srgbClr val="000000"/>
      </a:dk1>
      <a:lt1>
        <a:sysClr val="window" lastClr="FFFFFF"/>
      </a:lt1>
      <a:dk2>
        <a:srgbClr val="595959"/>
      </a:dk2>
      <a:lt2>
        <a:srgbClr val="D8D8D8"/>
      </a:lt2>
      <a:accent1>
        <a:srgbClr val="090041"/>
      </a:accent1>
      <a:accent2>
        <a:srgbClr val="008CFF"/>
      </a:accent2>
      <a:accent3>
        <a:srgbClr val="FF0000"/>
      </a:accent3>
      <a:accent4>
        <a:srgbClr val="E1EBFF"/>
      </a:accent4>
      <a:accent5>
        <a:srgbClr val="FFFFFF"/>
      </a:accent5>
      <a:accent6>
        <a:srgbClr val="FFFFFF"/>
      </a:accent6>
      <a:hlink>
        <a:srgbClr val="090041"/>
      </a:hlink>
      <a:folHlink>
        <a:srgbClr val="FF0000"/>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1538</Words>
  <Application>Microsoft Office PowerPoint</Application>
  <PresentationFormat>Widescreen</PresentationFormat>
  <Paragraphs>158</Paragraphs>
  <Slides>18</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Overpass Light</vt:lpstr>
      <vt:lpstr>Times New Roman</vt:lpstr>
      <vt:lpstr>Wingdings</vt:lpstr>
      <vt:lpstr>FTA</vt:lpstr>
      <vt:lpstr> Brexit – What now?</vt:lpstr>
      <vt:lpstr>Brexit Cost Considerations </vt:lpstr>
      <vt:lpstr>What we know</vt:lpstr>
      <vt:lpstr>What we know</vt:lpstr>
      <vt:lpstr>HMRC Customs Requirements under the Protocol</vt:lpstr>
      <vt:lpstr>GB to NI – Customs Procedures</vt:lpstr>
      <vt:lpstr>GB to NI – Customs Procedures</vt:lpstr>
      <vt:lpstr>GB to NI – Customs Procedures</vt:lpstr>
      <vt:lpstr>NI to GB – Customs Procedures</vt:lpstr>
      <vt:lpstr>LANDBRIDGE TRANSIT ROI – EU – ROI </vt:lpstr>
      <vt:lpstr>IMPORTS- GETTING STARTED </vt:lpstr>
      <vt:lpstr>Sanitary and phytosanitary (SPS) checks – UK  EU</vt:lpstr>
      <vt:lpstr>Sanitary and phytosanitary (SPS) checks – EU → UK</vt:lpstr>
      <vt:lpstr>Sanitary and phytosanitary (SPS) checks</vt:lpstr>
      <vt:lpstr>SPS costs to consider</vt:lpstr>
      <vt:lpstr>Ro/Ro volumes for NI</vt:lpstr>
      <vt:lpstr>Our continuing Protocol Asks</vt:lpstr>
      <vt:lpstr> Thank You  sleheny@fta.co.uk  @freight_ni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Brexit – What now?</dc:title>
  <dc:creator>Seamus Leheny</dc:creator>
  <cp:lastModifiedBy>Seamus Leheny</cp:lastModifiedBy>
  <cp:revision>2</cp:revision>
  <dcterms:created xsi:type="dcterms:W3CDTF">2020-06-10T22:41:16Z</dcterms:created>
  <dcterms:modified xsi:type="dcterms:W3CDTF">2020-06-10T22:44:29Z</dcterms:modified>
</cp:coreProperties>
</file>