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1" r:id="rId3"/>
    <p:sldId id="280" r:id="rId4"/>
    <p:sldId id="257" r:id="rId5"/>
    <p:sldId id="258" r:id="rId6"/>
    <p:sldId id="282" r:id="rId7"/>
    <p:sldId id="259" r:id="rId8"/>
    <p:sldId id="263" r:id="rId9"/>
    <p:sldId id="262" r:id="rId10"/>
    <p:sldId id="271" r:id="rId11"/>
    <p:sldId id="260" r:id="rId12"/>
    <p:sldId id="264" r:id="rId13"/>
    <p:sldId id="265" r:id="rId14"/>
    <p:sldId id="266" r:id="rId15"/>
    <p:sldId id="267" r:id="rId16"/>
    <p:sldId id="268" r:id="rId17"/>
    <p:sldId id="279" r:id="rId18"/>
    <p:sldId id="269" r:id="rId19"/>
    <p:sldId id="270"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8" autoAdjust="0"/>
    <p:restoredTop sz="94660"/>
  </p:normalViewPr>
  <p:slideViewPr>
    <p:cSldViewPr snapToGrid="0">
      <p:cViewPr varScale="1">
        <p:scale>
          <a:sx n="80" d="100"/>
          <a:sy n="80" d="100"/>
        </p:scale>
        <p:origin x="13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A3610C-87D6-45B5-9573-FEE825963959}" type="datetimeFigureOut">
              <a:rPr lang="en-GB" smtClean="0"/>
              <a:t>19/08/2020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2647C0-4786-476D-8196-14967358C7BB}" type="slidenum">
              <a:rPr lang="en-GB" smtClean="0"/>
              <a:t>‹#›</a:t>
            </a:fld>
            <a:endParaRPr lang="en-GB"/>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3360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A3610C-87D6-45B5-9573-FEE825963959}" type="datetimeFigureOut">
              <a:rPr lang="en-GB" smtClean="0"/>
              <a:t>19/08/2020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1122310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A3610C-87D6-45B5-9573-FEE825963959}" type="datetimeFigureOut">
              <a:rPr lang="en-GB" smtClean="0"/>
              <a:t>19/08/2020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2953666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A3610C-87D6-45B5-9573-FEE825963959}" type="datetimeFigureOut">
              <a:rPr lang="en-GB" smtClean="0"/>
              <a:t>19/08/2020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844535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A3610C-87D6-45B5-9573-FEE825963959}" type="datetimeFigureOut">
              <a:rPr lang="en-GB" smtClean="0"/>
              <a:t>19/08/2020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3077848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A3610C-87D6-45B5-9573-FEE825963959}" type="datetimeFigureOut">
              <a:rPr lang="en-GB" smtClean="0"/>
              <a:t>19/08/2020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1194890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A3610C-87D6-45B5-9573-FEE825963959}" type="datetimeFigureOut">
              <a:rPr lang="en-GB" smtClean="0"/>
              <a:t>19/08/2020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387172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A3610C-87D6-45B5-9573-FEE825963959}" type="datetimeFigureOut">
              <a:rPr lang="en-GB" smtClean="0"/>
              <a:t>19/08/2020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3334995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A3610C-87D6-45B5-9573-FEE825963959}" type="datetimeFigureOut">
              <a:rPr lang="en-GB" smtClean="0"/>
              <a:t>19/08/2020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1595494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11A3610C-87D6-45B5-9573-FEE825963959}" type="datetimeFigureOut">
              <a:rPr lang="en-GB" smtClean="0"/>
              <a:t>19/08/2020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2801424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A3610C-87D6-45B5-9573-FEE825963959}" type="datetimeFigureOut">
              <a:rPr lang="en-GB" smtClean="0"/>
              <a:t>19/08/2020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2946228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A3610C-87D6-45B5-9573-FEE825963959}" type="datetimeFigureOut">
              <a:rPr lang="en-GB" smtClean="0"/>
              <a:t>19/08/2020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2647C0-4786-476D-8196-14967358C7BB}" type="slidenum">
              <a:rPr lang="en-GB" smtClean="0"/>
              <a:t>‹#›</a:t>
            </a:fld>
            <a:endParaRPr lang="en-GB"/>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3014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A3610C-87D6-45B5-9573-FEE825963959}" type="datetimeFigureOut">
              <a:rPr lang="en-GB" smtClean="0"/>
              <a:t>19/08/2020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3599680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A3610C-87D6-45B5-9573-FEE825963959}" type="datetimeFigureOut">
              <a:rPr lang="en-GB" smtClean="0"/>
              <a:t>19/08/2020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2647C0-4786-476D-8196-14967358C7BB}" type="slidenum">
              <a:rPr lang="en-GB" smtClean="0"/>
              <a:t>‹#›</a:t>
            </a:fld>
            <a:endParaRPr lang="en-GB"/>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58195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A3610C-87D6-45B5-9573-FEE825963959}" type="datetimeFigureOut">
              <a:rPr lang="en-GB" smtClean="0"/>
              <a:t>19/08/2020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1901031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A3610C-87D6-45B5-9573-FEE825963959}" type="datetimeFigureOut">
              <a:rPr lang="en-GB" smtClean="0"/>
              <a:t>19/08/2020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28214327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A3610C-87D6-45B5-9573-FEE825963959}" type="datetimeFigureOut">
              <a:rPr lang="en-GB" smtClean="0"/>
              <a:t>19/08/2020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2647C0-4786-476D-8196-14967358C7BB}" type="slidenum">
              <a:rPr lang="en-GB" smtClean="0"/>
              <a:t>‹#›</a:t>
            </a:fld>
            <a:endParaRPr lang="en-GB"/>
          </a:p>
        </p:txBody>
      </p:sp>
    </p:spTree>
    <p:extLst>
      <p:ext uri="{BB962C8B-B14F-4D97-AF65-F5344CB8AC3E}">
        <p14:creationId xmlns:p14="http://schemas.microsoft.com/office/powerpoint/2010/main" val="1283373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chemeClr val="bg2">
                <a:lumMod val="75000"/>
              </a:schemeClr>
            </a:gs>
            <a:gs pos="100000">
              <a:schemeClr val="bg1">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1A3610C-87D6-45B5-9573-FEE825963959}" type="datetimeFigureOut">
              <a:rPr lang="en-GB" smtClean="0"/>
              <a:t>19/08/2020</a:t>
            </a:fld>
            <a:endParaRPr lang="en-GB"/>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132647C0-4786-476D-8196-14967358C7BB}" type="slidenum">
              <a:rPr lang="en-GB" smtClean="0"/>
              <a:t>‹#›</a:t>
            </a:fld>
            <a:endParaRPr lang="en-GB"/>
          </a:p>
        </p:txBody>
      </p:sp>
    </p:spTree>
    <p:extLst>
      <p:ext uri="{BB962C8B-B14F-4D97-AF65-F5344CB8AC3E}">
        <p14:creationId xmlns:p14="http://schemas.microsoft.com/office/powerpoint/2010/main" val="49623021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lumMod val="50000"/>
              </a:schemeClr>
            </a:gs>
            <a:gs pos="40000">
              <a:schemeClr val="bg2">
                <a:lumMod val="50000"/>
              </a:schemeClr>
            </a:gs>
            <a:gs pos="100000">
              <a:schemeClr val="bg1"/>
            </a:gs>
          </a:gsLst>
          <a:lin ang="6120000" scaled="1"/>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067A139-86EB-480F-AE6B-AF8092F21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FBA345-09A0-4299-8827-474AB1368CA5}"/>
              </a:ext>
            </a:extLst>
          </p:cNvPr>
          <p:cNvSpPr>
            <a:spLocks noGrp="1"/>
          </p:cNvSpPr>
          <p:nvPr>
            <p:ph type="ctrTitle"/>
          </p:nvPr>
        </p:nvSpPr>
        <p:spPr>
          <a:xfrm>
            <a:off x="5933360" y="485726"/>
            <a:ext cx="5408613" cy="4324383"/>
          </a:xfrm>
        </p:spPr>
        <p:txBody>
          <a:bodyPr>
            <a:normAutofit/>
          </a:bodyPr>
          <a:lstStyle/>
          <a:p>
            <a:pPr>
              <a:lnSpc>
                <a:spcPct val="90000"/>
              </a:lnSpc>
            </a:pPr>
            <a:r>
              <a:rPr lang="en-GB" b="1" dirty="0"/>
              <a:t>The UK's points-based immigration</a:t>
            </a:r>
            <a:br>
              <a:rPr lang="en-GB" b="1" dirty="0"/>
            </a:br>
            <a:r>
              <a:rPr lang="en-GB" b="1" dirty="0"/>
              <a:t>system: An introduction for employers</a:t>
            </a:r>
          </a:p>
        </p:txBody>
      </p:sp>
      <p:sp>
        <p:nvSpPr>
          <p:cNvPr id="21" name="Snip Diagonal Corner Rectangle 6">
            <a:extLst>
              <a:ext uri="{FF2B5EF4-FFF2-40B4-BE49-F238E27FC236}">
                <a16:creationId xmlns:a16="http://schemas.microsoft.com/office/drawing/2014/main" id="{4E252378-AA68-427C-BF69-E4434E447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CF36D94-8D7B-40D5-B1E6-A92AED9C45E6}"/>
              </a:ext>
            </a:extLst>
          </p:cNvPr>
          <p:cNvPicPr>
            <a:picLocks noChangeAspect="1"/>
          </p:cNvPicPr>
          <p:nvPr/>
        </p:nvPicPr>
        <p:blipFill rotWithShape="1">
          <a:blip r:embed="rId2"/>
          <a:srcRect l="2040" r="911" b="-1"/>
          <a:stretch/>
        </p:blipFill>
        <p:spPr>
          <a:xfrm>
            <a:off x="1442720" y="3285067"/>
            <a:ext cx="3017520" cy="2059093"/>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p:spPr>
      </p:pic>
      <p:grpSp>
        <p:nvGrpSpPr>
          <p:cNvPr id="23" name="Group 22">
            <a:extLst>
              <a:ext uri="{FF2B5EF4-FFF2-40B4-BE49-F238E27FC236}">
                <a16:creationId xmlns:a16="http://schemas.microsoft.com/office/drawing/2014/main" id="{65E8C853-59EA-4FCB-BB4E-1B0AEEA408E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4" name="Straight Connector 23">
              <a:extLst>
                <a:ext uri="{FF2B5EF4-FFF2-40B4-BE49-F238E27FC236}">
                  <a16:creationId xmlns:a16="http://schemas.microsoft.com/office/drawing/2014/main" id="{C58D8A51-1FB2-4FA0-A860-D57179B52AF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5C2F33D-5361-48D8-899D-50A713699D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0608EC6-04A0-4D53-B4C8-57F06AF141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9C42FEC-C8F1-465B-900B-C7F552326DE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4CDCA4C-0922-4330-AF15-394E8C6DDE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5" name="Picture 4" descr="A close up of a logo&#10;&#10;Description automatically generated">
            <a:extLst>
              <a:ext uri="{FF2B5EF4-FFF2-40B4-BE49-F238E27FC236}">
                <a16:creationId xmlns:a16="http://schemas.microsoft.com/office/drawing/2014/main" id="{95F255A8-EE3D-4BDD-9A8A-E89D5F2B92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0319" y="893393"/>
            <a:ext cx="3495041" cy="2218267"/>
          </a:xfrm>
          <a:prstGeom prst="rect">
            <a:avLst/>
          </a:prstGeom>
        </p:spPr>
      </p:pic>
    </p:spTree>
    <p:extLst>
      <p:ext uri="{BB962C8B-B14F-4D97-AF65-F5344CB8AC3E}">
        <p14:creationId xmlns:p14="http://schemas.microsoft.com/office/powerpoint/2010/main" val="2478173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2109-142C-4D84-92EF-EF423F62C6AF}"/>
              </a:ext>
            </a:extLst>
          </p:cNvPr>
          <p:cNvSpPr>
            <a:spLocks noGrp="1"/>
          </p:cNvSpPr>
          <p:nvPr>
            <p:ph type="title"/>
          </p:nvPr>
        </p:nvSpPr>
        <p:spPr>
          <a:xfrm>
            <a:off x="1828800" y="407701"/>
            <a:ext cx="8534400" cy="1507067"/>
          </a:xfrm>
        </p:spPr>
        <p:txBody>
          <a:bodyPr anchor="ctr">
            <a:normAutofit/>
          </a:bodyPr>
          <a:lstStyle/>
          <a:p>
            <a:pPr algn="ctr"/>
            <a:r>
              <a:rPr lang="en-GB" b="1" u="sng" dirty="0"/>
              <a:t>Government Policy Paper Feb 2020</a:t>
            </a:r>
          </a:p>
        </p:txBody>
      </p:sp>
      <p:sp>
        <p:nvSpPr>
          <p:cNvPr id="30" name="Content Placeholder 2">
            <a:extLst>
              <a:ext uri="{FF2B5EF4-FFF2-40B4-BE49-F238E27FC236}">
                <a16:creationId xmlns:a16="http://schemas.microsoft.com/office/drawing/2014/main" id="{14AAD6AD-B900-43C3-94EF-DC554A6A856B}"/>
              </a:ext>
            </a:extLst>
          </p:cNvPr>
          <p:cNvSpPr>
            <a:spLocks noGrp="1"/>
          </p:cNvSpPr>
          <p:nvPr>
            <p:ph idx="1"/>
          </p:nvPr>
        </p:nvSpPr>
        <p:spPr>
          <a:xfrm>
            <a:off x="712346" y="1674056"/>
            <a:ext cx="8534400" cy="5022166"/>
          </a:xfrm>
        </p:spPr>
        <p:txBody>
          <a:bodyPr anchor="ctr">
            <a:normAutofit/>
          </a:bodyPr>
          <a:lstStyle/>
          <a:p>
            <a:r>
              <a:rPr lang="en-GB" sz="3200" b="1" dirty="0">
                <a:solidFill>
                  <a:schemeClr val="tx1"/>
                </a:solidFill>
              </a:rPr>
              <a:t>Commitments:  </a:t>
            </a:r>
          </a:p>
          <a:p>
            <a:r>
              <a:rPr lang="en-GB" sz="3200" dirty="0">
                <a:solidFill>
                  <a:schemeClr val="tx1"/>
                </a:solidFill>
              </a:rPr>
              <a:t>End Free Movement (Dec 2020) </a:t>
            </a:r>
          </a:p>
          <a:p>
            <a:r>
              <a:rPr lang="en-GB" sz="3200" dirty="0">
                <a:solidFill>
                  <a:schemeClr val="tx1"/>
                </a:solidFill>
              </a:rPr>
              <a:t>Points Based Scheme (Jan 2021) </a:t>
            </a:r>
          </a:p>
          <a:p>
            <a:r>
              <a:rPr lang="en-GB" sz="3200" dirty="0">
                <a:solidFill>
                  <a:schemeClr val="tx1"/>
                </a:solidFill>
              </a:rPr>
              <a:t>Continuation of the EU Settlement Scheme (June 2021) </a:t>
            </a:r>
          </a:p>
        </p:txBody>
      </p:sp>
    </p:spTree>
    <p:extLst>
      <p:ext uri="{BB962C8B-B14F-4D97-AF65-F5344CB8AC3E}">
        <p14:creationId xmlns:p14="http://schemas.microsoft.com/office/powerpoint/2010/main" val="276636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2109-142C-4D84-92EF-EF423F62C6AF}"/>
              </a:ext>
            </a:extLst>
          </p:cNvPr>
          <p:cNvSpPr>
            <a:spLocks noGrp="1"/>
          </p:cNvSpPr>
          <p:nvPr>
            <p:ph type="title"/>
          </p:nvPr>
        </p:nvSpPr>
        <p:spPr>
          <a:xfrm>
            <a:off x="1828800" y="634674"/>
            <a:ext cx="8534400" cy="1507067"/>
          </a:xfrm>
        </p:spPr>
        <p:txBody>
          <a:bodyPr anchor="ctr">
            <a:normAutofit/>
          </a:bodyPr>
          <a:lstStyle/>
          <a:p>
            <a:pPr algn="ctr"/>
            <a:r>
              <a:rPr lang="en-GB" b="1" u="sng" dirty="0"/>
              <a:t>Timelines for Employers with EU Workers </a:t>
            </a:r>
          </a:p>
        </p:txBody>
      </p:sp>
      <p:sp>
        <p:nvSpPr>
          <p:cNvPr id="30" name="Content Placeholder 2">
            <a:extLst>
              <a:ext uri="{FF2B5EF4-FFF2-40B4-BE49-F238E27FC236}">
                <a16:creationId xmlns:a16="http://schemas.microsoft.com/office/drawing/2014/main" id="{14AAD6AD-B900-43C3-94EF-DC554A6A856B}"/>
              </a:ext>
            </a:extLst>
          </p:cNvPr>
          <p:cNvSpPr>
            <a:spLocks noGrp="1"/>
          </p:cNvSpPr>
          <p:nvPr>
            <p:ph idx="1"/>
          </p:nvPr>
        </p:nvSpPr>
        <p:spPr>
          <a:xfrm>
            <a:off x="599806" y="2141741"/>
            <a:ext cx="8534400" cy="4311683"/>
          </a:xfrm>
        </p:spPr>
        <p:txBody>
          <a:bodyPr anchor="ctr">
            <a:normAutofit/>
          </a:bodyPr>
          <a:lstStyle/>
          <a:p>
            <a:endParaRPr lang="en-GB" sz="3200" dirty="0"/>
          </a:p>
          <a:p>
            <a:r>
              <a:rPr lang="en-GB" sz="3200" dirty="0">
                <a:solidFill>
                  <a:schemeClr val="tx1"/>
                </a:solidFill>
              </a:rPr>
              <a:t>Current EU workers (EU Settlement Scheme) </a:t>
            </a:r>
          </a:p>
          <a:p>
            <a:r>
              <a:rPr lang="en-GB" sz="3200" dirty="0">
                <a:solidFill>
                  <a:schemeClr val="tx1"/>
                </a:solidFill>
              </a:rPr>
              <a:t>EU Workers arriving after 31</a:t>
            </a:r>
            <a:r>
              <a:rPr lang="en-GB" sz="3200" baseline="30000" dirty="0">
                <a:solidFill>
                  <a:schemeClr val="tx1"/>
                </a:solidFill>
              </a:rPr>
              <a:t>st</a:t>
            </a:r>
            <a:r>
              <a:rPr lang="en-GB" sz="3200" dirty="0">
                <a:solidFill>
                  <a:schemeClr val="tx1"/>
                </a:solidFill>
              </a:rPr>
              <a:t> December 2020 are subject to new immigration regime </a:t>
            </a:r>
          </a:p>
          <a:p>
            <a:r>
              <a:rPr lang="en-GB" sz="3200" dirty="0">
                <a:solidFill>
                  <a:schemeClr val="tx1"/>
                </a:solidFill>
              </a:rPr>
              <a:t>No Right to Work checks until then </a:t>
            </a:r>
          </a:p>
          <a:p>
            <a:endParaRPr lang="en-GB" sz="3200" dirty="0"/>
          </a:p>
        </p:txBody>
      </p:sp>
    </p:spTree>
    <p:extLst>
      <p:ext uri="{BB962C8B-B14F-4D97-AF65-F5344CB8AC3E}">
        <p14:creationId xmlns:p14="http://schemas.microsoft.com/office/powerpoint/2010/main" val="1982139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ADF2543-1B6F-4FBC-A7AF-53A0430E0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EC9808-EEB6-4142-9542-A5BD8731A6B7}"/>
              </a:ext>
            </a:extLst>
          </p:cNvPr>
          <p:cNvSpPr>
            <a:spLocks noGrp="1"/>
          </p:cNvSpPr>
          <p:nvPr>
            <p:ph type="title"/>
          </p:nvPr>
        </p:nvSpPr>
        <p:spPr>
          <a:xfrm>
            <a:off x="684212" y="485244"/>
            <a:ext cx="8534400" cy="1507067"/>
          </a:xfrm>
        </p:spPr>
        <p:txBody>
          <a:bodyPr>
            <a:normAutofit/>
          </a:bodyPr>
          <a:lstStyle/>
          <a:p>
            <a:r>
              <a:rPr lang="en-GB" b="1" u="sng" dirty="0"/>
              <a:t>EU citizens already living in the UK</a:t>
            </a:r>
          </a:p>
        </p:txBody>
      </p:sp>
      <p:grpSp>
        <p:nvGrpSpPr>
          <p:cNvPr id="10" name="Group 9">
            <a:extLst>
              <a:ext uri="{FF2B5EF4-FFF2-40B4-BE49-F238E27FC236}">
                <a16:creationId xmlns:a16="http://schemas.microsoft.com/office/drawing/2014/main" id="{A80A6E81-6B71-43DF-877B-E964A9A4CB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4E35C3AD-357F-4004-A3F3-2D4EAF34A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37B6032-0A70-4F26-A9A3-B4D60DF118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E192CE3-3DD1-448F-93BE-42983DA0D5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6D3DA09-5C72-4562-BEDE-1937DF87E8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6ACA7CA-2A20-49D7-9053-E076463D79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grpSp>
      <p:sp>
        <p:nvSpPr>
          <p:cNvPr id="3" name="Content Placeholder 2">
            <a:extLst>
              <a:ext uri="{FF2B5EF4-FFF2-40B4-BE49-F238E27FC236}">
                <a16:creationId xmlns:a16="http://schemas.microsoft.com/office/drawing/2014/main" id="{1DB6AD48-05BA-4745-9FE4-2E12663F304E}"/>
              </a:ext>
            </a:extLst>
          </p:cNvPr>
          <p:cNvSpPr>
            <a:spLocks noGrp="1"/>
          </p:cNvSpPr>
          <p:nvPr>
            <p:ph idx="1"/>
          </p:nvPr>
        </p:nvSpPr>
        <p:spPr>
          <a:xfrm>
            <a:off x="672569" y="1417581"/>
            <a:ext cx="8534400" cy="4530839"/>
          </a:xfrm>
        </p:spPr>
        <p:txBody>
          <a:bodyPr>
            <a:normAutofit/>
          </a:bodyPr>
          <a:lstStyle/>
          <a:p>
            <a:r>
              <a:rPr lang="en-GB" sz="2400" dirty="0">
                <a:solidFill>
                  <a:schemeClr val="tx1"/>
                </a:solidFill>
              </a:rPr>
              <a:t>The new system will not apply to EU citizens living in the UK by 31 December 2020. They and their family members are eligible to apply to the EU Settlement Scheme and have until 30 June 2021 to make an application.</a:t>
            </a:r>
          </a:p>
          <a:p>
            <a:r>
              <a:rPr lang="en-GB" sz="2400" dirty="0">
                <a:solidFill>
                  <a:schemeClr val="tx1"/>
                </a:solidFill>
              </a:rPr>
              <a:t>As a transition measure, employers can continue to accept the passports and national identity cards of EU citizens as evidence of their right to work up until 30 June 2021.</a:t>
            </a:r>
          </a:p>
        </p:txBody>
      </p:sp>
    </p:spTree>
    <p:extLst>
      <p:ext uri="{BB962C8B-B14F-4D97-AF65-F5344CB8AC3E}">
        <p14:creationId xmlns:p14="http://schemas.microsoft.com/office/powerpoint/2010/main" val="443022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ADF2543-1B6F-4FBC-A7AF-53A0430E0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915334-3D89-40AD-81CE-76D8649654DD}"/>
              </a:ext>
            </a:extLst>
          </p:cNvPr>
          <p:cNvSpPr>
            <a:spLocks noGrp="1"/>
          </p:cNvSpPr>
          <p:nvPr>
            <p:ph type="title"/>
          </p:nvPr>
        </p:nvSpPr>
        <p:spPr>
          <a:xfrm>
            <a:off x="684212" y="485244"/>
            <a:ext cx="8534400" cy="1507067"/>
          </a:xfrm>
        </p:spPr>
        <p:txBody>
          <a:bodyPr>
            <a:normAutofit/>
          </a:bodyPr>
          <a:lstStyle/>
          <a:p>
            <a:r>
              <a:rPr lang="en-GB" b="1" u="sng" dirty="0"/>
              <a:t>Skilled workers</a:t>
            </a:r>
          </a:p>
        </p:txBody>
      </p:sp>
      <p:grpSp>
        <p:nvGrpSpPr>
          <p:cNvPr id="10" name="Group 9">
            <a:extLst>
              <a:ext uri="{FF2B5EF4-FFF2-40B4-BE49-F238E27FC236}">
                <a16:creationId xmlns:a16="http://schemas.microsoft.com/office/drawing/2014/main" id="{A80A6E81-6B71-43DF-877B-E964A9A4CB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4E35C3AD-357F-4004-A3F3-2D4EAF34A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37B6032-0A70-4F26-A9A3-B4D60DF118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E192CE3-3DD1-448F-93BE-42983DA0D5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6D3DA09-5C72-4562-BEDE-1937DF87E8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6ACA7CA-2A20-49D7-9053-E076463D79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grpSp>
      <p:sp>
        <p:nvSpPr>
          <p:cNvPr id="3" name="Content Placeholder 2">
            <a:extLst>
              <a:ext uri="{FF2B5EF4-FFF2-40B4-BE49-F238E27FC236}">
                <a16:creationId xmlns:a16="http://schemas.microsoft.com/office/drawing/2014/main" id="{EB8B60DF-36A7-4CEC-8B7F-6679EAD19AFE}"/>
              </a:ext>
            </a:extLst>
          </p:cNvPr>
          <p:cNvSpPr>
            <a:spLocks noGrp="1"/>
          </p:cNvSpPr>
          <p:nvPr>
            <p:ph idx="1"/>
          </p:nvPr>
        </p:nvSpPr>
        <p:spPr>
          <a:xfrm>
            <a:off x="672569" y="1957181"/>
            <a:ext cx="8534400" cy="4093517"/>
          </a:xfrm>
        </p:spPr>
        <p:txBody>
          <a:bodyPr>
            <a:noAutofit/>
          </a:bodyPr>
          <a:lstStyle/>
          <a:p>
            <a:pPr marL="0" indent="0">
              <a:lnSpc>
                <a:spcPct val="90000"/>
              </a:lnSpc>
              <a:buNone/>
            </a:pPr>
            <a:r>
              <a:rPr lang="en-GB" sz="1600" b="1" dirty="0">
                <a:solidFill>
                  <a:schemeClr val="tx1"/>
                </a:solidFill>
              </a:rPr>
              <a:t>From 1 January 2021, anyone coming to the UK to work will need to demonstrate that:</a:t>
            </a:r>
          </a:p>
          <a:p>
            <a:pPr>
              <a:lnSpc>
                <a:spcPct val="90000"/>
              </a:lnSpc>
            </a:pPr>
            <a:r>
              <a:rPr lang="en-GB" sz="1600" dirty="0">
                <a:solidFill>
                  <a:schemeClr val="tx1"/>
                </a:solidFill>
              </a:rPr>
              <a:t>they have a job offer from a Home Office approved sponsor</a:t>
            </a:r>
          </a:p>
          <a:p>
            <a:pPr>
              <a:lnSpc>
                <a:spcPct val="90000"/>
              </a:lnSpc>
            </a:pPr>
            <a:r>
              <a:rPr lang="en-GB" sz="1600" dirty="0">
                <a:solidFill>
                  <a:schemeClr val="tx1"/>
                </a:solidFill>
              </a:rPr>
              <a:t>the job offer is at the required skill level – RQF 3 or above (A Level and equivalent)</a:t>
            </a:r>
          </a:p>
          <a:p>
            <a:pPr>
              <a:lnSpc>
                <a:spcPct val="90000"/>
              </a:lnSpc>
            </a:pPr>
            <a:r>
              <a:rPr lang="en-GB" sz="1600" dirty="0">
                <a:solidFill>
                  <a:schemeClr val="tx1"/>
                </a:solidFill>
              </a:rPr>
              <a:t>they speak English</a:t>
            </a:r>
          </a:p>
          <a:p>
            <a:pPr marL="0" indent="0">
              <a:lnSpc>
                <a:spcPct val="90000"/>
              </a:lnSpc>
              <a:buNone/>
            </a:pPr>
            <a:r>
              <a:rPr lang="en-GB" sz="1600" b="1" dirty="0">
                <a:solidFill>
                  <a:schemeClr val="tx1"/>
                </a:solidFill>
              </a:rPr>
              <a:t>In addition to this:</a:t>
            </a:r>
          </a:p>
          <a:p>
            <a:pPr>
              <a:lnSpc>
                <a:spcPct val="90000"/>
              </a:lnSpc>
            </a:pPr>
            <a:r>
              <a:rPr lang="en-GB" sz="1600" dirty="0">
                <a:solidFill>
                  <a:schemeClr val="tx1"/>
                </a:solidFill>
              </a:rPr>
              <a:t>if they earn more than the required minimum salary threshold they are eligible to make an application</a:t>
            </a:r>
          </a:p>
          <a:p>
            <a:pPr>
              <a:lnSpc>
                <a:spcPct val="90000"/>
              </a:lnSpc>
            </a:pPr>
            <a:r>
              <a:rPr lang="en-GB" sz="1600" dirty="0">
                <a:solidFill>
                  <a:schemeClr val="tx1"/>
                </a:solidFill>
              </a:rPr>
              <a:t>if they earn less than the required minimum salary threshold, but no less than £20,480, they may still be eligible if they can demonstrate that they have a job offer in a specific shortage occupation or a PhD relevant to the job</a:t>
            </a:r>
          </a:p>
          <a:p>
            <a:pPr marL="0" indent="0">
              <a:lnSpc>
                <a:spcPct val="90000"/>
              </a:lnSpc>
              <a:buNone/>
            </a:pPr>
            <a:r>
              <a:rPr lang="en-GB" sz="1600" dirty="0">
                <a:solidFill>
                  <a:schemeClr val="tx1"/>
                </a:solidFill>
              </a:rPr>
              <a:t>Anyone coming to work in the UK will need to be paid the higher of the specific salary threshold for their occupation – the ‘going rate’ – and the general salary threshold. However, some applicants will be able to trade characteristics, such as their qualifications, against a lower salary. The general minimum salary threshold will be £25,600.</a:t>
            </a:r>
          </a:p>
        </p:txBody>
      </p:sp>
    </p:spTree>
    <p:extLst>
      <p:ext uri="{BB962C8B-B14F-4D97-AF65-F5344CB8AC3E}">
        <p14:creationId xmlns:p14="http://schemas.microsoft.com/office/powerpoint/2010/main" val="3345958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ADF2543-1B6F-4FBC-A7AF-53A0430E0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915334-3D89-40AD-81CE-76D8649654DD}"/>
              </a:ext>
            </a:extLst>
          </p:cNvPr>
          <p:cNvSpPr>
            <a:spLocks noGrp="1"/>
          </p:cNvSpPr>
          <p:nvPr>
            <p:ph type="title"/>
          </p:nvPr>
        </p:nvSpPr>
        <p:spPr>
          <a:xfrm>
            <a:off x="684212" y="485244"/>
            <a:ext cx="8534400" cy="1507067"/>
          </a:xfrm>
        </p:spPr>
        <p:txBody>
          <a:bodyPr>
            <a:normAutofit/>
          </a:bodyPr>
          <a:lstStyle/>
          <a:p>
            <a:r>
              <a:rPr lang="en-GB" b="1" u="sng" dirty="0"/>
              <a:t>Shortage occupation list </a:t>
            </a:r>
          </a:p>
        </p:txBody>
      </p:sp>
      <p:grpSp>
        <p:nvGrpSpPr>
          <p:cNvPr id="10" name="Group 9">
            <a:extLst>
              <a:ext uri="{FF2B5EF4-FFF2-40B4-BE49-F238E27FC236}">
                <a16:creationId xmlns:a16="http://schemas.microsoft.com/office/drawing/2014/main" id="{A80A6E81-6B71-43DF-877B-E964A9A4CB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4E35C3AD-357F-4004-A3F3-2D4EAF34A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37B6032-0A70-4F26-A9A3-B4D60DF118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E192CE3-3DD1-448F-93BE-42983DA0D5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6D3DA09-5C72-4562-BEDE-1937DF87E8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6ACA7CA-2A20-49D7-9053-E076463D79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grpSp>
      <p:sp>
        <p:nvSpPr>
          <p:cNvPr id="3" name="Content Placeholder 2">
            <a:extLst>
              <a:ext uri="{FF2B5EF4-FFF2-40B4-BE49-F238E27FC236}">
                <a16:creationId xmlns:a16="http://schemas.microsoft.com/office/drawing/2014/main" id="{EB8B60DF-36A7-4CEC-8B7F-6679EAD19AFE}"/>
              </a:ext>
            </a:extLst>
          </p:cNvPr>
          <p:cNvSpPr>
            <a:spLocks noGrp="1"/>
          </p:cNvSpPr>
          <p:nvPr>
            <p:ph idx="1"/>
          </p:nvPr>
        </p:nvSpPr>
        <p:spPr>
          <a:xfrm>
            <a:off x="672569" y="1957181"/>
            <a:ext cx="8534400" cy="4093517"/>
          </a:xfrm>
        </p:spPr>
        <p:txBody>
          <a:bodyPr>
            <a:noAutofit/>
          </a:bodyPr>
          <a:lstStyle/>
          <a:p>
            <a:pPr marL="0" indent="0">
              <a:lnSpc>
                <a:spcPct val="90000"/>
              </a:lnSpc>
              <a:buNone/>
            </a:pPr>
            <a:endParaRPr lang="en-US" sz="1600" dirty="0">
              <a:solidFill>
                <a:schemeClr val="tx1"/>
              </a:solidFill>
            </a:endParaRPr>
          </a:p>
          <a:p>
            <a:pPr>
              <a:lnSpc>
                <a:spcPct val="90000"/>
              </a:lnSpc>
            </a:pPr>
            <a:r>
              <a:rPr lang="en-US" sz="1600" dirty="0">
                <a:solidFill>
                  <a:schemeClr val="tx1"/>
                </a:solidFill>
              </a:rPr>
              <a:t>Manufacturing NI has been lobbying The Migration Advisory Committee to lower the salary threshold.  The initial salary threshold has been lowered from £30,000 to £25,600. </a:t>
            </a:r>
          </a:p>
          <a:p>
            <a:pPr marL="0" indent="0">
              <a:lnSpc>
                <a:spcPct val="90000"/>
              </a:lnSpc>
              <a:buNone/>
            </a:pPr>
            <a:endParaRPr lang="en-GB" sz="1600" dirty="0">
              <a:solidFill>
                <a:schemeClr val="tx1"/>
              </a:solidFill>
            </a:endParaRPr>
          </a:p>
          <a:p>
            <a:pPr>
              <a:lnSpc>
                <a:spcPct val="90000"/>
              </a:lnSpc>
              <a:buFont typeface="Wingdings" panose="05000000000000000000" pitchFamily="2" charset="2"/>
              <a:buChar char="Ø"/>
            </a:pPr>
            <a:r>
              <a:rPr lang="en-GB" sz="1600" dirty="0">
                <a:solidFill>
                  <a:schemeClr val="tx1"/>
                </a:solidFill>
              </a:rPr>
              <a:t>Manufacturing NI has also provided extensive evidence to the Migration Advisory Committee (MAC) on the Shortage Occupation List highlighting those occupation(s) to be in shortage in Northern Ireland compared to other regions of the UK.   </a:t>
            </a:r>
          </a:p>
          <a:p>
            <a:pPr marL="0" indent="0">
              <a:lnSpc>
                <a:spcPct val="90000"/>
              </a:lnSpc>
              <a:buNone/>
            </a:pPr>
            <a:endParaRPr lang="en-GB" sz="1600" dirty="0">
              <a:solidFill>
                <a:schemeClr val="tx1"/>
              </a:solidFill>
            </a:endParaRPr>
          </a:p>
        </p:txBody>
      </p:sp>
    </p:spTree>
    <p:extLst>
      <p:ext uri="{BB962C8B-B14F-4D97-AF65-F5344CB8AC3E}">
        <p14:creationId xmlns:p14="http://schemas.microsoft.com/office/powerpoint/2010/main" val="1683499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ADF2543-1B6F-4FBC-A7AF-53A0430E0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E97D48-BD19-4135-9811-1E8DB246CA92}"/>
              </a:ext>
            </a:extLst>
          </p:cNvPr>
          <p:cNvSpPr>
            <a:spLocks noGrp="1"/>
          </p:cNvSpPr>
          <p:nvPr>
            <p:ph type="title"/>
          </p:nvPr>
        </p:nvSpPr>
        <p:spPr>
          <a:xfrm>
            <a:off x="684212" y="485244"/>
            <a:ext cx="8534400" cy="1507067"/>
          </a:xfrm>
        </p:spPr>
        <p:txBody>
          <a:bodyPr>
            <a:normAutofit/>
          </a:bodyPr>
          <a:lstStyle/>
          <a:p>
            <a:r>
              <a:rPr lang="en-GB" b="1" u="sng" dirty="0"/>
              <a:t>Identifying whether a job meets the required skill level</a:t>
            </a:r>
          </a:p>
        </p:txBody>
      </p:sp>
      <p:grpSp>
        <p:nvGrpSpPr>
          <p:cNvPr id="10" name="Group 9">
            <a:extLst>
              <a:ext uri="{FF2B5EF4-FFF2-40B4-BE49-F238E27FC236}">
                <a16:creationId xmlns:a16="http://schemas.microsoft.com/office/drawing/2014/main" id="{A80A6E81-6B71-43DF-877B-E964A9A4CB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4E35C3AD-357F-4004-A3F3-2D4EAF34A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37B6032-0A70-4F26-A9A3-B4D60DF118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E192CE3-3DD1-448F-93BE-42983DA0D5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6D3DA09-5C72-4562-BEDE-1937DF87E8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6ACA7CA-2A20-49D7-9053-E076463D79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grpSp>
      <p:sp>
        <p:nvSpPr>
          <p:cNvPr id="3" name="Content Placeholder 2">
            <a:extLst>
              <a:ext uri="{FF2B5EF4-FFF2-40B4-BE49-F238E27FC236}">
                <a16:creationId xmlns:a16="http://schemas.microsoft.com/office/drawing/2014/main" id="{EE31966E-685C-4DDD-B057-139E9EDECFF4}"/>
              </a:ext>
            </a:extLst>
          </p:cNvPr>
          <p:cNvSpPr>
            <a:spLocks noGrp="1"/>
          </p:cNvSpPr>
          <p:nvPr>
            <p:ph idx="1"/>
          </p:nvPr>
        </p:nvSpPr>
        <p:spPr>
          <a:xfrm>
            <a:off x="684212" y="2068511"/>
            <a:ext cx="8534400" cy="3615267"/>
          </a:xfrm>
        </p:spPr>
        <p:txBody>
          <a:bodyPr>
            <a:normAutofit/>
          </a:bodyPr>
          <a:lstStyle/>
          <a:p>
            <a:pPr marL="0" indent="0">
              <a:buNone/>
            </a:pPr>
            <a:r>
              <a:rPr lang="en-GB">
                <a:solidFill>
                  <a:schemeClr val="tx1"/>
                </a:solidFill>
              </a:rPr>
              <a:t>All jobs have a corresponding Standard Occupational Classifcation (SOC) code. You can use the ONS Occupation Coding Tool to identify the relevant SOC code for your job.</a:t>
            </a:r>
          </a:p>
          <a:p>
            <a:r>
              <a:rPr lang="en-GB">
                <a:solidFill>
                  <a:schemeClr val="tx1"/>
                </a:solidFill>
              </a:rPr>
              <a:t>Current skill levels for SOC codes are set out in Appendix J of the Immigration Rules.</a:t>
            </a:r>
          </a:p>
          <a:p>
            <a:r>
              <a:rPr lang="en-GB">
                <a:solidFill>
                  <a:schemeClr val="tx1"/>
                </a:solidFill>
              </a:rPr>
              <a:t>The Immigration Rules will be updated in order to expand the list of occupations that will be eligible for the Skilled Work route. This will be based on the advice already published by the Migration Advisory Committee.</a:t>
            </a:r>
          </a:p>
        </p:txBody>
      </p:sp>
    </p:spTree>
    <p:extLst>
      <p:ext uri="{BB962C8B-B14F-4D97-AF65-F5344CB8AC3E}">
        <p14:creationId xmlns:p14="http://schemas.microsoft.com/office/powerpoint/2010/main" val="3044575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2B56E90-6787-4C2B-A2A6-E9F9DAC14113}"/>
              </a:ext>
            </a:extLst>
          </p:cNvPr>
          <p:cNvPicPr>
            <a:picLocks noGrp="1" noChangeAspect="1"/>
          </p:cNvPicPr>
          <p:nvPr>
            <p:ph idx="1"/>
          </p:nvPr>
        </p:nvPicPr>
        <p:blipFill>
          <a:blip r:embed="rId2"/>
          <a:stretch>
            <a:fillRect/>
          </a:stretch>
        </p:blipFill>
        <p:spPr>
          <a:xfrm>
            <a:off x="253218" y="116233"/>
            <a:ext cx="11718387" cy="6625533"/>
          </a:xfrm>
          <a:prstGeom prst="rect">
            <a:avLst/>
          </a:prstGeom>
        </p:spPr>
      </p:pic>
    </p:spTree>
    <p:extLst>
      <p:ext uri="{BB962C8B-B14F-4D97-AF65-F5344CB8AC3E}">
        <p14:creationId xmlns:p14="http://schemas.microsoft.com/office/powerpoint/2010/main" val="259137492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CCDE4-7217-4C22-91A5-4E0B637BE46B}"/>
              </a:ext>
            </a:extLst>
          </p:cNvPr>
          <p:cNvSpPr>
            <a:spLocks noGrp="1"/>
          </p:cNvSpPr>
          <p:nvPr>
            <p:ph type="title"/>
          </p:nvPr>
        </p:nvSpPr>
        <p:spPr/>
        <p:txBody>
          <a:bodyPr/>
          <a:lstStyle/>
          <a:p>
            <a:r>
              <a:rPr lang="en-GB" b="1" dirty="0"/>
              <a:t>Skilled worker case studies</a:t>
            </a:r>
          </a:p>
        </p:txBody>
      </p:sp>
      <p:sp>
        <p:nvSpPr>
          <p:cNvPr id="3" name="Content Placeholder 2">
            <a:extLst>
              <a:ext uri="{FF2B5EF4-FFF2-40B4-BE49-F238E27FC236}">
                <a16:creationId xmlns:a16="http://schemas.microsoft.com/office/drawing/2014/main" id="{E448D22A-AD07-41C3-8138-645C1F502AC8}"/>
              </a:ext>
            </a:extLst>
          </p:cNvPr>
          <p:cNvSpPr>
            <a:spLocks noGrp="1"/>
          </p:cNvSpPr>
          <p:nvPr>
            <p:ph idx="1"/>
          </p:nvPr>
        </p:nvSpPr>
        <p:spPr>
          <a:xfrm>
            <a:off x="909295" y="291905"/>
            <a:ext cx="8534400" cy="1507068"/>
          </a:xfrm>
        </p:spPr>
        <p:txBody>
          <a:bodyPr>
            <a:normAutofit/>
          </a:bodyPr>
          <a:lstStyle/>
          <a:p>
            <a:pPr marL="0" indent="0">
              <a:buNone/>
            </a:pPr>
            <a:r>
              <a:rPr lang="en-GB" sz="2800" b="1" u="sng" dirty="0">
                <a:solidFill>
                  <a:schemeClr val="tx1"/>
                </a:solidFill>
              </a:rPr>
              <a:t>Graphic Designer coming to the UK under the new points-based system</a:t>
            </a:r>
          </a:p>
        </p:txBody>
      </p:sp>
      <p:pic>
        <p:nvPicPr>
          <p:cNvPr id="4" name="Picture 3">
            <a:extLst>
              <a:ext uri="{FF2B5EF4-FFF2-40B4-BE49-F238E27FC236}">
                <a16:creationId xmlns:a16="http://schemas.microsoft.com/office/drawing/2014/main" id="{21A8512A-2BD3-4CF7-95BD-54A2AB8EA678}"/>
              </a:ext>
            </a:extLst>
          </p:cNvPr>
          <p:cNvPicPr>
            <a:picLocks noChangeAspect="1"/>
          </p:cNvPicPr>
          <p:nvPr/>
        </p:nvPicPr>
        <p:blipFill>
          <a:blip r:embed="rId2"/>
          <a:stretch>
            <a:fillRect/>
          </a:stretch>
        </p:blipFill>
        <p:spPr>
          <a:xfrm>
            <a:off x="390549" y="1555457"/>
            <a:ext cx="9571891" cy="4246490"/>
          </a:xfrm>
          <a:prstGeom prst="rect">
            <a:avLst/>
          </a:prstGeom>
        </p:spPr>
      </p:pic>
    </p:spTree>
    <p:extLst>
      <p:ext uri="{BB962C8B-B14F-4D97-AF65-F5344CB8AC3E}">
        <p14:creationId xmlns:p14="http://schemas.microsoft.com/office/powerpoint/2010/main" val="2609067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5557327-9C79-48E7-88B4-8544F3D4A03F}"/>
              </a:ext>
            </a:extLst>
          </p:cNvPr>
          <p:cNvSpPr/>
          <p:nvPr/>
        </p:nvSpPr>
        <p:spPr>
          <a:xfrm>
            <a:off x="1719741" y="6048461"/>
            <a:ext cx="9089472" cy="475377"/>
          </a:xfrm>
          <a:prstGeom prst="rect">
            <a:avLst/>
          </a:prstGeom>
          <a:solidFill>
            <a:srgbClr val="009797"/>
          </a:solidFill>
          <a:ln>
            <a:solidFill>
              <a:srgbClr val="009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AC7DE68-2C79-4B46-B107-5F77B235A96C}"/>
              </a:ext>
            </a:extLst>
          </p:cNvPr>
          <p:cNvSpPr/>
          <p:nvPr/>
        </p:nvSpPr>
        <p:spPr>
          <a:xfrm>
            <a:off x="2315361" y="4991222"/>
            <a:ext cx="7961154" cy="576743"/>
          </a:xfrm>
          <a:prstGeom prst="rect">
            <a:avLst/>
          </a:prstGeom>
          <a:solidFill>
            <a:srgbClr val="4CB6B6"/>
          </a:solidFill>
          <a:ln>
            <a:solidFill>
              <a:srgbClr val="009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43BDF364-FEEF-4319-BED0-F9F87FD4D952}"/>
              </a:ext>
            </a:extLst>
          </p:cNvPr>
          <p:cNvSpPr/>
          <p:nvPr/>
        </p:nvSpPr>
        <p:spPr>
          <a:xfrm>
            <a:off x="2959215" y="3915364"/>
            <a:ext cx="6537123" cy="507032"/>
          </a:xfrm>
          <a:prstGeom prst="rect">
            <a:avLst/>
          </a:prstGeom>
          <a:solidFill>
            <a:srgbClr val="99D5D5"/>
          </a:solidFill>
          <a:ln>
            <a:solidFill>
              <a:srgbClr val="009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a:extLst>
              <a:ext uri="{FF2B5EF4-FFF2-40B4-BE49-F238E27FC236}">
                <a16:creationId xmlns:a16="http://schemas.microsoft.com/office/drawing/2014/main" id="{907D3CF6-64F3-4B74-9FDE-1961096D1BE0}"/>
              </a:ext>
            </a:extLst>
          </p:cNvPr>
          <p:cNvSpPr/>
          <p:nvPr/>
        </p:nvSpPr>
        <p:spPr>
          <a:xfrm>
            <a:off x="3436690" y="2852256"/>
            <a:ext cx="5318620" cy="503143"/>
          </a:xfrm>
          <a:prstGeom prst="rect">
            <a:avLst/>
          </a:prstGeom>
          <a:solidFill>
            <a:srgbClr val="99D5D5"/>
          </a:solidFill>
          <a:ln>
            <a:solidFill>
              <a:srgbClr val="009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12">
            <a:extLst>
              <a:ext uri="{FF2B5EF4-FFF2-40B4-BE49-F238E27FC236}">
                <a16:creationId xmlns:a16="http://schemas.microsoft.com/office/drawing/2014/main" id="{02EB7F5C-450A-4D63-8811-D30F2BED7950}"/>
              </a:ext>
            </a:extLst>
          </p:cNvPr>
          <p:cNvSpPr/>
          <p:nvPr/>
        </p:nvSpPr>
        <p:spPr>
          <a:xfrm>
            <a:off x="4565007" y="583535"/>
            <a:ext cx="3278699" cy="1798829"/>
          </a:xfrm>
          <a:prstGeom prst="triangle">
            <a:avLst/>
          </a:prstGeom>
          <a:gradFill flip="none" rotWithShape="1">
            <a:gsLst>
              <a:gs pos="0">
                <a:srgbClr val="99D5D5">
                  <a:tint val="66000"/>
                  <a:satMod val="160000"/>
                </a:srgbClr>
              </a:gs>
              <a:gs pos="50000">
                <a:srgbClr val="99D5D5">
                  <a:tint val="44500"/>
                  <a:satMod val="160000"/>
                </a:srgbClr>
              </a:gs>
              <a:gs pos="100000">
                <a:srgbClr val="99D5D5">
                  <a:tint val="23500"/>
                  <a:satMod val="160000"/>
                </a:srgbClr>
              </a:gs>
            </a:gsLst>
            <a:lin ang="2700000" scaled="1"/>
            <a:tileRect/>
          </a:gradFill>
          <a:ln>
            <a:solidFill>
              <a:srgbClr val="4CB6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A8E1380E-54E9-4DEB-958F-735C4F4E44BF}"/>
              </a:ext>
            </a:extLst>
          </p:cNvPr>
          <p:cNvSpPr txBox="1"/>
          <p:nvPr/>
        </p:nvSpPr>
        <p:spPr>
          <a:xfrm>
            <a:off x="4712864" y="5595849"/>
            <a:ext cx="3029823" cy="523220"/>
          </a:xfrm>
          <a:prstGeom prst="rect">
            <a:avLst/>
          </a:prstGeom>
          <a:noFill/>
        </p:spPr>
        <p:txBody>
          <a:bodyPr wrap="square" rtlCol="0">
            <a:spAutoFit/>
          </a:bodyPr>
          <a:lstStyle/>
          <a:p>
            <a:pPr algn="ctr"/>
            <a:r>
              <a:rPr lang="en-GB" sz="2800" dirty="0">
                <a:solidFill>
                  <a:srgbClr val="009797"/>
                </a:solidFill>
              </a:rPr>
              <a:t>TEMPORARY</a:t>
            </a:r>
          </a:p>
        </p:txBody>
      </p:sp>
      <p:sp>
        <p:nvSpPr>
          <p:cNvPr id="15" name="TextBox 14">
            <a:extLst>
              <a:ext uri="{FF2B5EF4-FFF2-40B4-BE49-F238E27FC236}">
                <a16:creationId xmlns:a16="http://schemas.microsoft.com/office/drawing/2014/main" id="{5CA3CA5D-92F4-4F52-9596-A7A3A83DA6D6}"/>
              </a:ext>
            </a:extLst>
          </p:cNvPr>
          <p:cNvSpPr txBox="1"/>
          <p:nvPr/>
        </p:nvSpPr>
        <p:spPr>
          <a:xfrm>
            <a:off x="4749565" y="4495996"/>
            <a:ext cx="3029823" cy="523220"/>
          </a:xfrm>
          <a:prstGeom prst="rect">
            <a:avLst/>
          </a:prstGeom>
          <a:noFill/>
        </p:spPr>
        <p:txBody>
          <a:bodyPr wrap="square" rtlCol="0">
            <a:spAutoFit/>
          </a:bodyPr>
          <a:lstStyle/>
          <a:p>
            <a:pPr algn="ctr"/>
            <a:r>
              <a:rPr lang="en-GB" sz="2800" dirty="0">
                <a:solidFill>
                  <a:srgbClr val="009797"/>
                </a:solidFill>
              </a:rPr>
              <a:t>STUDENTS</a:t>
            </a:r>
          </a:p>
        </p:txBody>
      </p:sp>
      <p:sp>
        <p:nvSpPr>
          <p:cNvPr id="16" name="TextBox 15">
            <a:extLst>
              <a:ext uri="{FF2B5EF4-FFF2-40B4-BE49-F238E27FC236}">
                <a16:creationId xmlns:a16="http://schemas.microsoft.com/office/drawing/2014/main" id="{BE8F4A90-1545-476C-AF58-73300B974922}"/>
              </a:ext>
            </a:extLst>
          </p:cNvPr>
          <p:cNvSpPr txBox="1"/>
          <p:nvPr/>
        </p:nvSpPr>
        <p:spPr>
          <a:xfrm>
            <a:off x="4749565" y="3376960"/>
            <a:ext cx="3029823" cy="523220"/>
          </a:xfrm>
          <a:prstGeom prst="rect">
            <a:avLst/>
          </a:prstGeom>
          <a:noFill/>
        </p:spPr>
        <p:txBody>
          <a:bodyPr wrap="square" rtlCol="0">
            <a:spAutoFit/>
          </a:bodyPr>
          <a:lstStyle/>
          <a:p>
            <a:pPr algn="ctr"/>
            <a:r>
              <a:rPr lang="en-GB" sz="2800" dirty="0">
                <a:solidFill>
                  <a:srgbClr val="009797"/>
                </a:solidFill>
              </a:rPr>
              <a:t>UNSKILLED</a:t>
            </a:r>
          </a:p>
        </p:txBody>
      </p:sp>
      <p:sp>
        <p:nvSpPr>
          <p:cNvPr id="17" name="TextBox 16">
            <a:extLst>
              <a:ext uri="{FF2B5EF4-FFF2-40B4-BE49-F238E27FC236}">
                <a16:creationId xmlns:a16="http://schemas.microsoft.com/office/drawing/2014/main" id="{C447B9A7-BFD5-4D25-9D96-0537C2DAF170}"/>
              </a:ext>
            </a:extLst>
          </p:cNvPr>
          <p:cNvSpPr txBox="1"/>
          <p:nvPr/>
        </p:nvSpPr>
        <p:spPr>
          <a:xfrm>
            <a:off x="4712863" y="2403926"/>
            <a:ext cx="3029823" cy="523220"/>
          </a:xfrm>
          <a:prstGeom prst="rect">
            <a:avLst/>
          </a:prstGeom>
          <a:noFill/>
        </p:spPr>
        <p:txBody>
          <a:bodyPr wrap="square" rtlCol="0">
            <a:spAutoFit/>
          </a:bodyPr>
          <a:lstStyle/>
          <a:p>
            <a:pPr algn="ctr"/>
            <a:r>
              <a:rPr lang="en-GB" sz="2800" dirty="0">
                <a:solidFill>
                  <a:srgbClr val="009797"/>
                </a:solidFill>
              </a:rPr>
              <a:t>SKILLED</a:t>
            </a:r>
          </a:p>
        </p:txBody>
      </p:sp>
      <p:sp>
        <p:nvSpPr>
          <p:cNvPr id="18" name="TextBox 17">
            <a:extLst>
              <a:ext uri="{FF2B5EF4-FFF2-40B4-BE49-F238E27FC236}">
                <a16:creationId xmlns:a16="http://schemas.microsoft.com/office/drawing/2014/main" id="{9B04D4BC-F44F-4A34-B181-A794166BDB22}"/>
              </a:ext>
            </a:extLst>
          </p:cNvPr>
          <p:cNvSpPr txBox="1"/>
          <p:nvPr/>
        </p:nvSpPr>
        <p:spPr>
          <a:xfrm>
            <a:off x="4690143" y="80950"/>
            <a:ext cx="3029823" cy="523220"/>
          </a:xfrm>
          <a:prstGeom prst="rect">
            <a:avLst/>
          </a:prstGeom>
          <a:noFill/>
        </p:spPr>
        <p:txBody>
          <a:bodyPr wrap="square" rtlCol="0">
            <a:spAutoFit/>
          </a:bodyPr>
          <a:lstStyle/>
          <a:p>
            <a:pPr algn="ctr"/>
            <a:r>
              <a:rPr lang="en-GB" sz="2800" dirty="0">
                <a:solidFill>
                  <a:srgbClr val="009797"/>
                </a:solidFill>
              </a:rPr>
              <a:t>HIGH VALUE</a:t>
            </a:r>
          </a:p>
        </p:txBody>
      </p:sp>
      <p:sp>
        <p:nvSpPr>
          <p:cNvPr id="19" name="TextBox 18">
            <a:extLst>
              <a:ext uri="{FF2B5EF4-FFF2-40B4-BE49-F238E27FC236}">
                <a16:creationId xmlns:a16="http://schemas.microsoft.com/office/drawing/2014/main" id="{5B40EF2B-77AC-4C59-934F-95D23F861AFC}"/>
              </a:ext>
            </a:extLst>
          </p:cNvPr>
          <p:cNvSpPr txBox="1"/>
          <p:nvPr/>
        </p:nvSpPr>
        <p:spPr>
          <a:xfrm>
            <a:off x="1568648" y="6063191"/>
            <a:ext cx="9318249" cy="461665"/>
          </a:xfrm>
          <a:prstGeom prst="rect">
            <a:avLst/>
          </a:prstGeom>
          <a:noFill/>
        </p:spPr>
        <p:txBody>
          <a:bodyPr wrap="square" rtlCol="0">
            <a:spAutoFit/>
          </a:bodyPr>
          <a:lstStyle/>
          <a:p>
            <a:pPr algn="ctr"/>
            <a:r>
              <a:rPr lang="en-GB" sz="1200" dirty="0"/>
              <a:t>| Creative and sporting | Charity workers | Religious workers | Government authorised exchange | International agreement | </a:t>
            </a:r>
            <a:r>
              <a:rPr lang="en-GB" sz="1000" dirty="0"/>
              <a:t>youth</a:t>
            </a:r>
            <a:r>
              <a:rPr lang="en-GB" sz="1200" dirty="0"/>
              <a:t> mobility scheme</a:t>
            </a:r>
          </a:p>
        </p:txBody>
      </p:sp>
      <p:sp>
        <p:nvSpPr>
          <p:cNvPr id="20" name="TextBox 19">
            <a:extLst>
              <a:ext uri="{FF2B5EF4-FFF2-40B4-BE49-F238E27FC236}">
                <a16:creationId xmlns:a16="http://schemas.microsoft.com/office/drawing/2014/main" id="{F1260A82-D346-4DBD-B77C-486E5633AB89}"/>
              </a:ext>
            </a:extLst>
          </p:cNvPr>
          <p:cNvSpPr txBox="1"/>
          <p:nvPr/>
        </p:nvSpPr>
        <p:spPr>
          <a:xfrm>
            <a:off x="3039155" y="5174049"/>
            <a:ext cx="6424605" cy="276999"/>
          </a:xfrm>
          <a:prstGeom prst="rect">
            <a:avLst/>
          </a:prstGeom>
          <a:noFill/>
        </p:spPr>
        <p:txBody>
          <a:bodyPr wrap="square" rtlCol="0">
            <a:spAutoFit/>
          </a:bodyPr>
          <a:lstStyle/>
          <a:p>
            <a:pPr algn="ctr"/>
            <a:r>
              <a:rPr lang="en-GB" sz="1200" b="1" dirty="0"/>
              <a:t>           General                                  |                                          Students                                                 </a:t>
            </a:r>
          </a:p>
        </p:txBody>
      </p:sp>
      <p:sp>
        <p:nvSpPr>
          <p:cNvPr id="21" name="TextBox 20">
            <a:extLst>
              <a:ext uri="{FF2B5EF4-FFF2-40B4-BE49-F238E27FC236}">
                <a16:creationId xmlns:a16="http://schemas.microsoft.com/office/drawing/2014/main" id="{0185BD7D-7C7E-466B-BEA6-812CA5300F4F}"/>
              </a:ext>
            </a:extLst>
          </p:cNvPr>
          <p:cNvSpPr txBox="1"/>
          <p:nvPr/>
        </p:nvSpPr>
        <p:spPr>
          <a:xfrm>
            <a:off x="2695662" y="4009868"/>
            <a:ext cx="5865041" cy="276999"/>
          </a:xfrm>
          <a:prstGeom prst="rect">
            <a:avLst/>
          </a:prstGeom>
          <a:noFill/>
        </p:spPr>
        <p:txBody>
          <a:bodyPr wrap="square" rtlCol="0">
            <a:spAutoFit/>
          </a:bodyPr>
          <a:lstStyle/>
          <a:p>
            <a:pPr algn="ctr"/>
            <a:r>
              <a:rPr lang="en-GB" sz="1200" b="1" dirty="0">
                <a:solidFill>
                  <a:srgbClr val="009797"/>
                </a:solidFill>
              </a:rPr>
              <a:t>                               Not in use</a:t>
            </a:r>
          </a:p>
        </p:txBody>
      </p:sp>
      <p:sp>
        <p:nvSpPr>
          <p:cNvPr id="23" name="TextBox 22">
            <a:extLst>
              <a:ext uri="{FF2B5EF4-FFF2-40B4-BE49-F238E27FC236}">
                <a16:creationId xmlns:a16="http://schemas.microsoft.com/office/drawing/2014/main" id="{5F44F891-7D43-4AFA-895E-9076C74FE250}"/>
              </a:ext>
            </a:extLst>
          </p:cNvPr>
          <p:cNvSpPr txBox="1"/>
          <p:nvPr/>
        </p:nvSpPr>
        <p:spPr>
          <a:xfrm>
            <a:off x="3214866" y="2961742"/>
            <a:ext cx="5621271" cy="261610"/>
          </a:xfrm>
          <a:prstGeom prst="rect">
            <a:avLst/>
          </a:prstGeom>
          <a:noFill/>
        </p:spPr>
        <p:txBody>
          <a:bodyPr wrap="square" rtlCol="0">
            <a:spAutoFit/>
          </a:bodyPr>
          <a:lstStyle/>
          <a:p>
            <a:pPr algn="ctr"/>
            <a:r>
              <a:rPr lang="en-GB" sz="1100" b="1" dirty="0">
                <a:solidFill>
                  <a:srgbClr val="009797"/>
                </a:solidFill>
              </a:rPr>
              <a:t>| General | Intra company transfer | Sportsperson | Minister of Religion</a:t>
            </a:r>
          </a:p>
        </p:txBody>
      </p:sp>
      <p:sp>
        <p:nvSpPr>
          <p:cNvPr id="24" name="TextBox 23">
            <a:extLst>
              <a:ext uri="{FF2B5EF4-FFF2-40B4-BE49-F238E27FC236}">
                <a16:creationId xmlns:a16="http://schemas.microsoft.com/office/drawing/2014/main" id="{2B8E49CB-D89F-47D6-A734-71C961037A7A}"/>
              </a:ext>
            </a:extLst>
          </p:cNvPr>
          <p:cNvSpPr txBox="1"/>
          <p:nvPr/>
        </p:nvSpPr>
        <p:spPr>
          <a:xfrm>
            <a:off x="5684518" y="946875"/>
            <a:ext cx="1041066" cy="276999"/>
          </a:xfrm>
          <a:prstGeom prst="rect">
            <a:avLst/>
          </a:prstGeom>
          <a:noFill/>
        </p:spPr>
        <p:txBody>
          <a:bodyPr wrap="square" rtlCol="0">
            <a:spAutoFit/>
          </a:bodyPr>
          <a:lstStyle/>
          <a:p>
            <a:pPr algn="ctr"/>
            <a:r>
              <a:rPr lang="en-GB" sz="1200" b="1" dirty="0">
                <a:solidFill>
                  <a:srgbClr val="009797"/>
                </a:solidFill>
              </a:rPr>
              <a:t>Investor</a:t>
            </a:r>
          </a:p>
        </p:txBody>
      </p:sp>
      <p:sp>
        <p:nvSpPr>
          <p:cNvPr id="25" name="TextBox 24">
            <a:extLst>
              <a:ext uri="{FF2B5EF4-FFF2-40B4-BE49-F238E27FC236}">
                <a16:creationId xmlns:a16="http://schemas.microsoft.com/office/drawing/2014/main" id="{4D7350A4-C12D-42F4-83AE-03A8679E971E}"/>
              </a:ext>
            </a:extLst>
          </p:cNvPr>
          <p:cNvSpPr txBox="1"/>
          <p:nvPr/>
        </p:nvSpPr>
        <p:spPr>
          <a:xfrm>
            <a:off x="5274014" y="2001941"/>
            <a:ext cx="1907518" cy="276999"/>
          </a:xfrm>
          <a:prstGeom prst="rect">
            <a:avLst/>
          </a:prstGeom>
          <a:noFill/>
        </p:spPr>
        <p:txBody>
          <a:bodyPr wrap="square" rtlCol="0">
            <a:spAutoFit/>
          </a:bodyPr>
          <a:lstStyle/>
          <a:p>
            <a:pPr algn="ctr"/>
            <a:r>
              <a:rPr lang="en-GB" sz="1200" b="1" dirty="0">
                <a:solidFill>
                  <a:srgbClr val="009797"/>
                </a:solidFill>
              </a:rPr>
              <a:t>Graduate entrepreneur </a:t>
            </a:r>
          </a:p>
        </p:txBody>
      </p:sp>
      <p:sp>
        <p:nvSpPr>
          <p:cNvPr id="26" name="TextBox 25">
            <a:extLst>
              <a:ext uri="{FF2B5EF4-FFF2-40B4-BE49-F238E27FC236}">
                <a16:creationId xmlns:a16="http://schemas.microsoft.com/office/drawing/2014/main" id="{4678F665-965C-4BD5-A6DF-95AD31774994}"/>
              </a:ext>
            </a:extLst>
          </p:cNvPr>
          <p:cNvSpPr txBox="1"/>
          <p:nvPr/>
        </p:nvSpPr>
        <p:spPr>
          <a:xfrm>
            <a:off x="5399293" y="1661639"/>
            <a:ext cx="1611517" cy="276999"/>
          </a:xfrm>
          <a:prstGeom prst="rect">
            <a:avLst/>
          </a:prstGeom>
          <a:noFill/>
        </p:spPr>
        <p:txBody>
          <a:bodyPr wrap="square" rtlCol="0">
            <a:spAutoFit/>
          </a:bodyPr>
          <a:lstStyle/>
          <a:p>
            <a:pPr algn="ctr"/>
            <a:r>
              <a:rPr lang="en-GB" sz="1200" b="1" dirty="0">
                <a:solidFill>
                  <a:srgbClr val="009797"/>
                </a:solidFill>
              </a:rPr>
              <a:t>Exceptional talent </a:t>
            </a:r>
          </a:p>
        </p:txBody>
      </p:sp>
      <p:sp>
        <p:nvSpPr>
          <p:cNvPr id="27" name="TextBox 26">
            <a:extLst>
              <a:ext uri="{FF2B5EF4-FFF2-40B4-BE49-F238E27FC236}">
                <a16:creationId xmlns:a16="http://schemas.microsoft.com/office/drawing/2014/main" id="{5CC21F94-8A39-4A03-8413-C9C24322B04C}"/>
              </a:ext>
            </a:extLst>
          </p:cNvPr>
          <p:cNvSpPr txBox="1"/>
          <p:nvPr/>
        </p:nvSpPr>
        <p:spPr>
          <a:xfrm>
            <a:off x="5422015" y="1321579"/>
            <a:ext cx="1611517" cy="276999"/>
          </a:xfrm>
          <a:prstGeom prst="rect">
            <a:avLst/>
          </a:prstGeom>
          <a:noFill/>
        </p:spPr>
        <p:txBody>
          <a:bodyPr wrap="square" rtlCol="0">
            <a:spAutoFit/>
          </a:bodyPr>
          <a:lstStyle/>
          <a:p>
            <a:pPr algn="ctr"/>
            <a:r>
              <a:rPr lang="en-GB" sz="1200" b="1" dirty="0">
                <a:solidFill>
                  <a:srgbClr val="009797"/>
                </a:solidFill>
              </a:rPr>
              <a:t>Entrepreneur</a:t>
            </a:r>
            <a:r>
              <a:rPr lang="en-GB" sz="1000" dirty="0"/>
              <a:t> </a:t>
            </a:r>
          </a:p>
        </p:txBody>
      </p:sp>
      <p:cxnSp>
        <p:nvCxnSpPr>
          <p:cNvPr id="29" name="Straight Connector 28">
            <a:extLst>
              <a:ext uri="{FF2B5EF4-FFF2-40B4-BE49-F238E27FC236}">
                <a16:creationId xmlns:a16="http://schemas.microsoft.com/office/drawing/2014/main" id="{AEF3FFF6-B775-4538-8644-011E683294BF}"/>
              </a:ext>
            </a:extLst>
          </p:cNvPr>
          <p:cNvCxnSpPr>
            <a:cxnSpLocks/>
          </p:cNvCxnSpPr>
          <p:nvPr/>
        </p:nvCxnSpPr>
        <p:spPr>
          <a:xfrm>
            <a:off x="5684518" y="1231344"/>
            <a:ext cx="999121" cy="0"/>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02669CD-7809-4C20-BFB5-6130E943ED50}"/>
              </a:ext>
            </a:extLst>
          </p:cNvPr>
          <p:cNvCxnSpPr>
            <a:cxnSpLocks/>
          </p:cNvCxnSpPr>
          <p:nvPr/>
        </p:nvCxnSpPr>
        <p:spPr>
          <a:xfrm>
            <a:off x="5373359" y="1653869"/>
            <a:ext cx="1621438" cy="0"/>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379FF80-987D-4104-B2D2-0782FC0E1337}"/>
              </a:ext>
            </a:extLst>
          </p:cNvPr>
          <p:cNvCxnSpPr>
            <a:cxnSpLocks/>
          </p:cNvCxnSpPr>
          <p:nvPr/>
        </p:nvCxnSpPr>
        <p:spPr>
          <a:xfrm>
            <a:off x="5274014" y="2001941"/>
            <a:ext cx="1907518" cy="0"/>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14E1BE7-B1CB-4679-9FF4-C30F358841A9}"/>
              </a:ext>
            </a:extLst>
          </p:cNvPr>
          <p:cNvCxnSpPr/>
          <p:nvPr/>
        </p:nvCxnSpPr>
        <p:spPr>
          <a:xfrm>
            <a:off x="4690143" y="2665536"/>
            <a:ext cx="846591" cy="0"/>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593C509-343E-4374-9EEF-35BB5EB7ECF6}"/>
              </a:ext>
            </a:extLst>
          </p:cNvPr>
          <p:cNvCxnSpPr/>
          <p:nvPr/>
        </p:nvCxnSpPr>
        <p:spPr>
          <a:xfrm>
            <a:off x="6873375" y="2665536"/>
            <a:ext cx="846591" cy="0"/>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1037B9F-192B-4CA6-952E-9A8CCBD665F0}"/>
              </a:ext>
            </a:extLst>
          </p:cNvPr>
          <p:cNvCxnSpPr>
            <a:cxnSpLocks/>
          </p:cNvCxnSpPr>
          <p:nvPr/>
        </p:nvCxnSpPr>
        <p:spPr>
          <a:xfrm flipV="1">
            <a:off x="3942826" y="3637805"/>
            <a:ext cx="1468772" cy="765"/>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AA1F325-4EC3-4D37-9409-0FDA5EC88F95}"/>
              </a:ext>
            </a:extLst>
          </p:cNvPr>
          <p:cNvCxnSpPr>
            <a:cxnSpLocks/>
          </p:cNvCxnSpPr>
          <p:nvPr/>
        </p:nvCxnSpPr>
        <p:spPr>
          <a:xfrm flipV="1">
            <a:off x="7091931" y="3632437"/>
            <a:ext cx="1468772" cy="765"/>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387589F-0308-4D62-B432-96A1231786FF}"/>
              </a:ext>
            </a:extLst>
          </p:cNvPr>
          <p:cNvCxnSpPr>
            <a:cxnSpLocks/>
          </p:cNvCxnSpPr>
          <p:nvPr/>
        </p:nvCxnSpPr>
        <p:spPr>
          <a:xfrm flipV="1">
            <a:off x="3551063" y="4763770"/>
            <a:ext cx="1860535" cy="764"/>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CC02D76-3BF6-4979-B519-2A950DB36F00}"/>
              </a:ext>
            </a:extLst>
          </p:cNvPr>
          <p:cNvCxnSpPr>
            <a:cxnSpLocks/>
          </p:cNvCxnSpPr>
          <p:nvPr/>
        </p:nvCxnSpPr>
        <p:spPr>
          <a:xfrm flipV="1">
            <a:off x="7091931" y="4748821"/>
            <a:ext cx="1860535" cy="764"/>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2213B04-1E81-4F58-A634-79044AB2725A}"/>
              </a:ext>
            </a:extLst>
          </p:cNvPr>
          <p:cNvCxnSpPr>
            <a:cxnSpLocks/>
          </p:cNvCxnSpPr>
          <p:nvPr/>
        </p:nvCxnSpPr>
        <p:spPr>
          <a:xfrm>
            <a:off x="3214866" y="5857459"/>
            <a:ext cx="2059148" cy="0"/>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65F4061-DA19-4354-8398-D639FA8664FD}"/>
              </a:ext>
            </a:extLst>
          </p:cNvPr>
          <p:cNvCxnSpPr>
            <a:cxnSpLocks/>
          </p:cNvCxnSpPr>
          <p:nvPr/>
        </p:nvCxnSpPr>
        <p:spPr>
          <a:xfrm>
            <a:off x="7181532" y="5857459"/>
            <a:ext cx="2059148" cy="0"/>
          </a:xfrm>
          <a:prstGeom prst="line">
            <a:avLst/>
          </a:prstGeom>
          <a:ln>
            <a:solidFill>
              <a:srgbClr val="009797"/>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93EF5127-78E6-4C90-A705-BC217C6AF2AB}"/>
              </a:ext>
            </a:extLst>
          </p:cNvPr>
          <p:cNvSpPr txBox="1"/>
          <p:nvPr/>
        </p:nvSpPr>
        <p:spPr>
          <a:xfrm>
            <a:off x="353248" y="604170"/>
            <a:ext cx="3777140" cy="954107"/>
          </a:xfrm>
          <a:prstGeom prst="rect">
            <a:avLst/>
          </a:prstGeom>
          <a:noFill/>
        </p:spPr>
        <p:txBody>
          <a:bodyPr wrap="square" rtlCol="0">
            <a:spAutoFit/>
          </a:bodyPr>
          <a:lstStyle/>
          <a:p>
            <a:pPr algn="ctr"/>
            <a:r>
              <a:rPr lang="en-GB" sz="2800" b="1" u="sng" dirty="0"/>
              <a:t>UK Points Based System</a:t>
            </a:r>
          </a:p>
        </p:txBody>
      </p:sp>
      <p:sp>
        <p:nvSpPr>
          <p:cNvPr id="48" name="TextBox 47">
            <a:extLst>
              <a:ext uri="{FF2B5EF4-FFF2-40B4-BE49-F238E27FC236}">
                <a16:creationId xmlns:a16="http://schemas.microsoft.com/office/drawing/2014/main" id="{B26339E4-78CF-4A26-BAE6-2B8D6413D65C}"/>
              </a:ext>
            </a:extLst>
          </p:cNvPr>
          <p:cNvSpPr txBox="1"/>
          <p:nvPr/>
        </p:nvSpPr>
        <p:spPr>
          <a:xfrm>
            <a:off x="287820" y="1754920"/>
            <a:ext cx="3860044" cy="523220"/>
          </a:xfrm>
          <a:prstGeom prst="rect">
            <a:avLst/>
          </a:prstGeom>
          <a:noFill/>
        </p:spPr>
        <p:txBody>
          <a:bodyPr wrap="square" rtlCol="0">
            <a:spAutoFit/>
          </a:bodyPr>
          <a:lstStyle/>
          <a:p>
            <a:pPr algn="ctr"/>
            <a:r>
              <a:rPr lang="en-GB" sz="1400" b="1" dirty="0"/>
              <a:t>Business and study routes for non EU migrants</a:t>
            </a:r>
          </a:p>
        </p:txBody>
      </p:sp>
    </p:spTree>
    <p:extLst>
      <p:ext uri="{BB962C8B-B14F-4D97-AF65-F5344CB8AC3E}">
        <p14:creationId xmlns:p14="http://schemas.microsoft.com/office/powerpoint/2010/main" val="3486936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6CFC7-C1E6-43C7-B2DB-DC660307718D}"/>
              </a:ext>
            </a:extLst>
          </p:cNvPr>
          <p:cNvSpPr>
            <a:spLocks noGrp="1"/>
          </p:cNvSpPr>
          <p:nvPr>
            <p:ph type="title"/>
          </p:nvPr>
        </p:nvSpPr>
        <p:spPr>
          <a:xfrm>
            <a:off x="459129" y="432582"/>
            <a:ext cx="8534400" cy="1507067"/>
          </a:xfrm>
        </p:spPr>
        <p:txBody>
          <a:bodyPr/>
          <a:lstStyle/>
          <a:p>
            <a:r>
              <a:rPr lang="en-GB" b="1" u="sng" dirty="0"/>
              <a:t>Highly skilled workers</a:t>
            </a:r>
          </a:p>
        </p:txBody>
      </p:sp>
      <p:sp>
        <p:nvSpPr>
          <p:cNvPr id="3" name="Content Placeholder 2">
            <a:extLst>
              <a:ext uri="{FF2B5EF4-FFF2-40B4-BE49-F238E27FC236}">
                <a16:creationId xmlns:a16="http://schemas.microsoft.com/office/drawing/2014/main" id="{4775AD6C-579E-4AF1-A01F-4B26E16F991A}"/>
              </a:ext>
            </a:extLst>
          </p:cNvPr>
          <p:cNvSpPr>
            <a:spLocks noGrp="1"/>
          </p:cNvSpPr>
          <p:nvPr>
            <p:ph idx="1"/>
          </p:nvPr>
        </p:nvSpPr>
        <p:spPr>
          <a:xfrm>
            <a:off x="459129" y="1702192"/>
            <a:ext cx="8534400" cy="4261286"/>
          </a:xfrm>
        </p:spPr>
        <p:txBody>
          <a:bodyPr>
            <a:normAutofit/>
          </a:bodyPr>
          <a:lstStyle/>
          <a:p>
            <a:pPr marL="0" indent="0">
              <a:buNone/>
            </a:pPr>
            <a:r>
              <a:rPr lang="en-GB" sz="2400" dirty="0">
                <a:solidFill>
                  <a:schemeClr val="tx1"/>
                </a:solidFill>
              </a:rPr>
              <a:t>From January 2021, the current Global Talent route will open to EU citizens on the same basis as non-EU citizens. This means the most highly skilled, who can achieve the required level of points, will be able to enter the UK without a job offer if they are endorsed by the relevant competent body.</a:t>
            </a:r>
          </a:p>
          <a:p>
            <a:pPr marL="0" indent="0">
              <a:buNone/>
            </a:pPr>
            <a:r>
              <a:rPr lang="en-GB" sz="2400" dirty="0">
                <a:solidFill>
                  <a:schemeClr val="tx1"/>
                </a:solidFill>
              </a:rPr>
              <a:t>In the longer term, an unsponsored route for highly skilled workers will be introduced. This would allow a small number of the most highly skilled workers to come to the UK without a job offer.</a:t>
            </a:r>
          </a:p>
        </p:txBody>
      </p:sp>
    </p:spTree>
    <p:extLst>
      <p:ext uri="{BB962C8B-B14F-4D97-AF65-F5344CB8AC3E}">
        <p14:creationId xmlns:p14="http://schemas.microsoft.com/office/powerpoint/2010/main" val="3210170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1EEAB-A8B5-42C1-A82C-3DF9D2DF9D88}"/>
              </a:ext>
            </a:extLst>
          </p:cNvPr>
          <p:cNvSpPr>
            <a:spLocks noGrp="1"/>
          </p:cNvSpPr>
          <p:nvPr>
            <p:ph type="title"/>
          </p:nvPr>
        </p:nvSpPr>
        <p:spPr>
          <a:xfrm>
            <a:off x="571671" y="685800"/>
            <a:ext cx="8534400" cy="1507067"/>
          </a:xfrm>
        </p:spPr>
        <p:txBody>
          <a:bodyPr/>
          <a:lstStyle/>
          <a:p>
            <a:r>
              <a:rPr lang="en-GB" b="1" u="sng" dirty="0"/>
              <a:t>Lower-skilled workers</a:t>
            </a:r>
          </a:p>
        </p:txBody>
      </p:sp>
      <p:sp>
        <p:nvSpPr>
          <p:cNvPr id="3" name="Content Placeholder 2">
            <a:extLst>
              <a:ext uri="{FF2B5EF4-FFF2-40B4-BE49-F238E27FC236}">
                <a16:creationId xmlns:a16="http://schemas.microsoft.com/office/drawing/2014/main" id="{57F6F383-3875-402C-AE3A-BC5A709893CF}"/>
              </a:ext>
            </a:extLst>
          </p:cNvPr>
          <p:cNvSpPr>
            <a:spLocks noGrp="1"/>
          </p:cNvSpPr>
          <p:nvPr>
            <p:ph idx="1"/>
          </p:nvPr>
        </p:nvSpPr>
        <p:spPr>
          <a:xfrm>
            <a:off x="571671" y="2192867"/>
            <a:ext cx="8534400" cy="3615267"/>
          </a:xfrm>
        </p:spPr>
        <p:txBody>
          <a:bodyPr>
            <a:normAutofit fontScale="85000" lnSpcReduction="20000"/>
          </a:bodyPr>
          <a:lstStyle/>
          <a:p>
            <a:pPr marL="0" indent="0">
              <a:buNone/>
            </a:pPr>
            <a:r>
              <a:rPr lang="en-GB" dirty="0">
                <a:solidFill>
                  <a:schemeClr val="tx1"/>
                </a:solidFill>
              </a:rPr>
              <a:t>There will not be an immigration route specifically for those who do not meet the skills or salary threshold for the skilled worker route.</a:t>
            </a:r>
          </a:p>
          <a:p>
            <a:pPr marL="0" indent="0">
              <a:buNone/>
            </a:pPr>
            <a:r>
              <a:rPr lang="en-GB" dirty="0">
                <a:solidFill>
                  <a:schemeClr val="tx1"/>
                </a:solidFill>
              </a:rPr>
              <a:t>The new immigration system provides greater ﬂexibility for employers with changes to salary and skills thresholds. Employers can also benefit from the youth mobility scheme. The UK has arrangements in place with eight countries and territories to enable around 20,000 young people to come to the UK each year.</a:t>
            </a:r>
          </a:p>
          <a:p>
            <a:pPr marL="0" indent="0">
              <a:buNone/>
            </a:pPr>
            <a:r>
              <a:rPr lang="en-GB" b="1" dirty="0">
                <a:solidFill>
                  <a:schemeClr val="tx1"/>
                </a:solidFill>
              </a:rPr>
              <a:t>Other routes</a:t>
            </a:r>
          </a:p>
          <a:p>
            <a:pPr marL="0" indent="0">
              <a:buNone/>
            </a:pPr>
            <a:r>
              <a:rPr lang="en-GB" dirty="0">
                <a:solidFill>
                  <a:schemeClr val="tx1"/>
                </a:solidFill>
              </a:rPr>
              <a:t>Initiatives are also being brought forward for scientists, graduates and NHS workers, which will provide businesses with additional ﬂexibility. A new Graduate Immigration Route will be available to international students who have completed a degree in the UK from summer 2021. This will enable international students to remain in the UK and work at any skill level for two years after they have completed their studies.</a:t>
            </a:r>
          </a:p>
        </p:txBody>
      </p:sp>
    </p:spTree>
    <p:extLst>
      <p:ext uri="{BB962C8B-B14F-4D97-AF65-F5344CB8AC3E}">
        <p14:creationId xmlns:p14="http://schemas.microsoft.com/office/powerpoint/2010/main" val="3436639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56FEC-ABAB-481F-947D-6AA59316937E}"/>
              </a:ext>
            </a:extLst>
          </p:cNvPr>
          <p:cNvSpPr>
            <a:spLocks noGrp="1"/>
          </p:cNvSpPr>
          <p:nvPr>
            <p:ph type="title"/>
          </p:nvPr>
        </p:nvSpPr>
        <p:spPr>
          <a:xfrm>
            <a:off x="557602" y="590582"/>
            <a:ext cx="8534400" cy="1507067"/>
          </a:xfrm>
        </p:spPr>
        <p:txBody>
          <a:bodyPr/>
          <a:lstStyle/>
          <a:p>
            <a:r>
              <a:rPr lang="en-GB" b="1" u="sng" dirty="0"/>
              <a:t>Becoming an approved sponsor</a:t>
            </a:r>
          </a:p>
        </p:txBody>
      </p:sp>
      <p:sp>
        <p:nvSpPr>
          <p:cNvPr id="3" name="Content Placeholder 2">
            <a:extLst>
              <a:ext uri="{FF2B5EF4-FFF2-40B4-BE49-F238E27FC236}">
                <a16:creationId xmlns:a16="http://schemas.microsoft.com/office/drawing/2014/main" id="{8FE7CC75-9DF1-4296-AB9B-AA2C4F5BEED7}"/>
              </a:ext>
            </a:extLst>
          </p:cNvPr>
          <p:cNvSpPr>
            <a:spLocks noGrp="1"/>
          </p:cNvSpPr>
          <p:nvPr>
            <p:ph idx="1"/>
          </p:nvPr>
        </p:nvSpPr>
        <p:spPr>
          <a:xfrm>
            <a:off x="557602" y="1789043"/>
            <a:ext cx="8534400" cy="4197021"/>
          </a:xfrm>
        </p:spPr>
        <p:txBody>
          <a:bodyPr>
            <a:normAutofit/>
          </a:bodyPr>
          <a:lstStyle/>
          <a:p>
            <a:r>
              <a:rPr lang="en-GB" sz="2200" dirty="0">
                <a:solidFill>
                  <a:schemeClr val="tx1"/>
                </a:solidFill>
              </a:rPr>
              <a:t>You need to apply to be a sponsor if you want to recruit workers from outside the resident labour market from 1 January 2021. Until then current immigration rules will apply.</a:t>
            </a:r>
          </a:p>
          <a:p>
            <a:r>
              <a:rPr lang="en-GB" sz="2200" dirty="0">
                <a:solidFill>
                  <a:schemeClr val="tx1"/>
                </a:solidFill>
              </a:rPr>
              <a:t>The standard processing time for an application is usually 8 weeks and will start when we receive your application.</a:t>
            </a:r>
          </a:p>
          <a:p>
            <a:r>
              <a:rPr lang="en-GB" sz="2200" dirty="0">
                <a:solidFill>
                  <a:schemeClr val="tx1"/>
                </a:solidFill>
              </a:rPr>
              <a:t>You do not need to be a sponsor to employ someone from the resident labour market with an existing right to work in the UK. This includes EU citizens with settled or pre-settled status, and non-EU citizens with indefinite leave to remain in the UK.</a:t>
            </a:r>
          </a:p>
        </p:txBody>
      </p:sp>
    </p:spTree>
    <p:extLst>
      <p:ext uri="{BB962C8B-B14F-4D97-AF65-F5344CB8AC3E}">
        <p14:creationId xmlns:p14="http://schemas.microsoft.com/office/powerpoint/2010/main" val="2031035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79304-F038-4B68-ADE9-ECC530C9DE7D}"/>
              </a:ext>
            </a:extLst>
          </p:cNvPr>
          <p:cNvSpPr>
            <a:spLocks noGrp="1"/>
          </p:cNvSpPr>
          <p:nvPr>
            <p:ph type="title"/>
          </p:nvPr>
        </p:nvSpPr>
        <p:spPr>
          <a:xfrm>
            <a:off x="529467" y="295159"/>
            <a:ext cx="8534400" cy="1507067"/>
          </a:xfrm>
        </p:spPr>
        <p:txBody>
          <a:bodyPr/>
          <a:lstStyle/>
          <a:p>
            <a:r>
              <a:rPr lang="en-US" b="1" u="sng" dirty="0"/>
              <a:t>You will need to:</a:t>
            </a:r>
            <a:endParaRPr lang="en-GB" b="1" u="sng" dirty="0"/>
          </a:p>
        </p:txBody>
      </p:sp>
      <p:sp>
        <p:nvSpPr>
          <p:cNvPr id="3" name="Content Placeholder 2">
            <a:extLst>
              <a:ext uri="{FF2B5EF4-FFF2-40B4-BE49-F238E27FC236}">
                <a16:creationId xmlns:a16="http://schemas.microsoft.com/office/drawing/2014/main" id="{19279DB8-4353-4E5A-8E57-C05A31013477}"/>
              </a:ext>
            </a:extLst>
          </p:cNvPr>
          <p:cNvSpPr>
            <a:spLocks noGrp="1"/>
          </p:cNvSpPr>
          <p:nvPr>
            <p:ph idx="1"/>
          </p:nvPr>
        </p:nvSpPr>
        <p:spPr>
          <a:xfrm>
            <a:off x="529467" y="2120278"/>
            <a:ext cx="8534400" cy="3615267"/>
          </a:xfrm>
        </p:spPr>
        <p:txBody>
          <a:bodyPr>
            <a:noAutofit/>
          </a:bodyPr>
          <a:lstStyle/>
          <a:p>
            <a:pPr marL="0" indent="0">
              <a:buNone/>
            </a:pPr>
            <a:r>
              <a:rPr lang="en-GB" sz="2200" b="1" dirty="0">
                <a:solidFill>
                  <a:schemeClr val="tx1"/>
                </a:solidFill>
              </a:rPr>
              <a:t>1. Check your business is eligible.</a:t>
            </a:r>
          </a:p>
          <a:p>
            <a:r>
              <a:rPr lang="en-GB" sz="2200" dirty="0">
                <a:solidFill>
                  <a:schemeClr val="tx1"/>
                </a:solidFill>
              </a:rPr>
              <a:t>To get a licence, you cannot have unspent criminal convictions for immigration offences or certain other crimes, such as fraud or money laundering.</a:t>
            </a:r>
          </a:p>
          <a:p>
            <a:pPr marL="0" indent="0">
              <a:buNone/>
            </a:pPr>
            <a:r>
              <a:rPr lang="en-GB" sz="2200" b="1" dirty="0">
                <a:solidFill>
                  <a:schemeClr val="tx1"/>
                </a:solidFill>
              </a:rPr>
              <a:t>2. Choose the type of licence you want to apply for.</a:t>
            </a:r>
          </a:p>
          <a:p>
            <a:r>
              <a:rPr lang="en-GB" sz="2200" dirty="0">
                <a:solidFill>
                  <a:schemeClr val="tx1"/>
                </a:solidFill>
              </a:rPr>
              <a:t>This will depend on what type of worker you want to sponsor:</a:t>
            </a:r>
          </a:p>
          <a:p>
            <a:r>
              <a:rPr lang="en-GB" sz="2200" dirty="0">
                <a:solidFill>
                  <a:schemeClr val="tx1"/>
                </a:solidFill>
              </a:rPr>
              <a:t>Tier 2 – skilled workers with long-term job offers</a:t>
            </a:r>
          </a:p>
          <a:p>
            <a:r>
              <a:rPr lang="en-GB" sz="2200" dirty="0">
                <a:solidFill>
                  <a:schemeClr val="tx1"/>
                </a:solidFill>
              </a:rPr>
              <a:t>Tier 5 – skilled temporary workers</a:t>
            </a:r>
          </a:p>
          <a:p>
            <a:r>
              <a:rPr lang="en-GB" sz="2200" dirty="0">
                <a:solidFill>
                  <a:schemeClr val="tx1"/>
                </a:solidFill>
              </a:rPr>
              <a:t>You can apply for a licence covering either tier or both</a:t>
            </a:r>
          </a:p>
        </p:txBody>
      </p:sp>
    </p:spTree>
    <p:extLst>
      <p:ext uri="{BB962C8B-B14F-4D97-AF65-F5344CB8AC3E}">
        <p14:creationId xmlns:p14="http://schemas.microsoft.com/office/powerpoint/2010/main" val="2804413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DF3F19-35A7-4032-A515-404B44F4DDBA}"/>
              </a:ext>
            </a:extLst>
          </p:cNvPr>
          <p:cNvSpPr>
            <a:spLocks noGrp="1"/>
          </p:cNvSpPr>
          <p:nvPr>
            <p:ph idx="1"/>
          </p:nvPr>
        </p:nvSpPr>
        <p:spPr>
          <a:xfrm>
            <a:off x="684212" y="685800"/>
            <a:ext cx="8534400" cy="5785338"/>
          </a:xfrm>
        </p:spPr>
        <p:txBody>
          <a:bodyPr>
            <a:normAutofit/>
          </a:bodyPr>
          <a:lstStyle/>
          <a:p>
            <a:pPr marL="0" indent="0">
              <a:buNone/>
            </a:pPr>
            <a:r>
              <a:rPr lang="en-GB" b="1" dirty="0">
                <a:solidFill>
                  <a:schemeClr val="tx1"/>
                </a:solidFill>
              </a:rPr>
              <a:t>3. Decide who will manage sponsorship within your business.</a:t>
            </a:r>
          </a:p>
          <a:p>
            <a:r>
              <a:rPr lang="en-GB" dirty="0">
                <a:solidFill>
                  <a:schemeClr val="tx1"/>
                </a:solidFill>
              </a:rPr>
              <a:t>You need to appoint people within your business to manage the sponsorship process when you apply for a licence. The main tool they’ll use is the sponsorship management system (SMS). The</a:t>
            </a:r>
          </a:p>
          <a:p>
            <a:pPr marL="0" indent="0">
              <a:buNone/>
            </a:pPr>
            <a:r>
              <a:rPr lang="en-GB" dirty="0">
                <a:solidFill>
                  <a:schemeClr val="tx1"/>
                </a:solidFill>
              </a:rPr>
              <a:t>roles are:</a:t>
            </a:r>
          </a:p>
          <a:p>
            <a:r>
              <a:rPr lang="en-GB" dirty="0">
                <a:solidFill>
                  <a:schemeClr val="tx1"/>
                </a:solidFill>
              </a:rPr>
              <a:t>authorising officer – a senior and competent person responsible for the actions of staff and</a:t>
            </a:r>
          </a:p>
          <a:p>
            <a:r>
              <a:rPr lang="en-GB" dirty="0">
                <a:solidFill>
                  <a:schemeClr val="tx1"/>
                </a:solidFill>
              </a:rPr>
              <a:t>representatives who use the SMS</a:t>
            </a:r>
          </a:p>
          <a:p>
            <a:r>
              <a:rPr lang="en-GB" dirty="0">
                <a:solidFill>
                  <a:schemeClr val="tx1"/>
                </a:solidFill>
              </a:rPr>
              <a:t>key contact – your main point of contact with UK Visas and Immigration (UKVI)</a:t>
            </a:r>
          </a:p>
          <a:p>
            <a:r>
              <a:rPr lang="en-GB" dirty="0">
                <a:solidFill>
                  <a:schemeClr val="tx1"/>
                </a:solidFill>
              </a:rPr>
              <a:t>level 1 user – responsible for all day-to-day management of your licence using the SMS</a:t>
            </a:r>
          </a:p>
          <a:p>
            <a:pPr marL="0" indent="0">
              <a:buNone/>
            </a:pPr>
            <a:r>
              <a:rPr lang="en-GB" dirty="0">
                <a:solidFill>
                  <a:schemeClr val="tx1"/>
                </a:solidFill>
              </a:rPr>
              <a:t>These roles can be filled by the same person or different people</a:t>
            </a:r>
          </a:p>
        </p:txBody>
      </p:sp>
    </p:spTree>
    <p:extLst>
      <p:ext uri="{BB962C8B-B14F-4D97-AF65-F5344CB8AC3E}">
        <p14:creationId xmlns:p14="http://schemas.microsoft.com/office/powerpoint/2010/main" val="2122119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B44D59-7E17-423A-BCD2-864EB6C4E7DF}"/>
              </a:ext>
            </a:extLst>
          </p:cNvPr>
          <p:cNvSpPr>
            <a:spLocks noGrp="1"/>
          </p:cNvSpPr>
          <p:nvPr>
            <p:ph idx="1"/>
          </p:nvPr>
        </p:nvSpPr>
        <p:spPr>
          <a:xfrm>
            <a:off x="684212" y="685800"/>
            <a:ext cx="8534400" cy="6033052"/>
          </a:xfrm>
        </p:spPr>
        <p:txBody>
          <a:bodyPr>
            <a:normAutofit/>
          </a:bodyPr>
          <a:lstStyle/>
          <a:p>
            <a:pPr marL="0" indent="0">
              <a:buNone/>
            </a:pPr>
            <a:r>
              <a:rPr lang="en-GB" b="1" dirty="0">
                <a:solidFill>
                  <a:schemeClr val="tx1"/>
                </a:solidFill>
              </a:rPr>
              <a:t>4. Apply online and pay a fee</a:t>
            </a:r>
          </a:p>
          <a:p>
            <a:pPr marL="0" indent="0">
              <a:buNone/>
            </a:pPr>
            <a:endParaRPr lang="en-GB" b="1" dirty="0">
              <a:solidFill>
                <a:schemeClr val="tx1"/>
              </a:solidFill>
            </a:endParaRPr>
          </a:p>
          <a:p>
            <a:pPr marL="0" indent="0">
              <a:buNone/>
            </a:pPr>
            <a:endParaRPr lang="en-GB" b="1" dirty="0">
              <a:solidFill>
                <a:schemeClr val="tx1"/>
              </a:solidFill>
            </a:endParaRPr>
          </a:p>
          <a:p>
            <a:pPr marL="0" indent="0">
              <a:buNone/>
            </a:pPr>
            <a:endParaRPr lang="en-GB" dirty="0">
              <a:solidFill>
                <a:schemeClr val="tx1"/>
              </a:solidFill>
            </a:endParaRPr>
          </a:p>
          <a:p>
            <a:pPr marL="0" indent="0">
              <a:buNone/>
            </a:pPr>
            <a:endParaRPr lang="en-GB" dirty="0">
              <a:solidFill>
                <a:schemeClr val="tx1"/>
              </a:solidFill>
            </a:endParaRPr>
          </a:p>
          <a:p>
            <a:pPr marL="0" indent="0">
              <a:buNone/>
            </a:pPr>
            <a:endParaRPr lang="en-GB" dirty="0">
              <a:solidFill>
                <a:schemeClr val="tx1"/>
              </a:solidFill>
            </a:endParaRPr>
          </a:p>
          <a:p>
            <a:pPr marL="0" indent="0">
              <a:buNone/>
            </a:pPr>
            <a:endParaRPr lang="en-GB" dirty="0">
              <a:solidFill>
                <a:schemeClr val="tx1"/>
              </a:solidFill>
            </a:endParaRPr>
          </a:p>
          <a:p>
            <a:pPr marL="0" indent="0">
              <a:buNone/>
            </a:pPr>
            <a:endParaRPr lang="en-GB" dirty="0">
              <a:solidFill>
                <a:schemeClr val="tx1"/>
              </a:solidFill>
            </a:endParaRPr>
          </a:p>
          <a:p>
            <a:pPr marL="0" indent="0">
              <a:buNone/>
            </a:pPr>
            <a:r>
              <a:rPr lang="en-GB" dirty="0">
                <a:solidFill>
                  <a:schemeClr val="tx1"/>
                </a:solidFill>
              </a:rPr>
              <a:t>The fees stated are current as of March 2020. Fees are kept under review and may be subject to change.</a:t>
            </a:r>
          </a:p>
          <a:p>
            <a:pPr marL="0" indent="0">
              <a:buNone/>
            </a:pPr>
            <a:r>
              <a:rPr lang="en-GB" dirty="0">
                <a:solidFill>
                  <a:schemeClr val="tx1"/>
                </a:solidFill>
              </a:rPr>
              <a:t>You’re usually a small business if:</a:t>
            </a:r>
          </a:p>
          <a:p>
            <a:pPr marL="0" indent="0">
              <a:buNone/>
            </a:pPr>
            <a:r>
              <a:rPr lang="en-GB" dirty="0">
                <a:solidFill>
                  <a:schemeClr val="tx1"/>
                </a:solidFill>
              </a:rPr>
              <a:t>• your annual turnover is £10.2 million or less</a:t>
            </a:r>
          </a:p>
          <a:p>
            <a:pPr marL="0" indent="0">
              <a:buNone/>
            </a:pPr>
            <a:r>
              <a:rPr lang="en-GB" dirty="0">
                <a:solidFill>
                  <a:schemeClr val="tx1"/>
                </a:solidFill>
              </a:rPr>
              <a:t>• you have 50 employees or fewer</a:t>
            </a:r>
          </a:p>
        </p:txBody>
      </p:sp>
      <p:pic>
        <p:nvPicPr>
          <p:cNvPr id="4" name="Picture 3">
            <a:extLst>
              <a:ext uri="{FF2B5EF4-FFF2-40B4-BE49-F238E27FC236}">
                <a16:creationId xmlns:a16="http://schemas.microsoft.com/office/drawing/2014/main" id="{8BAC49A3-779C-4325-8C36-6FA2554A7632}"/>
              </a:ext>
            </a:extLst>
          </p:cNvPr>
          <p:cNvPicPr>
            <a:picLocks noChangeAspect="1"/>
          </p:cNvPicPr>
          <p:nvPr/>
        </p:nvPicPr>
        <p:blipFill>
          <a:blip r:embed="rId2"/>
          <a:stretch>
            <a:fillRect/>
          </a:stretch>
        </p:blipFill>
        <p:spPr>
          <a:xfrm>
            <a:off x="794460" y="1618975"/>
            <a:ext cx="7337474" cy="2303626"/>
          </a:xfrm>
          <a:prstGeom prst="rect">
            <a:avLst/>
          </a:prstGeom>
        </p:spPr>
      </p:pic>
    </p:spTree>
    <p:extLst>
      <p:ext uri="{BB962C8B-B14F-4D97-AF65-F5344CB8AC3E}">
        <p14:creationId xmlns:p14="http://schemas.microsoft.com/office/powerpoint/2010/main" val="1223319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2109-142C-4D84-92EF-EF423F62C6AF}"/>
              </a:ext>
            </a:extLst>
          </p:cNvPr>
          <p:cNvSpPr>
            <a:spLocks noGrp="1"/>
          </p:cNvSpPr>
          <p:nvPr>
            <p:ph type="title"/>
          </p:nvPr>
        </p:nvSpPr>
        <p:spPr>
          <a:xfrm>
            <a:off x="1100455" y="-162737"/>
            <a:ext cx="9981075" cy="2455363"/>
          </a:xfrm>
        </p:spPr>
        <p:txBody>
          <a:bodyPr anchor="ctr">
            <a:normAutofit/>
          </a:bodyPr>
          <a:lstStyle/>
          <a:p>
            <a:pPr algn="ctr"/>
            <a:r>
              <a:rPr lang="en-GB" b="1" u="sng" dirty="0"/>
              <a:t>Costs for employers </a:t>
            </a:r>
          </a:p>
        </p:txBody>
      </p:sp>
      <p:sp>
        <p:nvSpPr>
          <p:cNvPr id="30" name="Content Placeholder 2">
            <a:extLst>
              <a:ext uri="{FF2B5EF4-FFF2-40B4-BE49-F238E27FC236}">
                <a16:creationId xmlns:a16="http://schemas.microsoft.com/office/drawing/2014/main" id="{14AAD6AD-B900-43C3-94EF-DC554A6A856B}"/>
              </a:ext>
            </a:extLst>
          </p:cNvPr>
          <p:cNvSpPr>
            <a:spLocks noGrp="1"/>
          </p:cNvSpPr>
          <p:nvPr>
            <p:ph idx="1"/>
          </p:nvPr>
        </p:nvSpPr>
        <p:spPr>
          <a:xfrm>
            <a:off x="806195" y="2054087"/>
            <a:ext cx="10569596" cy="3999241"/>
          </a:xfrm>
        </p:spPr>
        <p:txBody>
          <a:bodyPr anchor="ctr">
            <a:normAutofit fontScale="92500" lnSpcReduction="20000"/>
          </a:bodyPr>
          <a:lstStyle/>
          <a:p>
            <a:endParaRPr lang="en-GB" sz="3200" dirty="0"/>
          </a:p>
          <a:p>
            <a:r>
              <a:rPr lang="en-GB" sz="3200" dirty="0">
                <a:solidFill>
                  <a:schemeClr val="tx1"/>
                </a:solidFill>
              </a:rPr>
              <a:t>Sponsor Licence Costs £536 - £1476</a:t>
            </a:r>
          </a:p>
          <a:p>
            <a:r>
              <a:rPr lang="en-GB" sz="3200" dirty="0">
                <a:solidFill>
                  <a:schemeClr val="tx1"/>
                </a:solidFill>
              </a:rPr>
              <a:t>Typical Tier 2  - £610-£1220 </a:t>
            </a:r>
          </a:p>
          <a:p>
            <a:r>
              <a:rPr lang="en-GB" sz="3200" dirty="0">
                <a:solidFill>
                  <a:schemeClr val="tx1"/>
                </a:solidFill>
              </a:rPr>
              <a:t>Health Surcharge (£400 per year) </a:t>
            </a:r>
          </a:p>
          <a:p>
            <a:r>
              <a:rPr lang="en-GB" sz="3200" dirty="0">
                <a:solidFill>
                  <a:schemeClr val="tx1"/>
                </a:solidFill>
              </a:rPr>
              <a:t>COS (£199) </a:t>
            </a:r>
          </a:p>
          <a:p>
            <a:r>
              <a:rPr lang="en-GB" sz="3200" dirty="0">
                <a:solidFill>
                  <a:schemeClr val="tx1"/>
                </a:solidFill>
              </a:rPr>
              <a:t>Approx. - £4,000 - £5,000 per visa holder </a:t>
            </a:r>
          </a:p>
          <a:p>
            <a:r>
              <a:rPr lang="en-GB" sz="3200" dirty="0">
                <a:solidFill>
                  <a:schemeClr val="tx1"/>
                </a:solidFill>
              </a:rPr>
              <a:t>Family members? – up to £10,000 </a:t>
            </a:r>
          </a:p>
          <a:p>
            <a:endParaRPr lang="en-GB" sz="3200" dirty="0"/>
          </a:p>
          <a:p>
            <a:endParaRPr lang="en-GB" sz="3200" dirty="0"/>
          </a:p>
        </p:txBody>
      </p:sp>
    </p:spTree>
    <p:extLst>
      <p:ext uri="{BB962C8B-B14F-4D97-AF65-F5344CB8AC3E}">
        <p14:creationId xmlns:p14="http://schemas.microsoft.com/office/powerpoint/2010/main" val="4263744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A615D-0757-48B8-BD74-4776BE1A5E7C}"/>
              </a:ext>
            </a:extLst>
          </p:cNvPr>
          <p:cNvSpPr>
            <a:spLocks noGrp="1"/>
          </p:cNvSpPr>
          <p:nvPr>
            <p:ph type="title"/>
          </p:nvPr>
        </p:nvSpPr>
        <p:spPr>
          <a:xfrm>
            <a:off x="684212" y="537307"/>
            <a:ext cx="8534400" cy="1507067"/>
          </a:xfrm>
        </p:spPr>
        <p:txBody>
          <a:bodyPr/>
          <a:lstStyle/>
          <a:p>
            <a:r>
              <a:rPr lang="en-GB" b="1" u="sng" dirty="0"/>
              <a:t>The visa process</a:t>
            </a:r>
          </a:p>
        </p:txBody>
      </p:sp>
      <p:sp>
        <p:nvSpPr>
          <p:cNvPr id="3" name="Content Placeholder 2">
            <a:extLst>
              <a:ext uri="{FF2B5EF4-FFF2-40B4-BE49-F238E27FC236}">
                <a16:creationId xmlns:a16="http://schemas.microsoft.com/office/drawing/2014/main" id="{C2C6A663-F990-4C39-B51F-473442047577}"/>
              </a:ext>
            </a:extLst>
          </p:cNvPr>
          <p:cNvSpPr>
            <a:spLocks noGrp="1"/>
          </p:cNvSpPr>
          <p:nvPr>
            <p:ph idx="1"/>
          </p:nvPr>
        </p:nvSpPr>
        <p:spPr>
          <a:xfrm>
            <a:off x="684212" y="2127426"/>
            <a:ext cx="8534400" cy="3615267"/>
          </a:xfrm>
        </p:spPr>
        <p:txBody>
          <a:bodyPr>
            <a:noAutofit/>
          </a:bodyPr>
          <a:lstStyle/>
          <a:p>
            <a:r>
              <a:rPr lang="en-GB" sz="1800" dirty="0">
                <a:solidFill>
                  <a:schemeClr val="tx1"/>
                </a:solidFill>
              </a:rPr>
              <a:t>New immigration routes, such as the skilled worker route, will open from autumn 2020 for applications from those who wish to work in the UK from 1 January 2021. Applicants will apply and pay for their visa online. Anyone who comes to the UK as a visitor will not be able to apply for a visa to work once in the country.</a:t>
            </a:r>
          </a:p>
          <a:p>
            <a:pPr marL="0" indent="0">
              <a:buNone/>
            </a:pPr>
            <a:r>
              <a:rPr lang="en-GB" sz="1800" b="1" dirty="0">
                <a:solidFill>
                  <a:schemeClr val="tx1"/>
                </a:solidFill>
              </a:rPr>
              <a:t>Planning to come</a:t>
            </a:r>
          </a:p>
          <a:p>
            <a:r>
              <a:rPr lang="en-GB" sz="1800" dirty="0">
                <a:solidFill>
                  <a:schemeClr val="tx1"/>
                </a:solidFill>
              </a:rPr>
              <a:t>EU citizens and non-visa nationals will not require a visa to enter the country when visiting. All migrants looking to enter the UK to work will need to apply for permission in advance.</a:t>
            </a:r>
          </a:p>
          <a:p>
            <a:r>
              <a:rPr lang="en-GB" sz="1800" b="1" dirty="0">
                <a:solidFill>
                  <a:schemeClr val="tx1"/>
                </a:solidFill>
              </a:rPr>
              <a:t>Getting permission</a:t>
            </a:r>
          </a:p>
          <a:p>
            <a:r>
              <a:rPr lang="en-GB" sz="1800" dirty="0">
                <a:solidFill>
                  <a:schemeClr val="tx1"/>
                </a:solidFill>
              </a:rPr>
              <a:t>Most EU citizens will complete their application online. Non-EU citizens will continue to go to a Visa Application Centre to enrol their biometrics.</a:t>
            </a:r>
          </a:p>
        </p:txBody>
      </p:sp>
    </p:spTree>
    <p:extLst>
      <p:ext uri="{BB962C8B-B14F-4D97-AF65-F5344CB8AC3E}">
        <p14:creationId xmlns:p14="http://schemas.microsoft.com/office/powerpoint/2010/main" val="758084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20B0D0-595E-4573-94A0-A412662C94C2}"/>
              </a:ext>
            </a:extLst>
          </p:cNvPr>
          <p:cNvSpPr>
            <a:spLocks noGrp="1"/>
          </p:cNvSpPr>
          <p:nvPr>
            <p:ph idx="1"/>
          </p:nvPr>
        </p:nvSpPr>
        <p:spPr>
          <a:xfrm>
            <a:off x="684212" y="685800"/>
            <a:ext cx="8534400" cy="5715000"/>
          </a:xfrm>
        </p:spPr>
        <p:txBody>
          <a:bodyPr>
            <a:normAutofit fontScale="92500" lnSpcReduction="10000"/>
          </a:bodyPr>
          <a:lstStyle/>
          <a:p>
            <a:pPr marL="0" indent="0">
              <a:buNone/>
            </a:pPr>
            <a:r>
              <a:rPr lang="en-GB" b="1" dirty="0">
                <a:solidFill>
                  <a:schemeClr val="tx1"/>
                </a:solidFill>
              </a:rPr>
              <a:t>Crossing the UK border</a:t>
            </a:r>
          </a:p>
          <a:p>
            <a:r>
              <a:rPr lang="en-GB" dirty="0">
                <a:solidFill>
                  <a:schemeClr val="tx1"/>
                </a:solidFill>
              </a:rPr>
              <a:t>Citizens of Australia, Canada, Japan, New Zealand, Singapore, South Korea and the USA, who possess biometric passports, will continue to be able to use e-gates to pass through the UK border either as a visitor or with prior permission. EU citizens will continue to use e-gates but this policy will be kept under review. Others will need to see a Border Force officer.</a:t>
            </a:r>
          </a:p>
          <a:p>
            <a:pPr marL="0" indent="0">
              <a:buNone/>
            </a:pPr>
            <a:r>
              <a:rPr lang="en-GB" b="1" dirty="0">
                <a:solidFill>
                  <a:schemeClr val="tx1"/>
                </a:solidFill>
              </a:rPr>
              <a:t>Living in the UK</a:t>
            </a:r>
          </a:p>
          <a:p>
            <a:r>
              <a:rPr lang="en-GB" dirty="0">
                <a:solidFill>
                  <a:schemeClr val="tx1"/>
                </a:solidFill>
              </a:rPr>
              <a:t>EU citizens can use the online checking service to demonstrate their immigration status and their right to work in the UK. As a transition measure, employers, landlords and public service providers will continue to accept the passports and national identity cards of EU citizens as evidence of permission up until 30 June 2021. Non-EU citizens will continue to use their physical documentation.</a:t>
            </a:r>
          </a:p>
          <a:p>
            <a:pPr marL="0" indent="0">
              <a:buNone/>
            </a:pPr>
            <a:r>
              <a:rPr lang="en-GB" b="1" dirty="0">
                <a:solidFill>
                  <a:schemeClr val="tx1"/>
                </a:solidFill>
              </a:rPr>
              <a:t>Leaving the UK</a:t>
            </a:r>
          </a:p>
          <a:p>
            <a:r>
              <a:rPr lang="en-GB" dirty="0">
                <a:solidFill>
                  <a:schemeClr val="tx1"/>
                </a:solidFill>
              </a:rPr>
              <a:t>Leaving the UK after leave has expired, or not leaving at all when required to, will impact a migrant’s immigration status and affect future interactions with UK immigration.</a:t>
            </a:r>
          </a:p>
        </p:txBody>
      </p:sp>
    </p:spTree>
    <p:extLst>
      <p:ext uri="{BB962C8B-B14F-4D97-AF65-F5344CB8AC3E}">
        <p14:creationId xmlns:p14="http://schemas.microsoft.com/office/powerpoint/2010/main" val="674710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2109-142C-4D84-92EF-EF423F62C6AF}"/>
              </a:ext>
            </a:extLst>
          </p:cNvPr>
          <p:cNvSpPr>
            <a:spLocks noGrp="1"/>
          </p:cNvSpPr>
          <p:nvPr>
            <p:ph type="title"/>
          </p:nvPr>
        </p:nvSpPr>
        <p:spPr>
          <a:xfrm>
            <a:off x="1828800" y="435837"/>
            <a:ext cx="8534400" cy="1507067"/>
          </a:xfrm>
        </p:spPr>
        <p:txBody>
          <a:bodyPr anchor="ctr">
            <a:normAutofit/>
          </a:bodyPr>
          <a:lstStyle/>
          <a:p>
            <a:pPr algn="ctr"/>
            <a:r>
              <a:rPr lang="en-GB" sz="3200" b="1" u="sng" dirty="0"/>
              <a:t>Recommendations for employers </a:t>
            </a:r>
          </a:p>
        </p:txBody>
      </p:sp>
      <p:sp>
        <p:nvSpPr>
          <p:cNvPr id="30" name="Content Placeholder 2">
            <a:extLst>
              <a:ext uri="{FF2B5EF4-FFF2-40B4-BE49-F238E27FC236}">
                <a16:creationId xmlns:a16="http://schemas.microsoft.com/office/drawing/2014/main" id="{14AAD6AD-B900-43C3-94EF-DC554A6A856B}"/>
              </a:ext>
            </a:extLst>
          </p:cNvPr>
          <p:cNvSpPr>
            <a:spLocks noGrp="1"/>
          </p:cNvSpPr>
          <p:nvPr>
            <p:ph idx="1"/>
          </p:nvPr>
        </p:nvSpPr>
        <p:spPr>
          <a:xfrm>
            <a:off x="599806" y="1758463"/>
            <a:ext cx="8534400" cy="4849706"/>
          </a:xfrm>
        </p:spPr>
        <p:txBody>
          <a:bodyPr anchor="ctr">
            <a:normAutofit/>
          </a:bodyPr>
          <a:lstStyle/>
          <a:p>
            <a:r>
              <a:rPr lang="en-GB" sz="3200" dirty="0">
                <a:solidFill>
                  <a:schemeClr val="tx1"/>
                </a:solidFill>
              </a:rPr>
              <a:t>Get a Sponsor Licence </a:t>
            </a:r>
          </a:p>
          <a:p>
            <a:r>
              <a:rPr lang="en-GB" sz="3200" dirty="0">
                <a:solidFill>
                  <a:schemeClr val="tx1"/>
                </a:solidFill>
              </a:rPr>
              <a:t>Consider your EU workers – audit and inform </a:t>
            </a:r>
          </a:p>
          <a:p>
            <a:r>
              <a:rPr lang="en-GB" sz="3200" dirty="0">
                <a:solidFill>
                  <a:schemeClr val="tx1"/>
                </a:solidFill>
              </a:rPr>
              <a:t>Consider budgetary concerns </a:t>
            </a:r>
          </a:p>
          <a:p>
            <a:r>
              <a:rPr lang="en-GB" sz="3200" dirty="0">
                <a:solidFill>
                  <a:schemeClr val="tx1"/>
                </a:solidFill>
              </a:rPr>
              <a:t>Manage timescales </a:t>
            </a:r>
          </a:p>
          <a:p>
            <a:r>
              <a:rPr lang="en-GB" sz="3200" dirty="0">
                <a:solidFill>
                  <a:schemeClr val="tx1"/>
                </a:solidFill>
              </a:rPr>
              <a:t>Be compliant </a:t>
            </a:r>
          </a:p>
          <a:p>
            <a:endParaRPr lang="en-GB" sz="3200" dirty="0"/>
          </a:p>
        </p:txBody>
      </p:sp>
    </p:spTree>
    <p:extLst>
      <p:ext uri="{BB962C8B-B14F-4D97-AF65-F5344CB8AC3E}">
        <p14:creationId xmlns:p14="http://schemas.microsoft.com/office/powerpoint/2010/main" val="81612595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91</TotalTime>
  <Words>1595</Words>
  <Application>Microsoft Office PowerPoint</Application>
  <PresentationFormat>Widescreen</PresentationFormat>
  <Paragraphs>115</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Century Gothic</vt:lpstr>
      <vt:lpstr>Wingdings</vt:lpstr>
      <vt:lpstr>Wingdings 3</vt:lpstr>
      <vt:lpstr>Slice</vt:lpstr>
      <vt:lpstr>The UK's points-based immigration system: An introduction for employers</vt:lpstr>
      <vt:lpstr>Government Policy Paper Feb 2020</vt:lpstr>
      <vt:lpstr>Timelines for Employers with EU Workers </vt:lpstr>
      <vt:lpstr>EU citizens already living in the UK</vt:lpstr>
      <vt:lpstr>Skilled workers</vt:lpstr>
      <vt:lpstr>Shortage occupation list </vt:lpstr>
      <vt:lpstr>Identifying whether a job meets the required skill level</vt:lpstr>
      <vt:lpstr>PowerPoint Presentation</vt:lpstr>
      <vt:lpstr>Skilled worker case studies</vt:lpstr>
      <vt:lpstr>PowerPoint Presentation</vt:lpstr>
      <vt:lpstr>Highly skilled workers</vt:lpstr>
      <vt:lpstr>Lower-skilled workers</vt:lpstr>
      <vt:lpstr>Becoming an approved sponsor</vt:lpstr>
      <vt:lpstr>You will need to:</vt:lpstr>
      <vt:lpstr>PowerPoint Presentation</vt:lpstr>
      <vt:lpstr>PowerPoint Presentation</vt:lpstr>
      <vt:lpstr>Costs for employers </vt:lpstr>
      <vt:lpstr>The visa process</vt:lpstr>
      <vt:lpstr>PowerPoint Presentation</vt:lpstr>
      <vt:lpstr>Recommendations for employers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UK's points-based immigration system: An introduction for employers</dc:title>
  <dc:creator>McClelland, Jack</dc:creator>
  <cp:lastModifiedBy>Mary Meehan</cp:lastModifiedBy>
  <cp:revision>8</cp:revision>
  <dcterms:created xsi:type="dcterms:W3CDTF">2020-04-10T09:53:25Z</dcterms:created>
  <dcterms:modified xsi:type="dcterms:W3CDTF">2020-08-19T16:02:25Z</dcterms:modified>
</cp:coreProperties>
</file>