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6.xml" ContentType="application/vnd.openxmlformats-officedocument.theme+xml"/>
  <Override PartName="/ppt/slideLayouts/slideLayout25.xml" ContentType="application/vnd.openxmlformats-officedocument.presentationml.slideLayout+xml"/>
  <Override PartName="/ppt/theme/theme7.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8.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9.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10.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11.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2.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3.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4.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5.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6.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7.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8.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9.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20.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21.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2.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theme/theme23.xml" ContentType="application/vnd.openxmlformats-officedocument.theme+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4.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5.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theme/theme26.xml" ContentType="application/vnd.openxmlformats-officedocument.theme+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theme/theme27.xml" ContentType="application/vnd.openxmlformats-officedocument.theme+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theme/theme30.xml" ContentType="application/vnd.openxmlformats-officedocument.theme+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theme/theme31.xml" ContentType="application/vnd.openxmlformats-officedocument.theme+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theme/theme32.xml" ContentType="application/vnd.openxmlformats-officedocument.theme+xml"/>
  <Override PartName="/ppt/theme/theme3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4" r:id="rId2"/>
    <p:sldMasterId id="2147483667" r:id="rId3"/>
    <p:sldMasterId id="2147483669" r:id="rId4"/>
    <p:sldMasterId id="2147483672" r:id="rId5"/>
    <p:sldMasterId id="2147483675" r:id="rId6"/>
    <p:sldMasterId id="2147483678" r:id="rId7"/>
    <p:sldMasterId id="2147483680" r:id="rId8"/>
    <p:sldMasterId id="2147483694" r:id="rId9"/>
    <p:sldMasterId id="2147483708" r:id="rId10"/>
    <p:sldMasterId id="2147483722" r:id="rId11"/>
    <p:sldMasterId id="2147483736" r:id="rId12"/>
    <p:sldMasterId id="2147483750" r:id="rId13"/>
    <p:sldMasterId id="2147483764" r:id="rId14"/>
    <p:sldMasterId id="2147483778" r:id="rId15"/>
    <p:sldMasterId id="2147483792" r:id="rId16"/>
    <p:sldMasterId id="2147483806" r:id="rId17"/>
    <p:sldMasterId id="2147483820" r:id="rId18"/>
    <p:sldMasterId id="2147483834" r:id="rId19"/>
    <p:sldMasterId id="2147483848" r:id="rId20"/>
    <p:sldMasterId id="2147483862" r:id="rId21"/>
    <p:sldMasterId id="2147483876" r:id="rId22"/>
    <p:sldMasterId id="2147483890" r:id="rId23"/>
    <p:sldMasterId id="2147483904" r:id="rId24"/>
    <p:sldMasterId id="2147483918" r:id="rId25"/>
    <p:sldMasterId id="2147483932" r:id="rId26"/>
    <p:sldMasterId id="2147483946" r:id="rId27"/>
    <p:sldMasterId id="2147483960" r:id="rId28"/>
    <p:sldMasterId id="2147483974" r:id="rId29"/>
    <p:sldMasterId id="2147483988" r:id="rId30"/>
    <p:sldMasterId id="2147484002" r:id="rId31"/>
    <p:sldMasterId id="2147484016" r:id="rId32"/>
  </p:sldMasterIdLst>
  <p:notesMasterIdLst>
    <p:notesMasterId r:id="rId80"/>
  </p:notesMasterIdLst>
  <p:sldIdLst>
    <p:sldId id="256" r:id="rId33"/>
    <p:sldId id="262" r:id="rId34"/>
    <p:sldId id="261"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263" r:id="rId61"/>
    <p:sldId id="265" r:id="rId62"/>
    <p:sldId id="275" r:id="rId63"/>
    <p:sldId id="267" r:id="rId64"/>
    <p:sldId id="268" r:id="rId65"/>
    <p:sldId id="269" r:id="rId66"/>
    <p:sldId id="270" r:id="rId67"/>
    <p:sldId id="271" r:id="rId68"/>
    <p:sldId id="272" r:id="rId69"/>
    <p:sldId id="274" r:id="rId70"/>
    <p:sldId id="287" r:id="rId71"/>
    <p:sldId id="286" r:id="rId72"/>
    <p:sldId id="288" r:id="rId73"/>
    <p:sldId id="289" r:id="rId74"/>
    <p:sldId id="290" r:id="rId75"/>
    <p:sldId id="291" r:id="rId76"/>
    <p:sldId id="292" r:id="rId77"/>
    <p:sldId id="277" r:id="rId78"/>
    <p:sldId id="278" r:id="rId7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41" autoAdjust="0"/>
    <p:restoredTop sz="86474" autoAdjust="0"/>
  </p:normalViewPr>
  <p:slideViewPr>
    <p:cSldViewPr snapToGrid="0" snapToObjects="1">
      <p:cViewPr varScale="1">
        <p:scale>
          <a:sx n="97" d="100"/>
          <a:sy n="97" d="100"/>
        </p:scale>
        <p:origin x="2040" y="2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 Target="slides/slide10.xml"/><Relationship Id="rId47" Type="http://schemas.openxmlformats.org/officeDocument/2006/relationships/slide" Target="slides/slide15.xml"/><Relationship Id="rId63" Type="http://schemas.openxmlformats.org/officeDocument/2006/relationships/slide" Target="slides/slide31.xml"/><Relationship Id="rId68" Type="http://schemas.openxmlformats.org/officeDocument/2006/relationships/slide" Target="slides/slide36.xml"/><Relationship Id="rId84" Type="http://schemas.openxmlformats.org/officeDocument/2006/relationships/tableStyles" Target="tableStyles.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 Target="slides/slide5.xml"/><Relationship Id="rId53" Type="http://schemas.openxmlformats.org/officeDocument/2006/relationships/slide" Target="slides/slide21.xml"/><Relationship Id="rId58" Type="http://schemas.openxmlformats.org/officeDocument/2006/relationships/slide" Target="slides/slide26.xml"/><Relationship Id="rId74" Type="http://schemas.openxmlformats.org/officeDocument/2006/relationships/slide" Target="slides/slide42.xml"/><Relationship Id="rId79" Type="http://schemas.openxmlformats.org/officeDocument/2006/relationships/slide" Target="slides/slide47.xml"/><Relationship Id="rId5" Type="http://schemas.openxmlformats.org/officeDocument/2006/relationships/slideMaster" Target="slideMasters/slideMaster5.xml"/><Relationship Id="rId61" Type="http://schemas.openxmlformats.org/officeDocument/2006/relationships/slide" Target="slides/slide29.xml"/><Relationship Id="rId82" Type="http://schemas.openxmlformats.org/officeDocument/2006/relationships/viewProps" Target="viewProps.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 Target="slides/slide3.xml"/><Relationship Id="rId43" Type="http://schemas.openxmlformats.org/officeDocument/2006/relationships/slide" Target="slides/slide11.xml"/><Relationship Id="rId48" Type="http://schemas.openxmlformats.org/officeDocument/2006/relationships/slide" Target="slides/slide16.xml"/><Relationship Id="rId56" Type="http://schemas.openxmlformats.org/officeDocument/2006/relationships/slide" Target="slides/slide24.xml"/><Relationship Id="rId64" Type="http://schemas.openxmlformats.org/officeDocument/2006/relationships/slide" Target="slides/slide32.xml"/><Relationship Id="rId69" Type="http://schemas.openxmlformats.org/officeDocument/2006/relationships/slide" Target="slides/slide37.xml"/><Relationship Id="rId77" Type="http://schemas.openxmlformats.org/officeDocument/2006/relationships/slide" Target="slides/slide45.xml"/><Relationship Id="rId8" Type="http://schemas.openxmlformats.org/officeDocument/2006/relationships/slideMaster" Target="slideMasters/slideMaster8.xml"/><Relationship Id="rId51" Type="http://schemas.openxmlformats.org/officeDocument/2006/relationships/slide" Target="slides/slide19.xml"/><Relationship Id="rId72" Type="http://schemas.openxmlformats.org/officeDocument/2006/relationships/slide" Target="slides/slide40.xml"/><Relationship Id="rId80"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1.xml"/><Relationship Id="rId38" Type="http://schemas.openxmlformats.org/officeDocument/2006/relationships/slide" Target="slides/slide6.xml"/><Relationship Id="rId46" Type="http://schemas.openxmlformats.org/officeDocument/2006/relationships/slide" Target="slides/slide14.xml"/><Relationship Id="rId59" Type="http://schemas.openxmlformats.org/officeDocument/2006/relationships/slide" Target="slides/slide27.xml"/><Relationship Id="rId67" Type="http://schemas.openxmlformats.org/officeDocument/2006/relationships/slide" Target="slides/slide35.xml"/><Relationship Id="rId20" Type="http://schemas.openxmlformats.org/officeDocument/2006/relationships/slideMaster" Target="slideMasters/slideMaster20.xml"/><Relationship Id="rId41" Type="http://schemas.openxmlformats.org/officeDocument/2006/relationships/slide" Target="slides/slide9.xml"/><Relationship Id="rId54" Type="http://schemas.openxmlformats.org/officeDocument/2006/relationships/slide" Target="slides/slide22.xml"/><Relationship Id="rId62" Type="http://schemas.openxmlformats.org/officeDocument/2006/relationships/slide" Target="slides/slide30.xml"/><Relationship Id="rId70" Type="http://schemas.openxmlformats.org/officeDocument/2006/relationships/slide" Target="slides/slide38.xml"/><Relationship Id="rId75" Type="http://schemas.openxmlformats.org/officeDocument/2006/relationships/slide" Target="slides/slide43.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4.xml"/><Relationship Id="rId49" Type="http://schemas.openxmlformats.org/officeDocument/2006/relationships/slide" Target="slides/slide17.xml"/><Relationship Id="rId57" Type="http://schemas.openxmlformats.org/officeDocument/2006/relationships/slide" Target="slides/slide2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12.xml"/><Relationship Id="rId52" Type="http://schemas.openxmlformats.org/officeDocument/2006/relationships/slide" Target="slides/slide20.xml"/><Relationship Id="rId60" Type="http://schemas.openxmlformats.org/officeDocument/2006/relationships/slide" Target="slides/slide28.xml"/><Relationship Id="rId65" Type="http://schemas.openxmlformats.org/officeDocument/2006/relationships/slide" Target="slides/slide33.xml"/><Relationship Id="rId73" Type="http://schemas.openxmlformats.org/officeDocument/2006/relationships/slide" Target="slides/slide41.xml"/><Relationship Id="rId78" Type="http://schemas.openxmlformats.org/officeDocument/2006/relationships/slide" Target="slides/slide46.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7.xml"/><Relationship Id="rId34" Type="http://schemas.openxmlformats.org/officeDocument/2006/relationships/slide" Target="slides/slide2.xml"/><Relationship Id="rId50" Type="http://schemas.openxmlformats.org/officeDocument/2006/relationships/slide" Target="slides/slide18.xml"/><Relationship Id="rId55" Type="http://schemas.openxmlformats.org/officeDocument/2006/relationships/slide" Target="slides/slide23.xml"/><Relationship Id="rId76" Type="http://schemas.openxmlformats.org/officeDocument/2006/relationships/slide" Target="slides/slide44.xml"/><Relationship Id="rId7" Type="http://schemas.openxmlformats.org/officeDocument/2006/relationships/slideMaster" Target="slideMasters/slideMaster7.xml"/><Relationship Id="rId71" Type="http://schemas.openxmlformats.org/officeDocument/2006/relationships/slide" Target="slides/slide39.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8.xml"/><Relationship Id="rId45" Type="http://schemas.openxmlformats.org/officeDocument/2006/relationships/slide" Target="slides/slide13.xml"/><Relationship Id="rId66" Type="http://schemas.openxmlformats.org/officeDocument/2006/relationships/slide" Target="slides/slide34.xml"/></Relationships>
</file>

<file path=ppt/diagrams/_rels/data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diagrams/_rels/data2.xml.rels><?xml version="1.0" encoding="UTF-8" standalone="yes"?>
<Relationships xmlns="http://schemas.openxmlformats.org/package/2006/relationships"><Relationship Id="rId1" Type="http://schemas.openxmlformats.org/officeDocument/2006/relationships/image" Target="../media/image29.png"/></Relationships>
</file>

<file path=ppt/diagrams/_rels/data3.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diagrams/_rels/drawing2.xml.rels><?xml version="1.0" encoding="UTF-8" standalone="yes"?>
<Relationships xmlns="http://schemas.openxmlformats.org/package/2006/relationships"><Relationship Id="rId1" Type="http://schemas.openxmlformats.org/officeDocument/2006/relationships/image" Target="../media/image29.png"/></Relationships>
</file>

<file path=ppt/diagrams/_rels/drawing3.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C2FDF3-27AC-4375-96F6-39E5E1775D13}" type="doc">
      <dgm:prSet loTypeId="urn:microsoft.com/office/officeart/2005/8/layout/vList3" loCatId="picture" qsTypeId="urn:microsoft.com/office/officeart/2005/8/quickstyle/simple1" qsCatId="simple" csTypeId="urn:microsoft.com/office/officeart/2005/8/colors/colorful4" csCatId="colorful" phldr="1"/>
      <dgm:spPr/>
    </dgm:pt>
    <dgm:pt modelId="{655F4674-8E7E-47A7-8AA5-260C97FEB800}">
      <dgm:prSet custT="1"/>
      <dgm:spPr>
        <a:xfrm rot="10800000">
          <a:off x="1493303" y="1807195"/>
          <a:ext cx="6104147" cy="1402746"/>
        </a:xfrm>
        <a:solidFill>
          <a:srgbClr val="8064A2">
            <a:hueOff val="-2232385"/>
            <a:satOff val="13449"/>
            <a:lumOff val="1078"/>
            <a:alphaOff val="0"/>
          </a:srgbClr>
        </a:solidFill>
        <a:ln w="25400" cap="flat" cmpd="sng" algn="ctr">
          <a:solidFill>
            <a:sysClr val="window" lastClr="FFFFFF">
              <a:hueOff val="0"/>
              <a:satOff val="0"/>
              <a:lumOff val="0"/>
              <a:alphaOff val="0"/>
            </a:sysClr>
          </a:solidFill>
          <a:prstDash val="solid"/>
        </a:ln>
        <a:effectLst/>
      </dgm:spPr>
      <dgm:t>
        <a:bodyPr/>
        <a:lstStyle/>
        <a:p>
          <a:pPr algn="l">
            <a:buNone/>
          </a:pPr>
          <a:r>
            <a:rPr lang="en-GB" sz="1600" b="0" dirty="0">
              <a:solidFill>
                <a:sysClr val="window" lastClr="FFFFFF"/>
              </a:solidFill>
              <a:latin typeface="Arial"/>
              <a:ea typeface="+mn-ea"/>
              <a:cs typeface="Arial"/>
            </a:rPr>
            <a:t>During that period employers, landlords and public service providers will continue to accept the passports and national identity cards of EU citizens as evidence of permission.</a:t>
          </a:r>
        </a:p>
      </dgm:t>
    </dgm:pt>
    <dgm:pt modelId="{1DECE581-A1D0-40BE-8A4B-CD942C7223F8}" type="parTrans" cxnId="{0AE7C3A6-5394-4CA4-BECB-62B34D033CA4}">
      <dgm:prSet/>
      <dgm:spPr/>
      <dgm:t>
        <a:bodyPr/>
        <a:lstStyle/>
        <a:p>
          <a:endParaRPr lang="en-GB"/>
        </a:p>
      </dgm:t>
    </dgm:pt>
    <dgm:pt modelId="{6E1C9BD7-BB87-4228-8FD6-D27A119AE8CA}" type="sibTrans" cxnId="{0AE7C3A6-5394-4CA4-BECB-62B34D033CA4}">
      <dgm:prSet/>
      <dgm:spPr/>
      <dgm:t>
        <a:bodyPr/>
        <a:lstStyle/>
        <a:p>
          <a:endParaRPr lang="en-GB"/>
        </a:p>
      </dgm:t>
    </dgm:pt>
    <dgm:pt modelId="{20AC078F-ADE9-407A-85A0-3958548EBD8A}">
      <dgm:prSet phldrT="[Text]" custT="1"/>
      <dgm:spPr>
        <a:xfrm rot="10800000">
          <a:off x="1371933" y="0"/>
          <a:ext cx="6165963" cy="1415988"/>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l" rtl="0">
            <a:buNone/>
          </a:pPr>
          <a:r>
            <a:rPr lang="en-GB" sz="1600" b="0" dirty="0">
              <a:solidFill>
                <a:sysClr val="window" lastClr="FFFFFF"/>
              </a:solidFill>
              <a:latin typeface="Arial"/>
              <a:ea typeface="+mn-ea"/>
              <a:cs typeface="Arial"/>
            </a:rPr>
            <a:t>EU citizens living in the UK by 31 December 2020 are eligible to apply to the EU Settlement Scheme and have until 30 June 2021 to make an application. </a:t>
          </a:r>
          <a:endParaRPr lang="en-GB" sz="1600" b="0" dirty="0">
            <a:solidFill>
              <a:sysClr val="window" lastClr="FFFFFF"/>
            </a:solidFill>
            <a:latin typeface="Arial" panose="020B0604020202020204" pitchFamily="34" charset="0"/>
            <a:ea typeface="+mn-ea"/>
            <a:cs typeface="Arial" panose="020B0604020202020204" pitchFamily="34" charset="0"/>
          </a:endParaRPr>
        </a:p>
      </dgm:t>
    </dgm:pt>
    <dgm:pt modelId="{1AB02A35-3355-496C-95E9-21BFB45F5CEC}" type="sibTrans" cxnId="{7E75EBEF-3D8A-4397-B6D5-537E0BE54C87}">
      <dgm:prSet/>
      <dgm:spPr/>
      <dgm:t>
        <a:bodyPr/>
        <a:lstStyle/>
        <a:p>
          <a:endParaRPr lang="en-GB"/>
        </a:p>
      </dgm:t>
    </dgm:pt>
    <dgm:pt modelId="{16D23FDB-C08D-49FD-BCE4-A7C9A92A2622}" type="parTrans" cxnId="{7E75EBEF-3D8A-4397-B6D5-537E0BE54C87}">
      <dgm:prSet/>
      <dgm:spPr/>
      <dgm:t>
        <a:bodyPr/>
        <a:lstStyle/>
        <a:p>
          <a:endParaRPr lang="en-GB"/>
        </a:p>
      </dgm:t>
    </dgm:pt>
    <dgm:pt modelId="{7875A931-D151-4A37-9A17-DB514B265F13}">
      <dgm:prSet custT="1"/>
      <dgm:spPr>
        <a:xfrm rot="10800000">
          <a:off x="1603322" y="3510785"/>
          <a:ext cx="6008924" cy="1337827"/>
        </a:xfrm>
        <a:solidFill>
          <a:srgbClr val="8064A2">
            <a:hueOff val="-4464770"/>
            <a:satOff val="26899"/>
            <a:lumOff val="2156"/>
            <a:alphaOff val="0"/>
          </a:srgbClr>
        </a:solidFill>
        <a:ln w="25400" cap="flat" cmpd="sng" algn="ctr">
          <a:solidFill>
            <a:sysClr val="window" lastClr="FFFFFF">
              <a:hueOff val="0"/>
              <a:satOff val="0"/>
              <a:lumOff val="0"/>
              <a:alphaOff val="0"/>
            </a:sysClr>
          </a:solidFill>
          <a:prstDash val="solid"/>
        </a:ln>
        <a:effectLst/>
      </dgm:spPr>
      <dgm:t>
        <a:bodyPr/>
        <a:lstStyle/>
        <a:p>
          <a:pPr algn="l">
            <a:buNone/>
          </a:pPr>
          <a:r>
            <a:rPr lang="en-GB" sz="1600" b="0" dirty="0">
              <a:solidFill>
                <a:sysClr val="window" lastClr="FFFFFF"/>
              </a:solidFill>
              <a:latin typeface="Arial"/>
              <a:ea typeface="+mn-ea"/>
              <a:cs typeface="Arial"/>
            </a:rPr>
            <a:t>There have now been more than 4.48 million applications to the EUSS with over 4.28 million grants of status. * </a:t>
          </a:r>
          <a:r>
            <a:rPr lang="en-GB" sz="1000" b="0" dirty="0">
              <a:solidFill>
                <a:sysClr val="window" lastClr="FFFFFF"/>
              </a:solidFill>
              <a:latin typeface="Arial"/>
              <a:ea typeface="+mn-ea"/>
              <a:cs typeface="Arial"/>
            </a:rPr>
            <a:t> </a:t>
          </a:r>
        </a:p>
      </dgm:t>
    </dgm:pt>
    <dgm:pt modelId="{9185D624-A575-4627-BDC9-F1BA2370AA8A}" type="parTrans" cxnId="{A3EFCCAB-5077-48EC-B178-EE11D6372A68}">
      <dgm:prSet/>
      <dgm:spPr/>
      <dgm:t>
        <a:bodyPr/>
        <a:lstStyle/>
        <a:p>
          <a:endParaRPr lang="en-GB"/>
        </a:p>
      </dgm:t>
    </dgm:pt>
    <dgm:pt modelId="{B3434DFC-602A-4EBD-A450-836F663F4455}" type="sibTrans" cxnId="{A3EFCCAB-5077-48EC-B178-EE11D6372A68}">
      <dgm:prSet/>
      <dgm:spPr/>
      <dgm:t>
        <a:bodyPr/>
        <a:lstStyle/>
        <a:p>
          <a:endParaRPr lang="en-GB"/>
        </a:p>
      </dgm:t>
    </dgm:pt>
    <dgm:pt modelId="{C3804A98-780C-48A3-8AE8-74A2682C48FD}" type="pres">
      <dgm:prSet presAssocID="{C1C2FDF3-27AC-4375-96F6-39E5E1775D13}" presName="linearFlow" presStyleCnt="0">
        <dgm:presLayoutVars>
          <dgm:dir/>
          <dgm:resizeHandles val="exact"/>
        </dgm:presLayoutVars>
      </dgm:prSet>
      <dgm:spPr/>
    </dgm:pt>
    <dgm:pt modelId="{ED39BE4E-1D34-47C7-B8A9-7FC520E0605E}" type="pres">
      <dgm:prSet presAssocID="{20AC078F-ADE9-407A-85A0-3958548EBD8A}" presName="composite" presStyleCnt="0"/>
      <dgm:spPr/>
    </dgm:pt>
    <dgm:pt modelId="{DDDE6AF9-8BB2-4937-9D66-DD3538D13D45}" type="pres">
      <dgm:prSet presAssocID="{20AC078F-ADE9-407A-85A0-3958548EBD8A}" presName="imgShp" presStyleLbl="fgImgPlace1" presStyleIdx="0" presStyleCnt="3" custScaleX="71884" custScaleY="78579" custLinFactNeighborX="-50291" custLinFactNeighborY="7383"/>
      <dgm:spPr>
        <a:xfrm>
          <a:off x="170841" y="260593"/>
          <a:ext cx="1008350" cy="110226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noFill/>
          <a:prstDash val="solid"/>
        </a:ln>
        <a:effectLst/>
      </dgm:spPr>
    </dgm:pt>
    <dgm:pt modelId="{F84FD224-841E-43CE-8DF4-3048AB0896CA}" type="pres">
      <dgm:prSet presAssocID="{20AC078F-ADE9-407A-85A0-3958548EBD8A}" presName="txShp" presStyleLbl="node1" presStyleIdx="0" presStyleCnt="3" custScaleX="115907" custScaleY="100944" custLinFactNeighborX="7793" custLinFactNeighborY="-1316">
        <dgm:presLayoutVars>
          <dgm:bulletEnabled val="1"/>
        </dgm:presLayoutVars>
      </dgm:prSet>
      <dgm:spPr>
        <a:prstGeom prst="homePlate">
          <a:avLst/>
        </a:prstGeom>
      </dgm:spPr>
    </dgm:pt>
    <dgm:pt modelId="{31DCC733-9971-40F1-BC36-AB2C9F1541A1}" type="pres">
      <dgm:prSet presAssocID="{1AB02A35-3355-496C-95E9-21BFB45F5CEC}" presName="spacing" presStyleCnt="0"/>
      <dgm:spPr/>
    </dgm:pt>
    <dgm:pt modelId="{C5A91CFE-940E-4131-893C-26067278D8DD}" type="pres">
      <dgm:prSet presAssocID="{655F4674-8E7E-47A7-8AA5-260C97FEB800}" presName="composite" presStyleCnt="0"/>
      <dgm:spPr/>
    </dgm:pt>
    <dgm:pt modelId="{FAF6D73C-5BD9-4872-9C0C-9B5519FDA553}" type="pres">
      <dgm:prSet presAssocID="{655F4674-8E7E-47A7-8AA5-260C97FEB800}" presName="imgShp" presStyleLbl="fgImgPlace1" presStyleIdx="1" presStyleCnt="3" custScaleX="65619" custScaleY="70000" custLinFactNeighborX="-49028" custLinFactNeighborY="-7218"/>
      <dgm:spPr>
        <a:xfrm>
          <a:off x="225982" y="1944047"/>
          <a:ext cx="920468" cy="981922"/>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a:ln w="25400" cap="flat" cmpd="sng" algn="ctr">
          <a:noFill/>
          <a:prstDash val="solid"/>
        </a:ln>
        <a:effectLst/>
      </dgm:spPr>
    </dgm:pt>
    <dgm:pt modelId="{E570C479-04D7-4570-89B3-29656B6B3A74}" type="pres">
      <dgm:prSet presAssocID="{655F4674-8E7E-47A7-8AA5-260C97FEB800}" presName="txShp" presStyleLbl="node1" presStyleIdx="1" presStyleCnt="3" custScaleX="114745" custLinFactNeighborX="9616" custLinFactNeighborY="-1974">
        <dgm:presLayoutVars>
          <dgm:bulletEnabled val="1"/>
        </dgm:presLayoutVars>
      </dgm:prSet>
      <dgm:spPr>
        <a:prstGeom prst="homePlate">
          <a:avLst/>
        </a:prstGeom>
      </dgm:spPr>
    </dgm:pt>
    <dgm:pt modelId="{0EED1A4A-85D1-4567-A64B-73757F114F79}" type="pres">
      <dgm:prSet presAssocID="{6E1C9BD7-BB87-4228-8FD6-D27A119AE8CA}" presName="spacing" presStyleCnt="0"/>
      <dgm:spPr/>
    </dgm:pt>
    <dgm:pt modelId="{A72B1529-56D3-447D-AAD8-BCAFC35F32BC}" type="pres">
      <dgm:prSet presAssocID="{7875A931-D151-4A37-9A17-DB514B265F13}" presName="composite" presStyleCnt="0"/>
      <dgm:spPr/>
    </dgm:pt>
    <dgm:pt modelId="{E9A23885-2837-4F39-A231-BBF71A236EFD}" type="pres">
      <dgm:prSet presAssocID="{7875A931-D151-4A37-9A17-DB514B265F13}" presName="imgShp" presStyleLbl="fgImgPlace1" presStyleIdx="2" presStyleCnt="3" custScaleX="89293" custScaleY="84373" custLinFactNeighborX="-56707" custLinFactNeighborY="-13475"/>
      <dgm:spPr>
        <a:xfrm>
          <a:off x="59049" y="3544486"/>
          <a:ext cx="1252554" cy="1183539"/>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ysClr val="window" lastClr="FFFFFF">
              <a:hueOff val="0"/>
              <a:satOff val="0"/>
              <a:lumOff val="0"/>
              <a:alphaOff val="0"/>
            </a:sysClr>
          </a:solidFill>
          <a:prstDash val="solid"/>
        </a:ln>
        <a:effectLst/>
      </dgm:spPr>
    </dgm:pt>
    <dgm:pt modelId="{9499A5C8-471C-440D-9EA6-9DFE95F47800}" type="pres">
      <dgm:prSet presAssocID="{7875A931-D151-4A37-9A17-DB514B265F13}" presName="txShp" presStyleLbl="node1" presStyleIdx="2" presStyleCnt="3" custAng="0" custScaleX="112955" custScaleY="95372" custLinFactNeighborX="8781" custLinFactNeighborY="-10378">
        <dgm:presLayoutVars>
          <dgm:bulletEnabled val="1"/>
        </dgm:presLayoutVars>
      </dgm:prSet>
      <dgm:spPr>
        <a:prstGeom prst="homePlate">
          <a:avLst/>
        </a:prstGeom>
      </dgm:spPr>
    </dgm:pt>
  </dgm:ptLst>
  <dgm:cxnLst>
    <dgm:cxn modelId="{5C8E315B-EB95-4CFE-A9F8-CDE1776D600A}" type="presOf" srcId="{20AC078F-ADE9-407A-85A0-3958548EBD8A}" destId="{F84FD224-841E-43CE-8DF4-3048AB0896CA}" srcOrd="0" destOrd="0" presId="urn:microsoft.com/office/officeart/2005/8/layout/vList3"/>
    <dgm:cxn modelId="{0AE7C3A6-5394-4CA4-BECB-62B34D033CA4}" srcId="{C1C2FDF3-27AC-4375-96F6-39E5E1775D13}" destId="{655F4674-8E7E-47A7-8AA5-260C97FEB800}" srcOrd="1" destOrd="0" parTransId="{1DECE581-A1D0-40BE-8A4B-CD942C7223F8}" sibTransId="{6E1C9BD7-BB87-4228-8FD6-D27A119AE8CA}"/>
    <dgm:cxn modelId="{A3EFCCAB-5077-48EC-B178-EE11D6372A68}" srcId="{C1C2FDF3-27AC-4375-96F6-39E5E1775D13}" destId="{7875A931-D151-4A37-9A17-DB514B265F13}" srcOrd="2" destOrd="0" parTransId="{9185D624-A575-4627-BDC9-F1BA2370AA8A}" sibTransId="{B3434DFC-602A-4EBD-A450-836F663F4455}"/>
    <dgm:cxn modelId="{FA09CAB4-9040-4894-9AED-A7999455B5F7}" type="presOf" srcId="{7875A931-D151-4A37-9A17-DB514B265F13}" destId="{9499A5C8-471C-440D-9EA6-9DFE95F47800}" srcOrd="0" destOrd="0" presId="urn:microsoft.com/office/officeart/2005/8/layout/vList3"/>
    <dgm:cxn modelId="{967814CB-5841-4897-8A4D-DB70FD3BEF78}" type="presOf" srcId="{655F4674-8E7E-47A7-8AA5-260C97FEB800}" destId="{E570C479-04D7-4570-89B3-29656B6B3A74}" srcOrd="0" destOrd="0" presId="urn:microsoft.com/office/officeart/2005/8/layout/vList3"/>
    <dgm:cxn modelId="{7E75EBEF-3D8A-4397-B6D5-537E0BE54C87}" srcId="{C1C2FDF3-27AC-4375-96F6-39E5E1775D13}" destId="{20AC078F-ADE9-407A-85A0-3958548EBD8A}" srcOrd="0" destOrd="0" parTransId="{16D23FDB-C08D-49FD-BCE4-A7C9A92A2622}" sibTransId="{1AB02A35-3355-496C-95E9-21BFB45F5CEC}"/>
    <dgm:cxn modelId="{9E5963FC-55C8-46E1-937B-635E980BBAE5}" type="presOf" srcId="{C1C2FDF3-27AC-4375-96F6-39E5E1775D13}" destId="{C3804A98-780C-48A3-8AE8-74A2682C48FD}" srcOrd="0" destOrd="0" presId="urn:microsoft.com/office/officeart/2005/8/layout/vList3"/>
    <dgm:cxn modelId="{375A011F-3363-479E-B5A1-FC2421EF1320}" type="presParOf" srcId="{C3804A98-780C-48A3-8AE8-74A2682C48FD}" destId="{ED39BE4E-1D34-47C7-B8A9-7FC520E0605E}" srcOrd="0" destOrd="0" presId="urn:microsoft.com/office/officeart/2005/8/layout/vList3"/>
    <dgm:cxn modelId="{95AD791D-E18A-462E-A112-EB1AB2B6FF11}" type="presParOf" srcId="{ED39BE4E-1D34-47C7-B8A9-7FC520E0605E}" destId="{DDDE6AF9-8BB2-4937-9D66-DD3538D13D45}" srcOrd="0" destOrd="0" presId="urn:microsoft.com/office/officeart/2005/8/layout/vList3"/>
    <dgm:cxn modelId="{A837B113-0BA0-4AFF-A6D5-6202EFA1116A}" type="presParOf" srcId="{ED39BE4E-1D34-47C7-B8A9-7FC520E0605E}" destId="{F84FD224-841E-43CE-8DF4-3048AB0896CA}" srcOrd="1" destOrd="0" presId="urn:microsoft.com/office/officeart/2005/8/layout/vList3"/>
    <dgm:cxn modelId="{0DE0DCC3-B7EC-4C50-861B-A82C1120DA02}" type="presParOf" srcId="{C3804A98-780C-48A3-8AE8-74A2682C48FD}" destId="{31DCC733-9971-40F1-BC36-AB2C9F1541A1}" srcOrd="1" destOrd="0" presId="urn:microsoft.com/office/officeart/2005/8/layout/vList3"/>
    <dgm:cxn modelId="{8A963D5E-4F7F-4AFF-A499-C7CFFD65D759}" type="presParOf" srcId="{C3804A98-780C-48A3-8AE8-74A2682C48FD}" destId="{C5A91CFE-940E-4131-893C-26067278D8DD}" srcOrd="2" destOrd="0" presId="urn:microsoft.com/office/officeart/2005/8/layout/vList3"/>
    <dgm:cxn modelId="{10C52267-EB97-4E79-BE58-8A31BCF14167}" type="presParOf" srcId="{C5A91CFE-940E-4131-893C-26067278D8DD}" destId="{FAF6D73C-5BD9-4872-9C0C-9B5519FDA553}" srcOrd="0" destOrd="0" presId="urn:microsoft.com/office/officeart/2005/8/layout/vList3"/>
    <dgm:cxn modelId="{F8F9E058-2249-4D31-890C-0F9E9922B542}" type="presParOf" srcId="{C5A91CFE-940E-4131-893C-26067278D8DD}" destId="{E570C479-04D7-4570-89B3-29656B6B3A74}" srcOrd="1" destOrd="0" presId="urn:microsoft.com/office/officeart/2005/8/layout/vList3"/>
    <dgm:cxn modelId="{D0FE75A5-87DB-4233-9DDF-1E87D1FEA47E}" type="presParOf" srcId="{C3804A98-780C-48A3-8AE8-74A2682C48FD}" destId="{0EED1A4A-85D1-4567-A64B-73757F114F79}" srcOrd="3" destOrd="0" presId="urn:microsoft.com/office/officeart/2005/8/layout/vList3"/>
    <dgm:cxn modelId="{6B2687B9-E36B-4ACA-9219-A776A11B9F31}" type="presParOf" srcId="{C3804A98-780C-48A3-8AE8-74A2682C48FD}" destId="{A72B1529-56D3-447D-AAD8-BCAFC35F32BC}" srcOrd="4" destOrd="0" presId="urn:microsoft.com/office/officeart/2005/8/layout/vList3"/>
    <dgm:cxn modelId="{92D25D42-B21A-407E-A469-2EBCAF6944D3}" type="presParOf" srcId="{A72B1529-56D3-447D-AAD8-BCAFC35F32BC}" destId="{E9A23885-2837-4F39-A231-BBF71A236EFD}" srcOrd="0" destOrd="0" presId="urn:microsoft.com/office/officeart/2005/8/layout/vList3"/>
    <dgm:cxn modelId="{8789AE95-E81B-465F-B087-52536F1A883D}" type="presParOf" srcId="{A72B1529-56D3-447D-AAD8-BCAFC35F32BC}" destId="{9499A5C8-471C-440D-9EA6-9DFE95F47800}" srcOrd="1" destOrd="0" presId="urn:microsoft.com/office/officeart/2005/8/layout/vList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C2FDF3-27AC-4375-96F6-39E5E1775D13}" type="doc">
      <dgm:prSet loTypeId="urn:microsoft.com/office/officeart/2005/8/layout/vList3" loCatId="picture" qsTypeId="urn:microsoft.com/office/officeart/2005/8/quickstyle/simple1" qsCatId="simple" csTypeId="urn:microsoft.com/office/officeart/2005/8/colors/colorful4" csCatId="colorful" phldr="1"/>
      <dgm:spPr/>
      <dgm:t>
        <a:bodyPr/>
        <a:lstStyle/>
        <a:p>
          <a:endParaRPr lang="en-GB"/>
        </a:p>
      </dgm:t>
    </dgm:pt>
    <dgm:pt modelId="{20AC078F-ADE9-407A-85A0-3958548EBD8A}">
      <dgm:prSet phldrT="[Text]" custT="1"/>
      <dgm:spPr>
        <a:xfrm rot="10800000">
          <a:off x="1105855" y="607"/>
          <a:ext cx="6914216" cy="845814"/>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l">
            <a:buNone/>
          </a:pPr>
          <a:r>
            <a:rPr lang="en-GB" sz="1400" dirty="0">
              <a:solidFill>
                <a:sysClr val="window" lastClr="FFFFFF"/>
              </a:solidFill>
              <a:latin typeface="Arial" panose="020B0604020202020204" pitchFamily="34" charset="0"/>
              <a:ea typeface="+mn-ea"/>
              <a:cs typeface="Arial" panose="020B0604020202020204" pitchFamily="34" charset="0"/>
            </a:rPr>
            <a:t>A </a:t>
          </a:r>
          <a:r>
            <a:rPr lang="en-GB" sz="1400" b="1" dirty="0">
              <a:solidFill>
                <a:sysClr val="window" lastClr="FFFFFF"/>
              </a:solidFill>
              <a:latin typeface="Arial" panose="020B0604020202020204" pitchFamily="34" charset="0"/>
              <a:ea typeface="+mn-ea"/>
              <a:cs typeface="Arial" panose="020B0604020202020204" pitchFamily="34" charset="0"/>
            </a:rPr>
            <a:t>streamlined, faster </a:t>
          </a:r>
          <a:r>
            <a:rPr lang="en-GB" sz="1400" dirty="0">
              <a:solidFill>
                <a:sysClr val="window" lastClr="FFFFFF"/>
              </a:solidFill>
              <a:latin typeface="Arial" panose="020B0604020202020204" pitchFamily="34" charset="0"/>
              <a:ea typeface="+mn-ea"/>
              <a:cs typeface="Arial" panose="020B0604020202020204" pitchFamily="34" charset="0"/>
            </a:rPr>
            <a:t>process with </a:t>
          </a:r>
          <a:r>
            <a:rPr lang="en-GB" sz="1400" b="1" dirty="0">
              <a:solidFill>
                <a:sysClr val="window" lastClr="FFFFFF"/>
              </a:solidFill>
              <a:latin typeface="Arial" panose="020B0604020202020204" pitchFamily="34" charset="0"/>
              <a:ea typeface="+mn-ea"/>
              <a:cs typeface="Arial" panose="020B0604020202020204" pitchFamily="34" charset="0"/>
            </a:rPr>
            <a:t>no Resident Labour Market Test, suspending the current cap on Tier 2 visas </a:t>
          </a:r>
          <a:r>
            <a:rPr lang="en-GB" sz="1400" b="0" i="0" dirty="0">
              <a:solidFill>
                <a:sysClr val="window" lastClr="FFFFFF"/>
              </a:solidFill>
              <a:latin typeface="Arial" panose="020B0604020202020204" pitchFamily="34" charset="0"/>
              <a:ea typeface="+mn-ea"/>
              <a:cs typeface="Arial" panose="020B0604020202020204" pitchFamily="34" charset="0"/>
            </a:rPr>
            <a:t>and</a:t>
          </a:r>
          <a:r>
            <a:rPr lang="en-GB" sz="1400" b="1" i="1" dirty="0">
              <a:solidFill>
                <a:sysClr val="window" lastClr="FFFFFF"/>
              </a:solidFill>
              <a:latin typeface="Arial" panose="020B0604020202020204" pitchFamily="34" charset="0"/>
              <a:ea typeface="+mn-ea"/>
              <a:cs typeface="Arial" panose="020B0604020202020204" pitchFamily="34" charset="0"/>
            </a:rPr>
            <a:t> </a:t>
          </a:r>
          <a:r>
            <a:rPr lang="en-GB" sz="1400" b="1" dirty="0">
              <a:solidFill>
                <a:sysClr val="window" lastClr="FFFFFF"/>
              </a:solidFill>
              <a:latin typeface="Arial" panose="020B0604020202020204" pitchFamily="34" charset="0"/>
              <a:ea typeface="+mn-ea"/>
              <a:cs typeface="Arial" panose="020B0604020202020204" pitchFamily="34" charset="0"/>
            </a:rPr>
            <a:t>no monthly panel to apply for Certificates of Sponsorship. </a:t>
          </a:r>
          <a:r>
            <a:rPr lang="en-GB" sz="1400" b="0" dirty="0">
              <a:solidFill>
                <a:sysClr val="window" lastClr="FFFFFF"/>
              </a:solidFill>
              <a:latin typeface="Arial" panose="020B0604020202020204" pitchFamily="34" charset="0"/>
              <a:ea typeface="+mn-ea"/>
              <a:cs typeface="Arial" panose="020B0604020202020204" pitchFamily="34" charset="0"/>
            </a:rPr>
            <a:t>This will mean time savings for employers of initially up to 8 weeks.</a:t>
          </a:r>
          <a:endParaRPr lang="en-GB" sz="1400" b="1" dirty="0">
            <a:solidFill>
              <a:sysClr val="window" lastClr="FFFFFF"/>
            </a:solidFill>
            <a:latin typeface="Arial" panose="020B0604020202020204" pitchFamily="34" charset="0"/>
            <a:ea typeface="+mn-ea"/>
            <a:cs typeface="Arial" panose="020B0604020202020204" pitchFamily="34" charset="0"/>
          </a:endParaRPr>
        </a:p>
      </dgm:t>
    </dgm:pt>
    <dgm:pt modelId="{16D23FDB-C08D-49FD-BCE4-A7C9A92A2622}" type="parTrans" cxnId="{7E75EBEF-3D8A-4397-B6D5-537E0BE54C87}">
      <dgm:prSet/>
      <dgm:spPr/>
      <dgm:t>
        <a:bodyPr/>
        <a:lstStyle/>
        <a:p>
          <a:endParaRPr lang="en-GB"/>
        </a:p>
      </dgm:t>
    </dgm:pt>
    <dgm:pt modelId="{1AB02A35-3355-496C-95E9-21BFB45F5CEC}" type="sibTrans" cxnId="{7E75EBEF-3D8A-4397-B6D5-537E0BE54C87}">
      <dgm:prSet/>
      <dgm:spPr/>
      <dgm:t>
        <a:bodyPr/>
        <a:lstStyle/>
        <a:p>
          <a:endParaRPr lang="en-GB"/>
        </a:p>
      </dgm:t>
    </dgm:pt>
    <dgm:pt modelId="{6857D111-D839-4C18-81DF-532BD7B81A33}">
      <dgm:prSet phldrT="[Text]" custT="1"/>
      <dgm:spPr>
        <a:xfrm rot="10800000">
          <a:off x="1129730" y="1880983"/>
          <a:ext cx="6914216" cy="805957"/>
        </a:xfrm>
        <a:solidFill>
          <a:srgbClr val="8064A2">
            <a:hueOff val="-2976513"/>
            <a:satOff val="17933"/>
            <a:lumOff val="1437"/>
            <a:alphaOff val="0"/>
          </a:srgbClr>
        </a:solidFill>
        <a:ln w="25400" cap="flat" cmpd="sng" algn="ctr">
          <a:solidFill>
            <a:sysClr val="window" lastClr="FFFFFF">
              <a:hueOff val="0"/>
              <a:satOff val="0"/>
              <a:lumOff val="0"/>
              <a:alphaOff val="0"/>
            </a:sysClr>
          </a:solidFill>
          <a:prstDash val="solid"/>
        </a:ln>
        <a:effectLst/>
      </dgm:spPr>
      <dgm:t>
        <a:bodyPr/>
        <a:lstStyle/>
        <a:p>
          <a:pPr algn="l">
            <a:buNone/>
          </a:pPr>
          <a:r>
            <a:rPr lang="en-GB" sz="1400" dirty="0">
              <a:solidFill>
                <a:sysClr val="window" lastClr="FFFFFF"/>
              </a:solidFill>
              <a:latin typeface="Arial" panose="020B0604020202020204" pitchFamily="34" charset="0"/>
              <a:ea typeface="+mn-ea"/>
              <a:cs typeface="Arial" panose="020B0604020202020204" pitchFamily="34" charset="0"/>
            </a:rPr>
            <a:t>Employers do not need to be a sponsor to employ someone from the resident labour market with an existing right to work in the UK. This includes EU citizens with settled or pre-settled status. </a:t>
          </a:r>
        </a:p>
      </dgm:t>
    </dgm:pt>
    <dgm:pt modelId="{A827C7FF-DD2A-4FA7-8C63-E639017D8F43}" type="parTrans" cxnId="{9E1F4DD7-3B7E-418D-8867-E7C2F003E6C6}">
      <dgm:prSet/>
      <dgm:spPr/>
      <dgm:t>
        <a:bodyPr/>
        <a:lstStyle/>
        <a:p>
          <a:endParaRPr lang="en-GB"/>
        </a:p>
      </dgm:t>
    </dgm:pt>
    <dgm:pt modelId="{EECF6343-B765-4412-9CA3-27E7E8D554D9}" type="sibTrans" cxnId="{9E1F4DD7-3B7E-418D-8867-E7C2F003E6C6}">
      <dgm:prSet/>
      <dgm:spPr/>
      <dgm:t>
        <a:bodyPr/>
        <a:lstStyle/>
        <a:p>
          <a:endParaRPr lang="en-GB"/>
        </a:p>
      </dgm:t>
    </dgm:pt>
    <dgm:pt modelId="{655F4674-8E7E-47A7-8AA5-260C97FEB800}">
      <dgm:prSet custT="1"/>
      <dgm:spPr>
        <a:xfrm rot="10800000">
          <a:off x="1129730" y="966004"/>
          <a:ext cx="6914216" cy="817223"/>
        </a:xfrm>
        <a:solidFill>
          <a:srgbClr val="8064A2">
            <a:hueOff val="-1488257"/>
            <a:satOff val="8966"/>
            <a:lumOff val="719"/>
            <a:alphaOff val="0"/>
          </a:srgbClr>
        </a:solidFill>
        <a:ln w="25400" cap="flat" cmpd="sng" algn="ctr">
          <a:solidFill>
            <a:sysClr val="window" lastClr="FFFFFF">
              <a:hueOff val="0"/>
              <a:satOff val="0"/>
              <a:lumOff val="0"/>
              <a:alphaOff val="0"/>
            </a:sysClr>
          </a:solidFill>
          <a:prstDash val="solid"/>
        </a:ln>
        <a:effectLst/>
      </dgm:spPr>
      <dgm:t>
        <a:bodyPr/>
        <a:lstStyle/>
        <a:p>
          <a:pPr algn="l">
            <a:buNone/>
          </a:pPr>
          <a:r>
            <a:rPr lang="en-GB" sz="1400">
              <a:solidFill>
                <a:sysClr val="window" lastClr="FFFFFF"/>
              </a:solidFill>
              <a:latin typeface="Arial" panose="020B0604020202020204" pitchFamily="34" charset="0"/>
              <a:ea typeface="+mn-ea"/>
              <a:cs typeface="Arial" panose="020B0604020202020204" pitchFamily="34" charset="0"/>
            </a:rPr>
            <a:t>Employers need to apply to be a sponsor if they want to recruit workers from outside the resident labour market.</a:t>
          </a:r>
        </a:p>
      </dgm:t>
    </dgm:pt>
    <dgm:pt modelId="{6E1C9BD7-BB87-4228-8FD6-D27A119AE8CA}" type="sibTrans" cxnId="{0AE7C3A6-5394-4CA4-BECB-62B34D033CA4}">
      <dgm:prSet/>
      <dgm:spPr/>
      <dgm:t>
        <a:bodyPr/>
        <a:lstStyle/>
        <a:p>
          <a:endParaRPr lang="en-GB"/>
        </a:p>
      </dgm:t>
    </dgm:pt>
    <dgm:pt modelId="{1DECE581-A1D0-40BE-8A4B-CD942C7223F8}" type="parTrans" cxnId="{0AE7C3A6-5394-4CA4-BECB-62B34D033CA4}">
      <dgm:prSet/>
      <dgm:spPr/>
      <dgm:t>
        <a:bodyPr/>
        <a:lstStyle/>
        <a:p>
          <a:endParaRPr lang="en-GB"/>
        </a:p>
      </dgm:t>
    </dgm:pt>
    <dgm:pt modelId="{647A676C-6B27-4D5E-A9A9-D87679AA3516}">
      <dgm:prSet phldrT="[Text]" custT="1"/>
      <dgm:spPr>
        <a:xfrm rot="10800000">
          <a:off x="1129730" y="3021798"/>
          <a:ext cx="6914216" cy="788227"/>
        </a:xfrm>
        <a:solidFill>
          <a:srgbClr val="8064A2">
            <a:hueOff val="-4464770"/>
            <a:satOff val="26899"/>
            <a:lumOff val="2156"/>
            <a:alphaOff val="0"/>
          </a:srgbClr>
        </a:solidFill>
        <a:ln w="25400" cap="flat" cmpd="sng" algn="ctr">
          <a:solidFill>
            <a:sysClr val="window" lastClr="FFFFFF">
              <a:hueOff val="0"/>
              <a:satOff val="0"/>
              <a:lumOff val="0"/>
              <a:alphaOff val="0"/>
            </a:sysClr>
          </a:solidFill>
          <a:prstDash val="solid"/>
        </a:ln>
        <a:effectLst/>
      </dgm:spPr>
      <dgm:t>
        <a:bodyPr/>
        <a:lstStyle/>
        <a:p>
          <a:pPr algn="l">
            <a:buNone/>
          </a:pPr>
          <a:r>
            <a:rPr lang="en-GB" sz="1400" dirty="0">
              <a:solidFill>
                <a:sysClr val="window" lastClr="FFFFFF"/>
              </a:solidFill>
              <a:latin typeface="Arial" panose="020B0604020202020204" pitchFamily="34" charset="0"/>
              <a:ea typeface="+mn-ea"/>
              <a:cs typeface="Arial" panose="020B0604020202020204" pitchFamily="34" charset="0"/>
            </a:rPr>
            <a:t>We will allow most migrants to apply to switch from one immigration route to another without having to leave the UK. However, there will be no relaxation of the qualifying criteria for the route being switched into.</a:t>
          </a:r>
        </a:p>
      </dgm:t>
    </dgm:pt>
    <dgm:pt modelId="{10349D7A-D81A-4CA3-B29C-D4272A2516D8}" type="parTrans" cxnId="{D01369F8-388A-4DED-987D-192D4A381F64}">
      <dgm:prSet/>
      <dgm:spPr/>
      <dgm:t>
        <a:bodyPr/>
        <a:lstStyle/>
        <a:p>
          <a:endParaRPr lang="en-GB"/>
        </a:p>
      </dgm:t>
    </dgm:pt>
    <dgm:pt modelId="{49176ED7-659F-4945-B246-CDD8F4C2DA46}" type="sibTrans" cxnId="{D01369F8-388A-4DED-987D-192D4A381F64}">
      <dgm:prSet/>
      <dgm:spPr/>
      <dgm:t>
        <a:bodyPr/>
        <a:lstStyle/>
        <a:p>
          <a:endParaRPr lang="en-GB"/>
        </a:p>
      </dgm:t>
    </dgm:pt>
    <dgm:pt modelId="{C3804A98-780C-48A3-8AE8-74A2682C48FD}" type="pres">
      <dgm:prSet presAssocID="{C1C2FDF3-27AC-4375-96F6-39E5E1775D13}" presName="linearFlow" presStyleCnt="0">
        <dgm:presLayoutVars>
          <dgm:dir/>
          <dgm:resizeHandles val="exact"/>
        </dgm:presLayoutVars>
      </dgm:prSet>
      <dgm:spPr/>
    </dgm:pt>
    <dgm:pt modelId="{ED39BE4E-1D34-47C7-B8A9-7FC520E0605E}" type="pres">
      <dgm:prSet presAssocID="{20AC078F-ADE9-407A-85A0-3958548EBD8A}" presName="composite" presStyleCnt="0"/>
      <dgm:spPr/>
    </dgm:pt>
    <dgm:pt modelId="{DDDE6AF9-8BB2-4937-9D66-DD3538D13D45}" type="pres">
      <dgm:prSet presAssocID="{20AC078F-ADE9-407A-85A0-3958548EBD8A}" presName="imgShp" presStyleLbl="fgImgPlace1" presStyleIdx="0" presStyleCnt="4" custLinFactX="-43289" custLinFactNeighborX="-100000" custLinFactNeighborY="-2690"/>
      <dgm:spPr>
        <a:xfrm>
          <a:off x="17847" y="48035"/>
          <a:ext cx="712618" cy="712618"/>
        </a:xfrm>
        <a:prstGeom prst="ellipse">
          <a:avLst/>
        </a:prstGeom>
        <a:solidFill>
          <a:sysClr val="window" lastClr="FFFFFF"/>
        </a:solidFill>
        <a:ln w="25400" cap="flat" cmpd="sng" algn="ctr">
          <a:noFill/>
          <a:prstDash val="solid"/>
        </a:ln>
        <a:effectLst/>
      </dgm:spPr>
    </dgm:pt>
    <dgm:pt modelId="{F84FD224-841E-43CE-8DF4-3048AB0896CA}" type="pres">
      <dgm:prSet presAssocID="{20AC078F-ADE9-407A-85A0-3958548EBD8A}" presName="txShp" presStyleLbl="node1" presStyleIdx="0" presStyleCnt="4" custScaleX="124819" custScaleY="118691" custLinFactNeighborX="7185">
        <dgm:presLayoutVars>
          <dgm:bulletEnabled val="1"/>
        </dgm:presLayoutVars>
      </dgm:prSet>
      <dgm:spPr>
        <a:prstGeom prst="homePlate">
          <a:avLst/>
        </a:prstGeom>
      </dgm:spPr>
    </dgm:pt>
    <dgm:pt modelId="{31DCC733-9971-40F1-BC36-AB2C9F1541A1}" type="pres">
      <dgm:prSet presAssocID="{1AB02A35-3355-496C-95E9-21BFB45F5CEC}" presName="spacing" presStyleCnt="0"/>
      <dgm:spPr/>
    </dgm:pt>
    <dgm:pt modelId="{C5A91CFE-940E-4131-893C-26067278D8DD}" type="pres">
      <dgm:prSet presAssocID="{655F4674-8E7E-47A7-8AA5-260C97FEB800}" presName="composite" presStyleCnt="0"/>
      <dgm:spPr/>
    </dgm:pt>
    <dgm:pt modelId="{FAF6D73C-5BD9-4872-9C0C-9B5519FDA553}" type="pres">
      <dgm:prSet presAssocID="{655F4674-8E7E-47A7-8AA5-260C97FEB800}" presName="imgShp" presStyleLbl="fgImgPlace1" presStyleIdx="1" presStyleCnt="4" custLinFactX="-43289" custLinFactNeighborX="-100000" custLinFactNeighborY="-2690"/>
      <dgm:spPr>
        <a:xfrm>
          <a:off x="17847" y="1092276"/>
          <a:ext cx="712618" cy="712618"/>
        </a:xfrm>
        <a:prstGeom prst="ellipse">
          <a:avLst/>
        </a:prstGeom>
        <a:solidFill>
          <a:sysClr val="window" lastClr="FFFFFF"/>
        </a:solidFill>
        <a:ln w="25400" cap="flat" cmpd="sng" algn="ctr">
          <a:noFill/>
          <a:prstDash val="solid"/>
        </a:ln>
        <a:effectLst/>
      </dgm:spPr>
    </dgm:pt>
    <dgm:pt modelId="{E570C479-04D7-4570-89B3-29656B6B3A74}" type="pres">
      <dgm:prSet presAssocID="{655F4674-8E7E-47A7-8AA5-260C97FEB800}" presName="txShp" presStyleLbl="node1" presStyleIdx="1" presStyleCnt="4" custScaleX="124819" custScaleY="114679" custLinFactNeighborX="7616" custLinFactNeighborY="-13070">
        <dgm:presLayoutVars>
          <dgm:bulletEnabled val="1"/>
        </dgm:presLayoutVars>
      </dgm:prSet>
      <dgm:spPr>
        <a:prstGeom prst="homePlate">
          <a:avLst/>
        </a:prstGeom>
      </dgm:spPr>
    </dgm:pt>
    <dgm:pt modelId="{CE1CDD60-3410-4119-A97E-EFEFB6F904C3}" type="pres">
      <dgm:prSet presAssocID="{6E1C9BD7-BB87-4228-8FD6-D27A119AE8CA}" presName="spacing" presStyleCnt="0"/>
      <dgm:spPr/>
    </dgm:pt>
    <dgm:pt modelId="{5CBAE9DE-9DE4-48E2-ADD9-6898FE6EEC61}" type="pres">
      <dgm:prSet presAssocID="{6857D111-D839-4C18-81DF-532BD7B81A33}" presName="composite" presStyleCnt="0"/>
      <dgm:spPr/>
    </dgm:pt>
    <dgm:pt modelId="{3C0A6352-A910-4E53-ABAF-8048ED8081CC}" type="pres">
      <dgm:prSet presAssocID="{6857D111-D839-4C18-81DF-532BD7B81A33}" presName="imgShp" presStyleLbl="fgImgPlace1" presStyleIdx="2" presStyleCnt="4" custLinFactX="-43289" custLinFactNeighborX="-100000" custLinFactNeighborY="-2690"/>
      <dgm:spPr>
        <a:xfrm>
          <a:off x="17847" y="2116589"/>
          <a:ext cx="712618" cy="712618"/>
        </a:xfrm>
        <a:prstGeom prst="ellipse">
          <a:avLst/>
        </a:prstGeom>
        <a:noFill/>
        <a:ln w="25400" cap="flat" cmpd="sng" algn="ctr">
          <a:noFill/>
          <a:prstDash val="solid"/>
        </a:ln>
        <a:effectLst/>
      </dgm:spPr>
    </dgm:pt>
    <dgm:pt modelId="{73C8C2EE-1322-414D-856B-4FCBB06CE283}" type="pres">
      <dgm:prSet presAssocID="{6857D111-D839-4C18-81DF-532BD7B81A33}" presName="txShp" presStyleLbl="node1" presStyleIdx="2" presStyleCnt="4" custScaleX="124819" custScaleY="113098" custLinFactNeighborX="7616" custLinFactNeighborY="-29203">
        <dgm:presLayoutVars>
          <dgm:bulletEnabled val="1"/>
        </dgm:presLayoutVars>
      </dgm:prSet>
      <dgm:spPr>
        <a:prstGeom prst="homePlate">
          <a:avLst/>
        </a:prstGeom>
      </dgm:spPr>
    </dgm:pt>
    <dgm:pt modelId="{598873CD-1CE9-4C92-A1F7-720000983406}" type="pres">
      <dgm:prSet presAssocID="{EECF6343-B765-4412-9CA3-27E7E8D554D9}" presName="spacing" presStyleCnt="0"/>
      <dgm:spPr/>
    </dgm:pt>
    <dgm:pt modelId="{B39EE771-3E7C-4568-9CBF-98C81B381D39}" type="pres">
      <dgm:prSet presAssocID="{647A676C-6B27-4D5E-A9A9-D87679AA3516}" presName="composite" presStyleCnt="0"/>
      <dgm:spPr/>
    </dgm:pt>
    <dgm:pt modelId="{C179E2A2-EFD9-49E1-9257-CCF77F61F5E7}" type="pres">
      <dgm:prSet presAssocID="{647A676C-6B27-4D5E-A9A9-D87679AA3516}" presName="imgShp" presStyleLbl="fgImgPlace1" presStyleIdx="3" presStyleCnt="4" custScaleX="128766" custScaleY="137168" custLinFactX="-21917" custLinFactNeighborX="-100000" custLinFactNeighborY="-26776"/>
      <dgm:spPr>
        <a:xfrm>
          <a:off x="67652" y="2916958"/>
          <a:ext cx="917610" cy="97748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ysClr val="window" lastClr="FFFFFF">
              <a:hueOff val="0"/>
              <a:satOff val="0"/>
              <a:lumOff val="0"/>
              <a:alphaOff val="0"/>
            </a:sysClr>
          </a:solidFill>
          <a:prstDash val="solid"/>
        </a:ln>
        <a:effectLst/>
      </dgm:spPr>
    </dgm:pt>
    <dgm:pt modelId="{08BAC1BE-34D8-4146-B527-6172FEDF098E}" type="pres">
      <dgm:prSet presAssocID="{647A676C-6B27-4D5E-A9A9-D87679AA3516}" presName="txShp" presStyleLbl="node1" presStyleIdx="3" presStyleCnt="4" custScaleX="124819" custScaleY="110610" custLinFactNeighborX="7616" custLinFactNeighborY="-25343">
        <dgm:presLayoutVars>
          <dgm:bulletEnabled val="1"/>
        </dgm:presLayoutVars>
      </dgm:prSet>
      <dgm:spPr>
        <a:prstGeom prst="homePlate">
          <a:avLst/>
        </a:prstGeom>
      </dgm:spPr>
    </dgm:pt>
  </dgm:ptLst>
  <dgm:cxnLst>
    <dgm:cxn modelId="{C3F5330A-10DB-4E59-8DB0-A094D3C0F075}" type="presOf" srcId="{20AC078F-ADE9-407A-85A0-3958548EBD8A}" destId="{F84FD224-841E-43CE-8DF4-3048AB0896CA}" srcOrd="0" destOrd="0" presId="urn:microsoft.com/office/officeart/2005/8/layout/vList3"/>
    <dgm:cxn modelId="{495DAD79-F86C-45A7-808F-80D68FB0D331}" type="presOf" srcId="{655F4674-8E7E-47A7-8AA5-260C97FEB800}" destId="{E570C479-04D7-4570-89B3-29656B6B3A74}" srcOrd="0" destOrd="0" presId="urn:microsoft.com/office/officeart/2005/8/layout/vList3"/>
    <dgm:cxn modelId="{0AE7C3A6-5394-4CA4-BECB-62B34D033CA4}" srcId="{C1C2FDF3-27AC-4375-96F6-39E5E1775D13}" destId="{655F4674-8E7E-47A7-8AA5-260C97FEB800}" srcOrd="1" destOrd="0" parTransId="{1DECE581-A1D0-40BE-8A4B-CD942C7223F8}" sibTransId="{6E1C9BD7-BB87-4228-8FD6-D27A119AE8CA}"/>
    <dgm:cxn modelId="{1B4A5FD4-1C48-4039-B1BA-6DBC5488DC8F}" type="presOf" srcId="{C1C2FDF3-27AC-4375-96F6-39E5E1775D13}" destId="{C3804A98-780C-48A3-8AE8-74A2682C48FD}" srcOrd="0" destOrd="0" presId="urn:microsoft.com/office/officeart/2005/8/layout/vList3"/>
    <dgm:cxn modelId="{408D29D5-5C2B-426C-8191-501C0E7FCF9B}" type="presOf" srcId="{647A676C-6B27-4D5E-A9A9-D87679AA3516}" destId="{08BAC1BE-34D8-4146-B527-6172FEDF098E}" srcOrd="0" destOrd="0" presId="urn:microsoft.com/office/officeart/2005/8/layout/vList3"/>
    <dgm:cxn modelId="{04ED98D6-94F7-4B54-8F6A-65D99232FE18}" type="presOf" srcId="{6857D111-D839-4C18-81DF-532BD7B81A33}" destId="{73C8C2EE-1322-414D-856B-4FCBB06CE283}" srcOrd="0" destOrd="0" presId="urn:microsoft.com/office/officeart/2005/8/layout/vList3"/>
    <dgm:cxn modelId="{9E1F4DD7-3B7E-418D-8867-E7C2F003E6C6}" srcId="{C1C2FDF3-27AC-4375-96F6-39E5E1775D13}" destId="{6857D111-D839-4C18-81DF-532BD7B81A33}" srcOrd="2" destOrd="0" parTransId="{A827C7FF-DD2A-4FA7-8C63-E639017D8F43}" sibTransId="{EECF6343-B765-4412-9CA3-27E7E8D554D9}"/>
    <dgm:cxn modelId="{7E75EBEF-3D8A-4397-B6D5-537E0BE54C87}" srcId="{C1C2FDF3-27AC-4375-96F6-39E5E1775D13}" destId="{20AC078F-ADE9-407A-85A0-3958548EBD8A}" srcOrd="0" destOrd="0" parTransId="{16D23FDB-C08D-49FD-BCE4-A7C9A92A2622}" sibTransId="{1AB02A35-3355-496C-95E9-21BFB45F5CEC}"/>
    <dgm:cxn modelId="{D01369F8-388A-4DED-987D-192D4A381F64}" srcId="{C1C2FDF3-27AC-4375-96F6-39E5E1775D13}" destId="{647A676C-6B27-4D5E-A9A9-D87679AA3516}" srcOrd="3" destOrd="0" parTransId="{10349D7A-D81A-4CA3-B29C-D4272A2516D8}" sibTransId="{49176ED7-659F-4945-B246-CDD8F4C2DA46}"/>
    <dgm:cxn modelId="{C6722EB9-C99D-40C3-BA03-359E084A0AEC}" type="presParOf" srcId="{C3804A98-780C-48A3-8AE8-74A2682C48FD}" destId="{ED39BE4E-1D34-47C7-B8A9-7FC520E0605E}" srcOrd="0" destOrd="0" presId="urn:microsoft.com/office/officeart/2005/8/layout/vList3"/>
    <dgm:cxn modelId="{6B3981F5-D1A6-4D99-9AFC-A2B753528A75}" type="presParOf" srcId="{ED39BE4E-1D34-47C7-B8A9-7FC520E0605E}" destId="{DDDE6AF9-8BB2-4937-9D66-DD3538D13D45}" srcOrd="0" destOrd="0" presId="urn:microsoft.com/office/officeart/2005/8/layout/vList3"/>
    <dgm:cxn modelId="{B761EA80-DECD-4EB4-9EF4-5B04BE224AEC}" type="presParOf" srcId="{ED39BE4E-1D34-47C7-B8A9-7FC520E0605E}" destId="{F84FD224-841E-43CE-8DF4-3048AB0896CA}" srcOrd="1" destOrd="0" presId="urn:microsoft.com/office/officeart/2005/8/layout/vList3"/>
    <dgm:cxn modelId="{C1B54148-2D5F-4534-9C76-E0FC16EF1314}" type="presParOf" srcId="{C3804A98-780C-48A3-8AE8-74A2682C48FD}" destId="{31DCC733-9971-40F1-BC36-AB2C9F1541A1}" srcOrd="1" destOrd="0" presId="urn:microsoft.com/office/officeart/2005/8/layout/vList3"/>
    <dgm:cxn modelId="{0D4F8331-C816-4855-B8BC-03D6D17F73A5}" type="presParOf" srcId="{C3804A98-780C-48A3-8AE8-74A2682C48FD}" destId="{C5A91CFE-940E-4131-893C-26067278D8DD}" srcOrd="2" destOrd="0" presId="urn:microsoft.com/office/officeart/2005/8/layout/vList3"/>
    <dgm:cxn modelId="{6BBCC0BD-AC27-4035-A606-B42A5230EFBB}" type="presParOf" srcId="{C5A91CFE-940E-4131-893C-26067278D8DD}" destId="{FAF6D73C-5BD9-4872-9C0C-9B5519FDA553}" srcOrd="0" destOrd="0" presId="urn:microsoft.com/office/officeart/2005/8/layout/vList3"/>
    <dgm:cxn modelId="{F491BDF9-B152-4700-8B8A-F33C56CCC6EA}" type="presParOf" srcId="{C5A91CFE-940E-4131-893C-26067278D8DD}" destId="{E570C479-04D7-4570-89B3-29656B6B3A74}" srcOrd="1" destOrd="0" presId="urn:microsoft.com/office/officeart/2005/8/layout/vList3"/>
    <dgm:cxn modelId="{9CC73D55-3CEF-45AB-AB62-EB28B8412C5D}" type="presParOf" srcId="{C3804A98-780C-48A3-8AE8-74A2682C48FD}" destId="{CE1CDD60-3410-4119-A97E-EFEFB6F904C3}" srcOrd="3" destOrd="0" presId="urn:microsoft.com/office/officeart/2005/8/layout/vList3"/>
    <dgm:cxn modelId="{DF56DB7E-3154-4BD2-A9BF-D8C5A39F21A5}" type="presParOf" srcId="{C3804A98-780C-48A3-8AE8-74A2682C48FD}" destId="{5CBAE9DE-9DE4-48E2-ADD9-6898FE6EEC61}" srcOrd="4" destOrd="0" presId="urn:microsoft.com/office/officeart/2005/8/layout/vList3"/>
    <dgm:cxn modelId="{D2AF25A4-63A3-4E84-885D-92FC2AFDF13F}" type="presParOf" srcId="{5CBAE9DE-9DE4-48E2-ADD9-6898FE6EEC61}" destId="{3C0A6352-A910-4E53-ABAF-8048ED8081CC}" srcOrd="0" destOrd="0" presId="urn:microsoft.com/office/officeart/2005/8/layout/vList3"/>
    <dgm:cxn modelId="{5BBEE0FB-5DEC-4240-A7E5-B7666D933B29}" type="presParOf" srcId="{5CBAE9DE-9DE4-48E2-ADD9-6898FE6EEC61}" destId="{73C8C2EE-1322-414D-856B-4FCBB06CE283}" srcOrd="1" destOrd="0" presId="urn:microsoft.com/office/officeart/2005/8/layout/vList3"/>
    <dgm:cxn modelId="{14880679-3A02-48B5-9171-3F748BFE89D2}" type="presParOf" srcId="{C3804A98-780C-48A3-8AE8-74A2682C48FD}" destId="{598873CD-1CE9-4C92-A1F7-720000983406}" srcOrd="5" destOrd="0" presId="urn:microsoft.com/office/officeart/2005/8/layout/vList3"/>
    <dgm:cxn modelId="{50F143A3-21B0-4C31-9348-0D87854974DE}" type="presParOf" srcId="{C3804A98-780C-48A3-8AE8-74A2682C48FD}" destId="{B39EE771-3E7C-4568-9CBF-98C81B381D39}" srcOrd="6" destOrd="0" presId="urn:microsoft.com/office/officeart/2005/8/layout/vList3"/>
    <dgm:cxn modelId="{AD6F2EF4-49C8-4E31-8AC6-C68213D4265F}" type="presParOf" srcId="{B39EE771-3E7C-4568-9CBF-98C81B381D39}" destId="{C179E2A2-EFD9-49E1-9257-CCF77F61F5E7}" srcOrd="0" destOrd="0" presId="urn:microsoft.com/office/officeart/2005/8/layout/vList3"/>
    <dgm:cxn modelId="{7E3BB410-4C4B-4739-B10F-1FB4E5E0938F}" type="presParOf" srcId="{B39EE771-3E7C-4568-9CBF-98C81B381D39}" destId="{08BAC1BE-34D8-4146-B527-6172FEDF098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C2FDF3-27AC-4375-96F6-39E5E1775D13}" type="doc">
      <dgm:prSet loTypeId="urn:microsoft.com/office/officeart/2005/8/layout/vList3" loCatId="picture" qsTypeId="urn:microsoft.com/office/officeart/2005/8/quickstyle/simple1" qsCatId="simple" csTypeId="urn:microsoft.com/office/officeart/2005/8/colors/colorful4" csCatId="colorful" phldr="1"/>
      <dgm:spPr/>
    </dgm:pt>
    <dgm:pt modelId="{20AC078F-ADE9-407A-85A0-3958548EBD8A}">
      <dgm:prSet phldrT="[Text]" custT="1"/>
      <dgm:spPr>
        <a:xfrm rot="10800000">
          <a:off x="972477" y="1561"/>
          <a:ext cx="6080287" cy="733310"/>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gn="l">
            <a:buNone/>
          </a:pPr>
          <a:r>
            <a:rPr lang="en-GB" sz="1600" dirty="0">
              <a:solidFill>
                <a:sysClr val="window" lastClr="FFFFFF"/>
              </a:solidFill>
              <a:latin typeface="Arial"/>
              <a:ea typeface="+mn-ea"/>
              <a:cs typeface="Arial"/>
            </a:rPr>
            <a:t>Focus on UK resident labour market</a:t>
          </a:r>
        </a:p>
      </dgm:t>
    </dgm:pt>
    <dgm:pt modelId="{16D23FDB-C08D-49FD-BCE4-A7C9A92A2622}" type="parTrans" cxnId="{7E75EBEF-3D8A-4397-B6D5-537E0BE54C87}">
      <dgm:prSet/>
      <dgm:spPr/>
      <dgm:t>
        <a:bodyPr/>
        <a:lstStyle/>
        <a:p>
          <a:endParaRPr lang="en-GB"/>
        </a:p>
      </dgm:t>
    </dgm:pt>
    <dgm:pt modelId="{1AB02A35-3355-496C-95E9-21BFB45F5CEC}" type="sibTrans" cxnId="{7E75EBEF-3D8A-4397-B6D5-537E0BE54C87}">
      <dgm:prSet/>
      <dgm:spPr/>
      <dgm:t>
        <a:bodyPr/>
        <a:lstStyle/>
        <a:p>
          <a:endParaRPr lang="en-GB"/>
        </a:p>
      </dgm:t>
    </dgm:pt>
    <dgm:pt modelId="{6857D111-D839-4C18-81DF-532BD7B81A33}">
      <dgm:prSet phldrT="[Text]" custT="1"/>
      <dgm:spPr>
        <a:xfrm rot="10800000">
          <a:off x="972477" y="1905980"/>
          <a:ext cx="6080287" cy="733310"/>
        </a:xfrm>
        <a:solidFill>
          <a:srgbClr val="8064A2">
            <a:hueOff val="-2976513"/>
            <a:satOff val="17933"/>
            <a:lumOff val="1437"/>
            <a:alphaOff val="0"/>
          </a:srgbClr>
        </a:solidFill>
        <a:ln w="25400" cap="flat" cmpd="sng" algn="ctr">
          <a:solidFill>
            <a:sysClr val="window" lastClr="FFFFFF">
              <a:hueOff val="0"/>
              <a:satOff val="0"/>
              <a:lumOff val="0"/>
              <a:alphaOff val="0"/>
            </a:sysClr>
          </a:solidFill>
          <a:prstDash val="solid"/>
        </a:ln>
        <a:effectLst/>
      </dgm:spPr>
      <dgm:t>
        <a:bodyPr/>
        <a:lstStyle/>
        <a:p>
          <a:pPr algn="l">
            <a:buNone/>
          </a:pPr>
          <a:r>
            <a:rPr lang="en-GB" sz="1400" dirty="0">
              <a:solidFill>
                <a:sysClr val="window" lastClr="FFFFFF"/>
              </a:solidFill>
              <a:latin typeface="Arial" panose="020B0604020202020204" pitchFamily="34" charset="0"/>
              <a:ea typeface="+mn-ea"/>
              <a:cs typeface="Arial" panose="020B0604020202020204" pitchFamily="34" charset="0"/>
            </a:rPr>
            <a:t>Over 4.48 million EU nationals have already applied to stay in the UK</a:t>
          </a:r>
          <a:br>
            <a:rPr lang="en-GB" sz="1400" dirty="0">
              <a:solidFill>
                <a:sysClr val="window" lastClr="FFFFFF"/>
              </a:solidFill>
              <a:latin typeface="Arial" panose="020B0604020202020204" pitchFamily="34" charset="0"/>
              <a:ea typeface="+mn-ea"/>
              <a:cs typeface="Arial" panose="020B0604020202020204" pitchFamily="34" charset="0"/>
            </a:rPr>
          </a:br>
          <a:r>
            <a:rPr lang="en-GB" sz="1400" dirty="0">
              <a:solidFill>
                <a:sysClr val="window" lastClr="FFFFFF"/>
              </a:solidFill>
              <a:latin typeface="Arial" panose="020B0604020202020204" pitchFamily="34" charset="0"/>
              <a:ea typeface="+mn-ea"/>
              <a:cs typeface="Arial" panose="020B0604020202020204" pitchFamily="34" charset="0"/>
            </a:rPr>
            <a:t>An estimated 170,000 non-EU citizens in lower-skilled occupations</a:t>
          </a:r>
        </a:p>
      </dgm:t>
    </dgm:pt>
    <dgm:pt modelId="{A827C7FF-DD2A-4FA7-8C63-E639017D8F43}" type="parTrans" cxnId="{9E1F4DD7-3B7E-418D-8867-E7C2F003E6C6}">
      <dgm:prSet/>
      <dgm:spPr/>
      <dgm:t>
        <a:bodyPr/>
        <a:lstStyle/>
        <a:p>
          <a:endParaRPr lang="en-GB"/>
        </a:p>
      </dgm:t>
    </dgm:pt>
    <dgm:pt modelId="{EECF6343-B765-4412-9CA3-27E7E8D554D9}" type="sibTrans" cxnId="{9E1F4DD7-3B7E-418D-8867-E7C2F003E6C6}">
      <dgm:prSet/>
      <dgm:spPr/>
      <dgm:t>
        <a:bodyPr/>
        <a:lstStyle/>
        <a:p>
          <a:endParaRPr lang="en-GB"/>
        </a:p>
      </dgm:t>
    </dgm:pt>
    <dgm:pt modelId="{4DA4FC79-27B0-4554-A6CE-ED34EED5304B}">
      <dgm:prSet phldrT="[Text]" custT="1"/>
      <dgm:spPr>
        <a:xfrm rot="10800000">
          <a:off x="972477" y="2858189"/>
          <a:ext cx="6080287" cy="733310"/>
        </a:xfrm>
        <a:solidFill>
          <a:srgbClr val="8064A2">
            <a:hueOff val="-4464770"/>
            <a:satOff val="26899"/>
            <a:lumOff val="2156"/>
            <a:alphaOff val="0"/>
          </a:srgbClr>
        </a:solidFill>
        <a:ln w="25400" cap="flat" cmpd="sng" algn="ctr">
          <a:solidFill>
            <a:sysClr val="window" lastClr="FFFFFF">
              <a:hueOff val="0"/>
              <a:satOff val="0"/>
              <a:lumOff val="0"/>
              <a:alphaOff val="0"/>
            </a:sysClr>
          </a:solidFill>
          <a:prstDash val="solid"/>
        </a:ln>
        <a:effectLst/>
      </dgm:spPr>
      <dgm:t>
        <a:bodyPr/>
        <a:lstStyle/>
        <a:p>
          <a:pPr algn="l" rtl="0">
            <a:buNone/>
          </a:pPr>
          <a:r>
            <a:rPr lang="en-GB" sz="1600">
              <a:solidFill>
                <a:sysClr val="window" lastClr="FFFFFF"/>
              </a:solidFill>
              <a:latin typeface="Arial"/>
              <a:ea typeface="+mn-ea"/>
              <a:cs typeface="Arial"/>
            </a:rPr>
            <a:t>Seasonal workers pilot will provide employers in the agricultural sector with further flexibility</a:t>
          </a:r>
        </a:p>
      </dgm:t>
    </dgm:pt>
    <dgm:pt modelId="{ADDB3C9D-36B4-4260-9B20-10D329353BFF}" type="parTrans" cxnId="{6126B48A-0840-4272-915C-6D6DB1919C7E}">
      <dgm:prSet/>
      <dgm:spPr/>
      <dgm:t>
        <a:bodyPr/>
        <a:lstStyle/>
        <a:p>
          <a:endParaRPr lang="en-GB"/>
        </a:p>
      </dgm:t>
    </dgm:pt>
    <dgm:pt modelId="{C9EC97F5-6F81-4EED-8018-E224BDD7C50F}" type="sibTrans" cxnId="{6126B48A-0840-4272-915C-6D6DB1919C7E}">
      <dgm:prSet/>
      <dgm:spPr/>
      <dgm:t>
        <a:bodyPr/>
        <a:lstStyle/>
        <a:p>
          <a:endParaRPr lang="en-GB"/>
        </a:p>
      </dgm:t>
    </dgm:pt>
    <dgm:pt modelId="{655F4674-8E7E-47A7-8AA5-260C97FEB800}">
      <dgm:prSet custT="1"/>
      <dgm:spPr>
        <a:xfrm rot="10800000">
          <a:off x="972477" y="953770"/>
          <a:ext cx="6080287" cy="733310"/>
        </a:xfrm>
        <a:solidFill>
          <a:srgbClr val="8064A2">
            <a:hueOff val="-1488257"/>
            <a:satOff val="8966"/>
            <a:lumOff val="719"/>
            <a:alphaOff val="0"/>
          </a:srgbClr>
        </a:solidFill>
        <a:ln w="25400" cap="flat" cmpd="sng" algn="ctr">
          <a:solidFill>
            <a:sysClr val="window" lastClr="FFFFFF">
              <a:hueOff val="0"/>
              <a:satOff val="0"/>
              <a:lumOff val="0"/>
              <a:alphaOff val="0"/>
            </a:sysClr>
          </a:solidFill>
          <a:prstDash val="solid"/>
        </a:ln>
        <a:effectLst/>
      </dgm:spPr>
      <dgm:t>
        <a:bodyPr/>
        <a:lstStyle/>
        <a:p>
          <a:pPr algn="l">
            <a:buNone/>
          </a:pPr>
          <a:r>
            <a:rPr lang="en-GB" sz="1600">
              <a:solidFill>
                <a:sysClr val="window" lastClr="FFFFFF"/>
              </a:solidFill>
              <a:latin typeface="Arial" panose="020B0604020202020204" pitchFamily="34" charset="0"/>
              <a:ea typeface="+mn-ea"/>
              <a:cs typeface="Arial" panose="020B0604020202020204" pitchFamily="34" charset="0"/>
            </a:rPr>
            <a:t>Greater flexibility for employers with changes to salary and skills thresholds</a:t>
          </a:r>
        </a:p>
      </dgm:t>
    </dgm:pt>
    <dgm:pt modelId="{1DECE581-A1D0-40BE-8A4B-CD942C7223F8}" type="parTrans" cxnId="{0AE7C3A6-5394-4CA4-BECB-62B34D033CA4}">
      <dgm:prSet/>
      <dgm:spPr/>
      <dgm:t>
        <a:bodyPr/>
        <a:lstStyle/>
        <a:p>
          <a:endParaRPr lang="en-GB"/>
        </a:p>
      </dgm:t>
    </dgm:pt>
    <dgm:pt modelId="{6E1C9BD7-BB87-4228-8FD6-D27A119AE8CA}" type="sibTrans" cxnId="{0AE7C3A6-5394-4CA4-BECB-62B34D033CA4}">
      <dgm:prSet/>
      <dgm:spPr/>
      <dgm:t>
        <a:bodyPr/>
        <a:lstStyle/>
        <a:p>
          <a:endParaRPr lang="en-GB"/>
        </a:p>
      </dgm:t>
    </dgm:pt>
    <dgm:pt modelId="{C3804A98-780C-48A3-8AE8-74A2682C48FD}" type="pres">
      <dgm:prSet presAssocID="{C1C2FDF3-27AC-4375-96F6-39E5E1775D13}" presName="linearFlow" presStyleCnt="0">
        <dgm:presLayoutVars>
          <dgm:dir/>
          <dgm:resizeHandles val="exact"/>
        </dgm:presLayoutVars>
      </dgm:prSet>
      <dgm:spPr/>
    </dgm:pt>
    <dgm:pt modelId="{ED39BE4E-1D34-47C7-B8A9-7FC520E0605E}" type="pres">
      <dgm:prSet presAssocID="{20AC078F-ADE9-407A-85A0-3958548EBD8A}" presName="composite" presStyleCnt="0"/>
      <dgm:spPr/>
    </dgm:pt>
    <dgm:pt modelId="{DDDE6AF9-8BB2-4937-9D66-DD3538D13D45}" type="pres">
      <dgm:prSet presAssocID="{20AC078F-ADE9-407A-85A0-3958548EBD8A}" presName="imgShp" presStyleLbl="fgImgPlace1" presStyleIdx="0" presStyleCnt="4" custLinFactX="-43289" custLinFactNeighborX="-100000" custLinFactNeighborY="-2690"/>
      <dgm:spPr>
        <a:xfrm>
          <a:off x="0" y="0"/>
          <a:ext cx="733310" cy="733310"/>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gm:spPr>
      <dgm:extLst>
        <a:ext uri="{E40237B7-FDA0-4F09-8148-C483321AD2D9}">
          <dgm14:cNvPr xmlns:dgm14="http://schemas.microsoft.com/office/drawing/2010/diagram" id="0" name="" descr="Group of people"/>
        </a:ext>
      </dgm:extLst>
    </dgm:pt>
    <dgm:pt modelId="{F84FD224-841E-43CE-8DF4-3048AB0896CA}" type="pres">
      <dgm:prSet presAssocID="{20AC078F-ADE9-407A-85A0-3958548EBD8A}" presName="txShp" presStyleLbl="node1" presStyleIdx="0" presStyleCnt="4" custScaleX="124819" custLinFactNeighborX="6645">
        <dgm:presLayoutVars>
          <dgm:bulletEnabled val="1"/>
        </dgm:presLayoutVars>
      </dgm:prSet>
      <dgm:spPr>
        <a:prstGeom prst="homePlate">
          <a:avLst/>
        </a:prstGeom>
      </dgm:spPr>
    </dgm:pt>
    <dgm:pt modelId="{31DCC733-9971-40F1-BC36-AB2C9F1541A1}" type="pres">
      <dgm:prSet presAssocID="{1AB02A35-3355-496C-95E9-21BFB45F5CEC}" presName="spacing" presStyleCnt="0"/>
      <dgm:spPr/>
    </dgm:pt>
    <dgm:pt modelId="{C5A91CFE-940E-4131-893C-26067278D8DD}" type="pres">
      <dgm:prSet presAssocID="{655F4674-8E7E-47A7-8AA5-260C97FEB800}" presName="composite" presStyleCnt="0"/>
      <dgm:spPr/>
    </dgm:pt>
    <dgm:pt modelId="{FAF6D73C-5BD9-4872-9C0C-9B5519FDA553}" type="pres">
      <dgm:prSet presAssocID="{655F4674-8E7E-47A7-8AA5-260C97FEB800}" presName="imgShp" presStyleLbl="fgImgPlace1" presStyleIdx="1" presStyleCnt="4" custLinFactX="-43289" custLinFactNeighborX="-100000" custLinFactNeighborY="-2690"/>
      <dgm:spPr>
        <a:xfrm>
          <a:off x="0" y="934044"/>
          <a:ext cx="733310" cy="733310"/>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noFill/>
          <a:prstDash val="solid"/>
        </a:ln>
        <a:effectLst/>
      </dgm:spPr>
      <dgm:extLst>
        <a:ext uri="{E40237B7-FDA0-4F09-8148-C483321AD2D9}">
          <dgm14:cNvPr xmlns:dgm14="http://schemas.microsoft.com/office/drawing/2010/diagram" id="0" name="" descr="Pound"/>
        </a:ext>
      </dgm:extLst>
    </dgm:pt>
    <dgm:pt modelId="{E570C479-04D7-4570-89B3-29656B6B3A74}" type="pres">
      <dgm:prSet presAssocID="{655F4674-8E7E-47A7-8AA5-260C97FEB800}" presName="txShp" presStyleLbl="node1" presStyleIdx="1" presStyleCnt="4" custScaleX="124819" custLinFactNeighborX="7185">
        <dgm:presLayoutVars>
          <dgm:bulletEnabled val="1"/>
        </dgm:presLayoutVars>
      </dgm:prSet>
      <dgm:spPr>
        <a:prstGeom prst="homePlate">
          <a:avLst/>
        </a:prstGeom>
      </dgm:spPr>
    </dgm:pt>
    <dgm:pt modelId="{CE1CDD60-3410-4119-A97E-EFEFB6F904C3}" type="pres">
      <dgm:prSet presAssocID="{6E1C9BD7-BB87-4228-8FD6-D27A119AE8CA}" presName="spacing" presStyleCnt="0"/>
      <dgm:spPr/>
    </dgm:pt>
    <dgm:pt modelId="{5CBAE9DE-9DE4-48E2-ADD9-6898FE6EEC61}" type="pres">
      <dgm:prSet presAssocID="{6857D111-D839-4C18-81DF-532BD7B81A33}" presName="composite" presStyleCnt="0"/>
      <dgm:spPr/>
    </dgm:pt>
    <dgm:pt modelId="{3C0A6352-A910-4E53-ABAF-8048ED8081CC}" type="pres">
      <dgm:prSet presAssocID="{6857D111-D839-4C18-81DF-532BD7B81A33}" presName="imgShp" presStyleLbl="fgImgPlace1" presStyleIdx="2" presStyleCnt="4" custLinFactX="-43289" custLinFactNeighborX="-100000" custLinFactNeighborY="-2690"/>
      <dgm:spPr>
        <a:xfrm>
          <a:off x="0" y="1886254"/>
          <a:ext cx="733310" cy="733310"/>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noFill/>
          <a:prstDash val="solid"/>
        </a:ln>
        <a:effectLst/>
      </dgm:spPr>
      <dgm:extLst>
        <a:ext uri="{E40237B7-FDA0-4F09-8148-C483321AD2D9}">
          <dgm14:cNvPr xmlns:dgm14="http://schemas.microsoft.com/office/drawing/2010/diagram" id="0" name="" descr="House"/>
        </a:ext>
      </dgm:extLst>
    </dgm:pt>
    <dgm:pt modelId="{73C8C2EE-1322-414D-856B-4FCBB06CE283}" type="pres">
      <dgm:prSet presAssocID="{6857D111-D839-4C18-81DF-532BD7B81A33}" presName="txShp" presStyleLbl="node1" presStyleIdx="2" presStyleCnt="4" custScaleX="124819" custLinFactNeighborX="7185">
        <dgm:presLayoutVars>
          <dgm:bulletEnabled val="1"/>
        </dgm:presLayoutVars>
      </dgm:prSet>
      <dgm:spPr>
        <a:prstGeom prst="homePlate">
          <a:avLst/>
        </a:prstGeom>
      </dgm:spPr>
    </dgm:pt>
    <dgm:pt modelId="{F53F066E-FD90-425D-AC0F-3A2F26E27B48}" type="pres">
      <dgm:prSet presAssocID="{EECF6343-B765-4412-9CA3-27E7E8D554D9}" presName="spacing" presStyleCnt="0"/>
      <dgm:spPr/>
    </dgm:pt>
    <dgm:pt modelId="{38E0631C-9A6C-44F6-880A-6185869217D1}" type="pres">
      <dgm:prSet presAssocID="{4DA4FC79-27B0-4554-A6CE-ED34EED5304B}" presName="composite" presStyleCnt="0"/>
      <dgm:spPr/>
    </dgm:pt>
    <dgm:pt modelId="{09075325-C580-48F8-AD1B-84F0F94BBD5E}" type="pres">
      <dgm:prSet presAssocID="{4DA4FC79-27B0-4554-A6CE-ED34EED5304B}" presName="imgShp" presStyleLbl="fgImgPlace1" presStyleIdx="3" presStyleCnt="4" custLinFactX="-43289" custLinFactNeighborX="-100000" custLinFactNeighborY="-2690"/>
      <dgm:spPr>
        <a:xfrm>
          <a:off x="0" y="2838463"/>
          <a:ext cx="733310" cy="733310"/>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noFill/>
          <a:prstDash val="solid"/>
        </a:ln>
        <a:effectLst/>
      </dgm:spPr>
      <dgm:extLst>
        <a:ext uri="{E40237B7-FDA0-4F09-8148-C483321AD2D9}">
          <dgm14:cNvPr xmlns:dgm14="http://schemas.microsoft.com/office/drawing/2010/diagram" id="0" name="" descr="Farmer"/>
        </a:ext>
      </dgm:extLst>
    </dgm:pt>
    <dgm:pt modelId="{6771C7DC-4BA0-4C8E-8A4F-7572B76578FE}" type="pres">
      <dgm:prSet presAssocID="{4DA4FC79-27B0-4554-A6CE-ED34EED5304B}" presName="txShp" presStyleLbl="node1" presStyleIdx="3" presStyleCnt="4" custScaleX="124819" custLinFactNeighborX="7185">
        <dgm:presLayoutVars>
          <dgm:bulletEnabled val="1"/>
        </dgm:presLayoutVars>
      </dgm:prSet>
      <dgm:spPr>
        <a:prstGeom prst="homePlate">
          <a:avLst/>
        </a:prstGeom>
      </dgm:spPr>
    </dgm:pt>
  </dgm:ptLst>
  <dgm:cxnLst>
    <dgm:cxn modelId="{9EF9EE18-6594-4A5C-8A15-B6A68F3C1821}" type="presOf" srcId="{4DA4FC79-27B0-4554-A6CE-ED34EED5304B}" destId="{6771C7DC-4BA0-4C8E-8A4F-7572B76578FE}" srcOrd="0" destOrd="0" presId="urn:microsoft.com/office/officeart/2005/8/layout/vList3"/>
    <dgm:cxn modelId="{DFC4EA37-C5F8-4A71-B18E-FB63F681371F}" type="presOf" srcId="{655F4674-8E7E-47A7-8AA5-260C97FEB800}" destId="{E570C479-04D7-4570-89B3-29656B6B3A74}" srcOrd="0" destOrd="0" presId="urn:microsoft.com/office/officeart/2005/8/layout/vList3"/>
    <dgm:cxn modelId="{C2A62D76-0FC6-4BF4-9295-25F20B7100AC}" type="presOf" srcId="{20AC078F-ADE9-407A-85A0-3958548EBD8A}" destId="{F84FD224-841E-43CE-8DF4-3048AB0896CA}" srcOrd="0" destOrd="0" presId="urn:microsoft.com/office/officeart/2005/8/layout/vList3"/>
    <dgm:cxn modelId="{6126B48A-0840-4272-915C-6D6DB1919C7E}" srcId="{C1C2FDF3-27AC-4375-96F6-39E5E1775D13}" destId="{4DA4FC79-27B0-4554-A6CE-ED34EED5304B}" srcOrd="3" destOrd="0" parTransId="{ADDB3C9D-36B4-4260-9B20-10D329353BFF}" sibTransId="{C9EC97F5-6F81-4EED-8018-E224BDD7C50F}"/>
    <dgm:cxn modelId="{0AE7C3A6-5394-4CA4-BECB-62B34D033CA4}" srcId="{C1C2FDF3-27AC-4375-96F6-39E5E1775D13}" destId="{655F4674-8E7E-47A7-8AA5-260C97FEB800}" srcOrd="1" destOrd="0" parTransId="{1DECE581-A1D0-40BE-8A4B-CD942C7223F8}" sibTransId="{6E1C9BD7-BB87-4228-8FD6-D27A119AE8CA}"/>
    <dgm:cxn modelId="{9E1F4DD7-3B7E-418D-8867-E7C2F003E6C6}" srcId="{C1C2FDF3-27AC-4375-96F6-39E5E1775D13}" destId="{6857D111-D839-4C18-81DF-532BD7B81A33}" srcOrd="2" destOrd="0" parTransId="{A827C7FF-DD2A-4FA7-8C63-E639017D8F43}" sibTransId="{EECF6343-B765-4412-9CA3-27E7E8D554D9}"/>
    <dgm:cxn modelId="{F9ADD2D7-AB39-491F-A387-499A43E82E62}" type="presOf" srcId="{6857D111-D839-4C18-81DF-532BD7B81A33}" destId="{73C8C2EE-1322-414D-856B-4FCBB06CE283}" srcOrd="0" destOrd="0" presId="urn:microsoft.com/office/officeart/2005/8/layout/vList3"/>
    <dgm:cxn modelId="{6A96D5EA-B33C-4148-AAA0-772ABE28D789}" type="presOf" srcId="{C1C2FDF3-27AC-4375-96F6-39E5E1775D13}" destId="{C3804A98-780C-48A3-8AE8-74A2682C48FD}" srcOrd="0" destOrd="0" presId="urn:microsoft.com/office/officeart/2005/8/layout/vList3"/>
    <dgm:cxn modelId="{7E75EBEF-3D8A-4397-B6D5-537E0BE54C87}" srcId="{C1C2FDF3-27AC-4375-96F6-39E5E1775D13}" destId="{20AC078F-ADE9-407A-85A0-3958548EBD8A}" srcOrd="0" destOrd="0" parTransId="{16D23FDB-C08D-49FD-BCE4-A7C9A92A2622}" sibTransId="{1AB02A35-3355-496C-95E9-21BFB45F5CEC}"/>
    <dgm:cxn modelId="{6F5DE464-C1FF-422B-A8F9-BAC00D83F9FF}" type="presParOf" srcId="{C3804A98-780C-48A3-8AE8-74A2682C48FD}" destId="{ED39BE4E-1D34-47C7-B8A9-7FC520E0605E}" srcOrd="0" destOrd="0" presId="urn:microsoft.com/office/officeart/2005/8/layout/vList3"/>
    <dgm:cxn modelId="{15DA204F-A24E-4672-84B3-B166F21FE0F9}" type="presParOf" srcId="{ED39BE4E-1D34-47C7-B8A9-7FC520E0605E}" destId="{DDDE6AF9-8BB2-4937-9D66-DD3538D13D45}" srcOrd="0" destOrd="0" presId="urn:microsoft.com/office/officeart/2005/8/layout/vList3"/>
    <dgm:cxn modelId="{01617D58-2DA1-4866-BC5F-D66DD41BEA40}" type="presParOf" srcId="{ED39BE4E-1D34-47C7-B8A9-7FC520E0605E}" destId="{F84FD224-841E-43CE-8DF4-3048AB0896CA}" srcOrd="1" destOrd="0" presId="urn:microsoft.com/office/officeart/2005/8/layout/vList3"/>
    <dgm:cxn modelId="{8917A75A-7947-483C-8063-3BC493A6CEB3}" type="presParOf" srcId="{C3804A98-780C-48A3-8AE8-74A2682C48FD}" destId="{31DCC733-9971-40F1-BC36-AB2C9F1541A1}" srcOrd="1" destOrd="0" presId="urn:microsoft.com/office/officeart/2005/8/layout/vList3"/>
    <dgm:cxn modelId="{62D73A65-9A62-47A6-A02D-020CA2374E91}" type="presParOf" srcId="{C3804A98-780C-48A3-8AE8-74A2682C48FD}" destId="{C5A91CFE-940E-4131-893C-26067278D8DD}" srcOrd="2" destOrd="0" presId="urn:microsoft.com/office/officeart/2005/8/layout/vList3"/>
    <dgm:cxn modelId="{5A0043D1-5E3F-469C-A235-38E36166821F}" type="presParOf" srcId="{C5A91CFE-940E-4131-893C-26067278D8DD}" destId="{FAF6D73C-5BD9-4872-9C0C-9B5519FDA553}" srcOrd="0" destOrd="0" presId="urn:microsoft.com/office/officeart/2005/8/layout/vList3"/>
    <dgm:cxn modelId="{46293ED9-E921-497B-9F31-51671611ACE6}" type="presParOf" srcId="{C5A91CFE-940E-4131-893C-26067278D8DD}" destId="{E570C479-04D7-4570-89B3-29656B6B3A74}" srcOrd="1" destOrd="0" presId="urn:microsoft.com/office/officeart/2005/8/layout/vList3"/>
    <dgm:cxn modelId="{BFC5FA85-1854-478B-BC87-E686F4F77162}" type="presParOf" srcId="{C3804A98-780C-48A3-8AE8-74A2682C48FD}" destId="{CE1CDD60-3410-4119-A97E-EFEFB6F904C3}" srcOrd="3" destOrd="0" presId="urn:microsoft.com/office/officeart/2005/8/layout/vList3"/>
    <dgm:cxn modelId="{3AE42D8C-B056-4292-B6AD-83CDC87156D2}" type="presParOf" srcId="{C3804A98-780C-48A3-8AE8-74A2682C48FD}" destId="{5CBAE9DE-9DE4-48E2-ADD9-6898FE6EEC61}" srcOrd="4" destOrd="0" presId="urn:microsoft.com/office/officeart/2005/8/layout/vList3"/>
    <dgm:cxn modelId="{3A018D88-15C6-4597-9435-65C8CCB97BC5}" type="presParOf" srcId="{5CBAE9DE-9DE4-48E2-ADD9-6898FE6EEC61}" destId="{3C0A6352-A910-4E53-ABAF-8048ED8081CC}" srcOrd="0" destOrd="0" presId="urn:microsoft.com/office/officeart/2005/8/layout/vList3"/>
    <dgm:cxn modelId="{0C001510-3594-4A08-A782-E0873593526E}" type="presParOf" srcId="{5CBAE9DE-9DE4-48E2-ADD9-6898FE6EEC61}" destId="{73C8C2EE-1322-414D-856B-4FCBB06CE283}" srcOrd="1" destOrd="0" presId="urn:microsoft.com/office/officeart/2005/8/layout/vList3"/>
    <dgm:cxn modelId="{31CE9CEB-6C41-4F24-AB60-DF6ED4F26CDE}" type="presParOf" srcId="{C3804A98-780C-48A3-8AE8-74A2682C48FD}" destId="{F53F066E-FD90-425D-AC0F-3A2F26E27B48}" srcOrd="5" destOrd="0" presId="urn:microsoft.com/office/officeart/2005/8/layout/vList3"/>
    <dgm:cxn modelId="{8789F7C1-EAA9-4840-94C3-B658741BCA7C}" type="presParOf" srcId="{C3804A98-780C-48A3-8AE8-74A2682C48FD}" destId="{38E0631C-9A6C-44F6-880A-6185869217D1}" srcOrd="6" destOrd="0" presId="urn:microsoft.com/office/officeart/2005/8/layout/vList3"/>
    <dgm:cxn modelId="{DA2C5ED9-80EE-4546-A85B-AB7BA0B276A9}" type="presParOf" srcId="{38E0631C-9A6C-44F6-880A-6185869217D1}" destId="{09075325-C580-48F8-AD1B-84F0F94BBD5E}" srcOrd="0" destOrd="0" presId="urn:microsoft.com/office/officeart/2005/8/layout/vList3"/>
    <dgm:cxn modelId="{83157627-3902-4F22-8EB9-085F7CC8D04E}" type="presParOf" srcId="{38E0631C-9A6C-44F6-880A-6185869217D1}" destId="{6771C7DC-4BA0-4C8E-8A4F-7572B76578F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4FD224-841E-43CE-8DF4-3048AB0896CA}">
      <dsp:nvSpPr>
        <dsp:cNvPr id="0" name=""/>
        <dsp:cNvSpPr/>
      </dsp:nvSpPr>
      <dsp:spPr>
        <a:xfrm rot="10800000">
          <a:off x="1294211" y="0"/>
          <a:ext cx="5949219" cy="1200535"/>
        </a:xfrm>
        <a:prstGeom prst="homePlat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4452" tIns="60960" rIns="113792" bIns="60960" numCol="1" spcCol="1270" anchor="ctr" anchorCtr="0">
          <a:noAutofit/>
        </a:bodyPr>
        <a:lstStyle/>
        <a:p>
          <a:pPr marL="0" lvl="0" indent="0" algn="l" defTabSz="711200" rtl="0">
            <a:lnSpc>
              <a:spcPct val="90000"/>
            </a:lnSpc>
            <a:spcBef>
              <a:spcPct val="0"/>
            </a:spcBef>
            <a:spcAft>
              <a:spcPct val="35000"/>
            </a:spcAft>
            <a:buNone/>
          </a:pPr>
          <a:r>
            <a:rPr lang="en-GB" sz="1600" b="0" kern="1200" dirty="0">
              <a:solidFill>
                <a:sysClr val="window" lastClr="FFFFFF"/>
              </a:solidFill>
              <a:latin typeface="Arial"/>
              <a:ea typeface="+mn-ea"/>
              <a:cs typeface="Arial"/>
            </a:rPr>
            <a:t>EU citizens living in the UK by 31 December 2020 are eligible to apply to the EU Settlement Scheme and have until 30 June 2021 to make an application. </a:t>
          </a:r>
          <a:endParaRPr lang="en-GB" sz="1600" b="0" kern="1200" dirty="0">
            <a:solidFill>
              <a:sysClr val="window" lastClr="FFFFFF"/>
            </a:solidFill>
            <a:latin typeface="Arial" panose="020B0604020202020204" pitchFamily="34" charset="0"/>
            <a:ea typeface="+mn-ea"/>
            <a:cs typeface="Arial" panose="020B0604020202020204" pitchFamily="34" charset="0"/>
          </a:endParaRPr>
        </a:p>
      </dsp:txBody>
      <dsp:txXfrm rot="10800000">
        <a:off x="1594345" y="0"/>
        <a:ext cx="5649085" cy="1200535"/>
      </dsp:txXfrm>
    </dsp:sp>
    <dsp:sp modelId="{DDDE6AF9-8BB2-4937-9D66-DD3538D13D45}">
      <dsp:nvSpPr>
        <dsp:cNvPr id="0" name=""/>
        <dsp:cNvSpPr/>
      </dsp:nvSpPr>
      <dsp:spPr>
        <a:xfrm>
          <a:off x="276873" y="222247"/>
          <a:ext cx="854922" cy="93454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noFill/>
          <a:prstDash val="solid"/>
          <a:miter lim="800000"/>
        </a:ln>
        <a:effectLst/>
      </dsp:spPr>
      <dsp:style>
        <a:lnRef idx="2">
          <a:scrgbClr r="0" g="0" b="0"/>
        </a:lnRef>
        <a:fillRef idx="1">
          <a:scrgbClr r="0" g="0" b="0"/>
        </a:fillRef>
        <a:effectRef idx="0">
          <a:scrgbClr r="0" g="0" b="0"/>
        </a:effectRef>
        <a:fontRef idx="minor"/>
      </dsp:style>
    </dsp:sp>
    <dsp:sp modelId="{E570C479-04D7-4570-89B3-29656B6B3A74}">
      <dsp:nvSpPr>
        <dsp:cNvPr id="0" name=""/>
        <dsp:cNvSpPr/>
      </dsp:nvSpPr>
      <dsp:spPr>
        <a:xfrm rot="10800000">
          <a:off x="1413886" y="1533522"/>
          <a:ext cx="5889576" cy="1189308"/>
        </a:xfrm>
        <a:prstGeom prst="homePlate">
          <a:avLst/>
        </a:prstGeom>
        <a:solidFill>
          <a:srgbClr val="8064A2">
            <a:hueOff val="-2232385"/>
            <a:satOff val="13449"/>
            <a:lumOff val="1078"/>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4452" tIns="60960" rIns="113792" bIns="60960" numCol="1" spcCol="1270" anchor="ctr" anchorCtr="0">
          <a:noAutofit/>
        </a:bodyPr>
        <a:lstStyle/>
        <a:p>
          <a:pPr marL="0" lvl="0" indent="0" algn="l" defTabSz="711200">
            <a:lnSpc>
              <a:spcPct val="90000"/>
            </a:lnSpc>
            <a:spcBef>
              <a:spcPct val="0"/>
            </a:spcBef>
            <a:spcAft>
              <a:spcPct val="35000"/>
            </a:spcAft>
            <a:buNone/>
          </a:pPr>
          <a:r>
            <a:rPr lang="en-GB" sz="1600" b="0" kern="1200" dirty="0">
              <a:solidFill>
                <a:sysClr val="window" lastClr="FFFFFF"/>
              </a:solidFill>
              <a:latin typeface="Arial"/>
              <a:ea typeface="+mn-ea"/>
              <a:cs typeface="Arial"/>
            </a:rPr>
            <a:t>During that period employers, landlords and public service providers will continue to accept the passports and national identity cards of EU citizens as evidence of permission.</a:t>
          </a:r>
        </a:p>
      </dsp:txBody>
      <dsp:txXfrm rot="10800000">
        <a:off x="1711213" y="1533522"/>
        <a:ext cx="5592249" cy="1189308"/>
      </dsp:txXfrm>
    </dsp:sp>
    <dsp:sp modelId="{FAF6D73C-5BD9-4872-9C0C-9B5519FDA553}">
      <dsp:nvSpPr>
        <dsp:cNvPr id="0" name=""/>
        <dsp:cNvSpPr/>
      </dsp:nvSpPr>
      <dsp:spPr>
        <a:xfrm>
          <a:off x="325432" y="1649550"/>
          <a:ext cx="780412" cy="832515"/>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a:ln w="25400" cap="flat" cmpd="sng" algn="ctr">
          <a:noFill/>
          <a:prstDash val="solid"/>
          <a:miter lim="800000"/>
        </a:ln>
        <a:effectLst/>
      </dsp:spPr>
      <dsp:style>
        <a:lnRef idx="2">
          <a:scrgbClr r="0" g="0" b="0"/>
        </a:lnRef>
        <a:fillRef idx="1">
          <a:scrgbClr r="0" g="0" b="0"/>
        </a:fillRef>
        <a:effectRef idx="0">
          <a:scrgbClr r="0" g="0" b="0"/>
        </a:effectRef>
        <a:fontRef idx="minor"/>
      </dsp:style>
    </dsp:sp>
    <dsp:sp modelId="{9499A5C8-471C-440D-9EA6-9DFE95F47800}">
      <dsp:nvSpPr>
        <dsp:cNvPr id="0" name=""/>
        <dsp:cNvSpPr/>
      </dsp:nvSpPr>
      <dsp:spPr>
        <a:xfrm rot="10800000">
          <a:off x="1510324" y="2977898"/>
          <a:ext cx="5797700" cy="1134267"/>
        </a:xfrm>
        <a:prstGeom prst="homePlate">
          <a:avLst/>
        </a:prstGeom>
        <a:solidFill>
          <a:srgbClr val="8064A2">
            <a:hueOff val="-4464770"/>
            <a:satOff val="26899"/>
            <a:lumOff val="2156"/>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4452" tIns="60960" rIns="113792" bIns="60960" numCol="1" spcCol="1270" anchor="ctr" anchorCtr="0">
          <a:noAutofit/>
        </a:bodyPr>
        <a:lstStyle/>
        <a:p>
          <a:pPr marL="0" lvl="0" indent="0" algn="l" defTabSz="711200">
            <a:lnSpc>
              <a:spcPct val="90000"/>
            </a:lnSpc>
            <a:spcBef>
              <a:spcPct val="0"/>
            </a:spcBef>
            <a:spcAft>
              <a:spcPct val="35000"/>
            </a:spcAft>
            <a:buNone/>
          </a:pPr>
          <a:r>
            <a:rPr lang="en-GB" sz="1600" b="0" kern="1200" dirty="0">
              <a:solidFill>
                <a:sysClr val="window" lastClr="FFFFFF"/>
              </a:solidFill>
              <a:latin typeface="Arial"/>
              <a:ea typeface="+mn-ea"/>
              <a:cs typeface="Arial"/>
            </a:rPr>
            <a:t>There have now been more than 4.48 million applications to the EUSS with over 4.28 million grants of status. * </a:t>
          </a:r>
          <a:r>
            <a:rPr lang="en-GB" sz="1000" b="0" kern="1200" dirty="0">
              <a:solidFill>
                <a:sysClr val="window" lastClr="FFFFFF"/>
              </a:solidFill>
              <a:latin typeface="Arial"/>
              <a:ea typeface="+mn-ea"/>
              <a:cs typeface="Arial"/>
            </a:rPr>
            <a:t> </a:t>
          </a:r>
        </a:p>
      </dsp:txBody>
      <dsp:txXfrm rot="10800000">
        <a:off x="1793891" y="2977898"/>
        <a:ext cx="5514133" cy="1134267"/>
      </dsp:txXfrm>
    </dsp:sp>
    <dsp:sp modelId="{E9A23885-2837-4F39-A231-BBF71A236EFD}">
      <dsp:nvSpPr>
        <dsp:cNvPr id="0" name=""/>
        <dsp:cNvSpPr/>
      </dsp:nvSpPr>
      <dsp:spPr>
        <a:xfrm>
          <a:off x="186685" y="3006471"/>
          <a:ext cx="1061969" cy="100345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4FD224-841E-43CE-8DF4-3048AB0896CA}">
      <dsp:nvSpPr>
        <dsp:cNvPr id="0" name=""/>
        <dsp:cNvSpPr/>
      </dsp:nvSpPr>
      <dsp:spPr>
        <a:xfrm rot="10800000">
          <a:off x="1105855" y="607"/>
          <a:ext cx="6914216" cy="845814"/>
        </a:xfrm>
        <a:prstGeom prst="homePlat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4245" tIns="53340" rIns="99568" bIns="53340" numCol="1" spcCol="1270" anchor="ctr" anchorCtr="0">
          <a:noAutofit/>
        </a:bodyPr>
        <a:lstStyle/>
        <a:p>
          <a:pPr marL="0" lvl="0" indent="0" algn="l" defTabSz="622300">
            <a:lnSpc>
              <a:spcPct val="90000"/>
            </a:lnSpc>
            <a:spcBef>
              <a:spcPct val="0"/>
            </a:spcBef>
            <a:spcAft>
              <a:spcPct val="35000"/>
            </a:spcAft>
            <a:buNone/>
          </a:pPr>
          <a:r>
            <a:rPr lang="en-GB" sz="1400" kern="1200" dirty="0">
              <a:solidFill>
                <a:sysClr val="window" lastClr="FFFFFF"/>
              </a:solidFill>
              <a:latin typeface="Arial" panose="020B0604020202020204" pitchFamily="34" charset="0"/>
              <a:ea typeface="+mn-ea"/>
              <a:cs typeface="Arial" panose="020B0604020202020204" pitchFamily="34" charset="0"/>
            </a:rPr>
            <a:t>A </a:t>
          </a:r>
          <a:r>
            <a:rPr lang="en-GB" sz="1400" b="1" kern="1200" dirty="0">
              <a:solidFill>
                <a:sysClr val="window" lastClr="FFFFFF"/>
              </a:solidFill>
              <a:latin typeface="Arial" panose="020B0604020202020204" pitchFamily="34" charset="0"/>
              <a:ea typeface="+mn-ea"/>
              <a:cs typeface="Arial" panose="020B0604020202020204" pitchFamily="34" charset="0"/>
            </a:rPr>
            <a:t>streamlined, faster </a:t>
          </a:r>
          <a:r>
            <a:rPr lang="en-GB" sz="1400" kern="1200" dirty="0">
              <a:solidFill>
                <a:sysClr val="window" lastClr="FFFFFF"/>
              </a:solidFill>
              <a:latin typeface="Arial" panose="020B0604020202020204" pitchFamily="34" charset="0"/>
              <a:ea typeface="+mn-ea"/>
              <a:cs typeface="Arial" panose="020B0604020202020204" pitchFamily="34" charset="0"/>
            </a:rPr>
            <a:t>process with </a:t>
          </a:r>
          <a:r>
            <a:rPr lang="en-GB" sz="1400" b="1" kern="1200" dirty="0">
              <a:solidFill>
                <a:sysClr val="window" lastClr="FFFFFF"/>
              </a:solidFill>
              <a:latin typeface="Arial" panose="020B0604020202020204" pitchFamily="34" charset="0"/>
              <a:ea typeface="+mn-ea"/>
              <a:cs typeface="Arial" panose="020B0604020202020204" pitchFamily="34" charset="0"/>
            </a:rPr>
            <a:t>no Resident Labour Market Test, suspending the current cap on Tier 2 visas </a:t>
          </a:r>
          <a:r>
            <a:rPr lang="en-GB" sz="1400" b="0" i="0" kern="1200" dirty="0">
              <a:solidFill>
                <a:sysClr val="window" lastClr="FFFFFF"/>
              </a:solidFill>
              <a:latin typeface="Arial" panose="020B0604020202020204" pitchFamily="34" charset="0"/>
              <a:ea typeface="+mn-ea"/>
              <a:cs typeface="Arial" panose="020B0604020202020204" pitchFamily="34" charset="0"/>
            </a:rPr>
            <a:t>and</a:t>
          </a:r>
          <a:r>
            <a:rPr lang="en-GB" sz="1400" b="1" i="1" kern="1200" dirty="0">
              <a:solidFill>
                <a:sysClr val="window" lastClr="FFFFFF"/>
              </a:solidFill>
              <a:latin typeface="Arial" panose="020B0604020202020204" pitchFamily="34" charset="0"/>
              <a:ea typeface="+mn-ea"/>
              <a:cs typeface="Arial" panose="020B0604020202020204" pitchFamily="34" charset="0"/>
            </a:rPr>
            <a:t> </a:t>
          </a:r>
          <a:r>
            <a:rPr lang="en-GB" sz="1400" b="1" kern="1200" dirty="0">
              <a:solidFill>
                <a:sysClr val="window" lastClr="FFFFFF"/>
              </a:solidFill>
              <a:latin typeface="Arial" panose="020B0604020202020204" pitchFamily="34" charset="0"/>
              <a:ea typeface="+mn-ea"/>
              <a:cs typeface="Arial" panose="020B0604020202020204" pitchFamily="34" charset="0"/>
            </a:rPr>
            <a:t>no monthly panel to apply for Certificates of Sponsorship. </a:t>
          </a:r>
          <a:r>
            <a:rPr lang="en-GB" sz="1400" b="0" kern="1200" dirty="0">
              <a:solidFill>
                <a:sysClr val="window" lastClr="FFFFFF"/>
              </a:solidFill>
              <a:latin typeface="Arial" panose="020B0604020202020204" pitchFamily="34" charset="0"/>
              <a:ea typeface="+mn-ea"/>
              <a:cs typeface="Arial" panose="020B0604020202020204" pitchFamily="34" charset="0"/>
            </a:rPr>
            <a:t>This will mean time savings for employers of initially up to 8 weeks.</a:t>
          </a:r>
          <a:endParaRPr lang="en-GB" sz="1400" b="1" kern="1200" dirty="0">
            <a:solidFill>
              <a:sysClr val="window" lastClr="FFFFFF"/>
            </a:solidFill>
            <a:latin typeface="Arial" panose="020B0604020202020204" pitchFamily="34" charset="0"/>
            <a:ea typeface="+mn-ea"/>
            <a:cs typeface="Arial" panose="020B0604020202020204" pitchFamily="34" charset="0"/>
          </a:endParaRPr>
        </a:p>
      </dsp:txBody>
      <dsp:txXfrm rot="10800000">
        <a:off x="1317308" y="607"/>
        <a:ext cx="6702763" cy="845814"/>
      </dsp:txXfrm>
    </dsp:sp>
    <dsp:sp modelId="{DDDE6AF9-8BB2-4937-9D66-DD3538D13D45}">
      <dsp:nvSpPr>
        <dsp:cNvPr id="0" name=""/>
        <dsp:cNvSpPr/>
      </dsp:nvSpPr>
      <dsp:spPr>
        <a:xfrm>
          <a:off x="17847" y="48035"/>
          <a:ext cx="712618" cy="712618"/>
        </a:xfrm>
        <a:prstGeom prst="ellipse">
          <a:avLst/>
        </a:prstGeom>
        <a:solidFill>
          <a:sysClr val="window" lastClr="FFFFFF"/>
        </a:solidFill>
        <a:ln w="25400" cap="flat" cmpd="sng" algn="ctr">
          <a:noFill/>
          <a:prstDash val="solid"/>
          <a:miter lim="800000"/>
        </a:ln>
        <a:effectLst/>
      </dsp:spPr>
      <dsp:style>
        <a:lnRef idx="2">
          <a:scrgbClr r="0" g="0" b="0"/>
        </a:lnRef>
        <a:fillRef idx="1">
          <a:scrgbClr r="0" g="0" b="0"/>
        </a:fillRef>
        <a:effectRef idx="0">
          <a:scrgbClr r="0" g="0" b="0"/>
        </a:effectRef>
        <a:fontRef idx="minor"/>
      </dsp:style>
    </dsp:sp>
    <dsp:sp modelId="{E570C479-04D7-4570-89B3-29656B6B3A74}">
      <dsp:nvSpPr>
        <dsp:cNvPr id="0" name=""/>
        <dsp:cNvSpPr/>
      </dsp:nvSpPr>
      <dsp:spPr>
        <a:xfrm rot="10800000">
          <a:off x="1129730" y="966004"/>
          <a:ext cx="6914216" cy="817223"/>
        </a:xfrm>
        <a:prstGeom prst="homePlate">
          <a:avLst/>
        </a:prstGeom>
        <a:solidFill>
          <a:srgbClr val="8064A2">
            <a:hueOff val="-1488257"/>
            <a:satOff val="8966"/>
            <a:lumOff val="71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4245" tIns="53340" rIns="99568" bIns="53340" numCol="1" spcCol="1270" anchor="ctr" anchorCtr="0">
          <a:noAutofit/>
        </a:bodyPr>
        <a:lstStyle/>
        <a:p>
          <a:pPr marL="0" lvl="0" indent="0" algn="l" defTabSz="622300">
            <a:lnSpc>
              <a:spcPct val="90000"/>
            </a:lnSpc>
            <a:spcBef>
              <a:spcPct val="0"/>
            </a:spcBef>
            <a:spcAft>
              <a:spcPct val="35000"/>
            </a:spcAft>
            <a:buNone/>
          </a:pPr>
          <a:r>
            <a:rPr lang="en-GB" sz="1400" kern="1200">
              <a:solidFill>
                <a:sysClr val="window" lastClr="FFFFFF"/>
              </a:solidFill>
              <a:latin typeface="Arial" panose="020B0604020202020204" pitchFamily="34" charset="0"/>
              <a:ea typeface="+mn-ea"/>
              <a:cs typeface="Arial" panose="020B0604020202020204" pitchFamily="34" charset="0"/>
            </a:rPr>
            <a:t>Employers need to apply to be a sponsor if they want to recruit workers from outside the resident labour market.</a:t>
          </a:r>
        </a:p>
      </dsp:txBody>
      <dsp:txXfrm rot="10800000">
        <a:off x="1334036" y="966004"/>
        <a:ext cx="6709910" cy="817223"/>
      </dsp:txXfrm>
    </dsp:sp>
    <dsp:sp modelId="{FAF6D73C-5BD9-4872-9C0C-9B5519FDA553}">
      <dsp:nvSpPr>
        <dsp:cNvPr id="0" name=""/>
        <dsp:cNvSpPr/>
      </dsp:nvSpPr>
      <dsp:spPr>
        <a:xfrm>
          <a:off x="17847" y="1092276"/>
          <a:ext cx="712618" cy="712618"/>
        </a:xfrm>
        <a:prstGeom prst="ellipse">
          <a:avLst/>
        </a:prstGeom>
        <a:solidFill>
          <a:sysClr val="window" lastClr="FFFFFF"/>
        </a:solidFill>
        <a:ln w="25400" cap="flat" cmpd="sng" algn="ctr">
          <a:noFill/>
          <a:prstDash val="solid"/>
          <a:miter lim="800000"/>
        </a:ln>
        <a:effectLst/>
      </dsp:spPr>
      <dsp:style>
        <a:lnRef idx="2">
          <a:scrgbClr r="0" g="0" b="0"/>
        </a:lnRef>
        <a:fillRef idx="1">
          <a:scrgbClr r="0" g="0" b="0"/>
        </a:fillRef>
        <a:effectRef idx="0">
          <a:scrgbClr r="0" g="0" b="0"/>
        </a:effectRef>
        <a:fontRef idx="minor"/>
      </dsp:style>
    </dsp:sp>
    <dsp:sp modelId="{73C8C2EE-1322-414D-856B-4FCBB06CE283}">
      <dsp:nvSpPr>
        <dsp:cNvPr id="0" name=""/>
        <dsp:cNvSpPr/>
      </dsp:nvSpPr>
      <dsp:spPr>
        <a:xfrm rot="10800000">
          <a:off x="1129730" y="1880983"/>
          <a:ext cx="6914216" cy="805957"/>
        </a:xfrm>
        <a:prstGeom prst="homePlate">
          <a:avLst/>
        </a:prstGeom>
        <a:solidFill>
          <a:srgbClr val="8064A2">
            <a:hueOff val="-2976513"/>
            <a:satOff val="17933"/>
            <a:lumOff val="1437"/>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4245" tIns="53340" rIns="99568" bIns="53340" numCol="1" spcCol="1270" anchor="ctr" anchorCtr="0">
          <a:noAutofit/>
        </a:bodyPr>
        <a:lstStyle/>
        <a:p>
          <a:pPr marL="0" lvl="0" indent="0" algn="l" defTabSz="622300">
            <a:lnSpc>
              <a:spcPct val="90000"/>
            </a:lnSpc>
            <a:spcBef>
              <a:spcPct val="0"/>
            </a:spcBef>
            <a:spcAft>
              <a:spcPct val="35000"/>
            </a:spcAft>
            <a:buNone/>
          </a:pPr>
          <a:r>
            <a:rPr lang="en-GB" sz="1400" kern="1200" dirty="0">
              <a:solidFill>
                <a:sysClr val="window" lastClr="FFFFFF"/>
              </a:solidFill>
              <a:latin typeface="Arial" panose="020B0604020202020204" pitchFamily="34" charset="0"/>
              <a:ea typeface="+mn-ea"/>
              <a:cs typeface="Arial" panose="020B0604020202020204" pitchFamily="34" charset="0"/>
            </a:rPr>
            <a:t>Employers do not need to be a sponsor to employ someone from the resident labour market with an existing right to work in the UK. This includes EU citizens with settled or pre-settled status. </a:t>
          </a:r>
        </a:p>
      </dsp:txBody>
      <dsp:txXfrm rot="10800000">
        <a:off x="1331219" y="1880983"/>
        <a:ext cx="6712727" cy="805957"/>
      </dsp:txXfrm>
    </dsp:sp>
    <dsp:sp modelId="{3C0A6352-A910-4E53-ABAF-8048ED8081CC}">
      <dsp:nvSpPr>
        <dsp:cNvPr id="0" name=""/>
        <dsp:cNvSpPr/>
      </dsp:nvSpPr>
      <dsp:spPr>
        <a:xfrm>
          <a:off x="17847" y="2116589"/>
          <a:ext cx="712618" cy="712618"/>
        </a:xfrm>
        <a:prstGeom prst="ellipse">
          <a:avLst/>
        </a:prstGeom>
        <a:noFill/>
        <a:ln w="25400" cap="flat" cmpd="sng" algn="ctr">
          <a:noFill/>
          <a:prstDash val="solid"/>
          <a:miter lim="800000"/>
        </a:ln>
        <a:effectLst/>
      </dsp:spPr>
      <dsp:style>
        <a:lnRef idx="2">
          <a:scrgbClr r="0" g="0" b="0"/>
        </a:lnRef>
        <a:fillRef idx="1">
          <a:scrgbClr r="0" g="0" b="0"/>
        </a:fillRef>
        <a:effectRef idx="0">
          <a:scrgbClr r="0" g="0" b="0"/>
        </a:effectRef>
        <a:fontRef idx="minor"/>
      </dsp:style>
    </dsp:sp>
    <dsp:sp modelId="{08BAC1BE-34D8-4146-B527-6172FEDF098E}">
      <dsp:nvSpPr>
        <dsp:cNvPr id="0" name=""/>
        <dsp:cNvSpPr/>
      </dsp:nvSpPr>
      <dsp:spPr>
        <a:xfrm rot="10800000">
          <a:off x="1129730" y="3021798"/>
          <a:ext cx="6914216" cy="788227"/>
        </a:xfrm>
        <a:prstGeom prst="homePlate">
          <a:avLst/>
        </a:prstGeom>
        <a:solidFill>
          <a:srgbClr val="8064A2">
            <a:hueOff val="-4464770"/>
            <a:satOff val="26899"/>
            <a:lumOff val="2156"/>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4245" tIns="53340" rIns="99568" bIns="53340" numCol="1" spcCol="1270" anchor="ctr" anchorCtr="0">
          <a:noAutofit/>
        </a:bodyPr>
        <a:lstStyle/>
        <a:p>
          <a:pPr marL="0" lvl="0" indent="0" algn="l" defTabSz="622300">
            <a:lnSpc>
              <a:spcPct val="90000"/>
            </a:lnSpc>
            <a:spcBef>
              <a:spcPct val="0"/>
            </a:spcBef>
            <a:spcAft>
              <a:spcPct val="35000"/>
            </a:spcAft>
            <a:buNone/>
          </a:pPr>
          <a:r>
            <a:rPr lang="en-GB" sz="1400" kern="1200" dirty="0">
              <a:solidFill>
                <a:sysClr val="window" lastClr="FFFFFF"/>
              </a:solidFill>
              <a:latin typeface="Arial" panose="020B0604020202020204" pitchFamily="34" charset="0"/>
              <a:ea typeface="+mn-ea"/>
              <a:cs typeface="Arial" panose="020B0604020202020204" pitchFamily="34" charset="0"/>
            </a:rPr>
            <a:t>We will allow most migrants to apply to switch from one immigration route to another without having to leave the UK. However, there will be no relaxation of the qualifying criteria for the route being switched into.</a:t>
          </a:r>
        </a:p>
      </dsp:txBody>
      <dsp:txXfrm rot="10800000">
        <a:off x="1326787" y="3021798"/>
        <a:ext cx="6717159" cy="788227"/>
      </dsp:txXfrm>
    </dsp:sp>
    <dsp:sp modelId="{C179E2A2-EFD9-49E1-9257-CCF77F61F5E7}">
      <dsp:nvSpPr>
        <dsp:cNvPr id="0" name=""/>
        <dsp:cNvSpPr/>
      </dsp:nvSpPr>
      <dsp:spPr>
        <a:xfrm>
          <a:off x="67652" y="2916958"/>
          <a:ext cx="917610" cy="97748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4FD224-841E-43CE-8DF4-3048AB0896CA}">
      <dsp:nvSpPr>
        <dsp:cNvPr id="0" name=""/>
        <dsp:cNvSpPr/>
      </dsp:nvSpPr>
      <dsp:spPr>
        <a:xfrm rot="10800000">
          <a:off x="946172" y="1561"/>
          <a:ext cx="6080287" cy="733310"/>
        </a:xfrm>
        <a:prstGeom prst="homePlat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370" tIns="60960" rIns="113792" bIns="60960" numCol="1" spcCol="1270" anchor="ctr" anchorCtr="0">
          <a:noAutofit/>
        </a:bodyPr>
        <a:lstStyle/>
        <a:p>
          <a:pPr marL="0" lvl="0" indent="0" algn="l" defTabSz="711200">
            <a:lnSpc>
              <a:spcPct val="90000"/>
            </a:lnSpc>
            <a:spcBef>
              <a:spcPct val="0"/>
            </a:spcBef>
            <a:spcAft>
              <a:spcPct val="35000"/>
            </a:spcAft>
            <a:buNone/>
          </a:pPr>
          <a:r>
            <a:rPr lang="en-GB" sz="1600" kern="1200" dirty="0">
              <a:solidFill>
                <a:sysClr val="window" lastClr="FFFFFF"/>
              </a:solidFill>
              <a:latin typeface="Arial"/>
              <a:ea typeface="+mn-ea"/>
              <a:cs typeface="Arial"/>
            </a:rPr>
            <a:t>Focus on UK resident labour market</a:t>
          </a:r>
        </a:p>
      </dsp:txBody>
      <dsp:txXfrm rot="10800000">
        <a:off x="1129499" y="1561"/>
        <a:ext cx="5896960" cy="733310"/>
      </dsp:txXfrm>
    </dsp:sp>
    <dsp:sp modelId="{DDDE6AF9-8BB2-4937-9D66-DD3538D13D45}">
      <dsp:nvSpPr>
        <dsp:cNvPr id="0" name=""/>
        <dsp:cNvSpPr/>
      </dsp:nvSpPr>
      <dsp:spPr>
        <a:xfrm>
          <a:off x="0" y="0"/>
          <a:ext cx="733310" cy="733310"/>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miter lim="800000"/>
        </a:ln>
        <a:effectLst/>
      </dsp:spPr>
      <dsp:style>
        <a:lnRef idx="2">
          <a:scrgbClr r="0" g="0" b="0"/>
        </a:lnRef>
        <a:fillRef idx="1">
          <a:scrgbClr r="0" g="0" b="0"/>
        </a:fillRef>
        <a:effectRef idx="0">
          <a:scrgbClr r="0" g="0" b="0"/>
        </a:effectRef>
        <a:fontRef idx="minor"/>
      </dsp:style>
    </dsp:sp>
    <dsp:sp modelId="{E570C479-04D7-4570-89B3-29656B6B3A74}">
      <dsp:nvSpPr>
        <dsp:cNvPr id="0" name=""/>
        <dsp:cNvSpPr/>
      </dsp:nvSpPr>
      <dsp:spPr>
        <a:xfrm rot="10800000">
          <a:off x="972477" y="953770"/>
          <a:ext cx="6080287" cy="733310"/>
        </a:xfrm>
        <a:prstGeom prst="homePlate">
          <a:avLst/>
        </a:prstGeom>
        <a:solidFill>
          <a:srgbClr val="8064A2">
            <a:hueOff val="-1488257"/>
            <a:satOff val="8966"/>
            <a:lumOff val="71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370" tIns="60960" rIns="113792" bIns="60960" numCol="1" spcCol="1270" anchor="ctr" anchorCtr="0">
          <a:noAutofit/>
        </a:bodyPr>
        <a:lstStyle/>
        <a:p>
          <a:pPr marL="0" lvl="0" indent="0" algn="l" defTabSz="711200">
            <a:lnSpc>
              <a:spcPct val="90000"/>
            </a:lnSpc>
            <a:spcBef>
              <a:spcPct val="0"/>
            </a:spcBef>
            <a:spcAft>
              <a:spcPct val="35000"/>
            </a:spcAft>
            <a:buNone/>
          </a:pPr>
          <a:r>
            <a:rPr lang="en-GB" sz="1600" kern="1200">
              <a:solidFill>
                <a:sysClr val="window" lastClr="FFFFFF"/>
              </a:solidFill>
              <a:latin typeface="Arial" panose="020B0604020202020204" pitchFamily="34" charset="0"/>
              <a:ea typeface="+mn-ea"/>
              <a:cs typeface="Arial" panose="020B0604020202020204" pitchFamily="34" charset="0"/>
            </a:rPr>
            <a:t>Greater flexibility for employers with changes to salary and skills thresholds</a:t>
          </a:r>
        </a:p>
      </dsp:txBody>
      <dsp:txXfrm rot="10800000">
        <a:off x="1155804" y="953770"/>
        <a:ext cx="5896960" cy="733310"/>
      </dsp:txXfrm>
    </dsp:sp>
    <dsp:sp modelId="{FAF6D73C-5BD9-4872-9C0C-9B5519FDA553}">
      <dsp:nvSpPr>
        <dsp:cNvPr id="0" name=""/>
        <dsp:cNvSpPr/>
      </dsp:nvSpPr>
      <dsp:spPr>
        <a:xfrm>
          <a:off x="0" y="934044"/>
          <a:ext cx="733310" cy="733310"/>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noFill/>
          <a:prstDash val="solid"/>
          <a:miter lim="800000"/>
        </a:ln>
        <a:effectLst/>
      </dsp:spPr>
      <dsp:style>
        <a:lnRef idx="2">
          <a:scrgbClr r="0" g="0" b="0"/>
        </a:lnRef>
        <a:fillRef idx="1">
          <a:scrgbClr r="0" g="0" b="0"/>
        </a:fillRef>
        <a:effectRef idx="0">
          <a:scrgbClr r="0" g="0" b="0"/>
        </a:effectRef>
        <a:fontRef idx="minor"/>
      </dsp:style>
    </dsp:sp>
    <dsp:sp modelId="{73C8C2EE-1322-414D-856B-4FCBB06CE283}">
      <dsp:nvSpPr>
        <dsp:cNvPr id="0" name=""/>
        <dsp:cNvSpPr/>
      </dsp:nvSpPr>
      <dsp:spPr>
        <a:xfrm rot="10800000">
          <a:off x="972477" y="1905980"/>
          <a:ext cx="6080287" cy="733310"/>
        </a:xfrm>
        <a:prstGeom prst="homePlate">
          <a:avLst/>
        </a:prstGeom>
        <a:solidFill>
          <a:srgbClr val="8064A2">
            <a:hueOff val="-2976513"/>
            <a:satOff val="17933"/>
            <a:lumOff val="1437"/>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370" tIns="53340" rIns="99568" bIns="53340" numCol="1" spcCol="1270" anchor="ctr" anchorCtr="0">
          <a:noAutofit/>
        </a:bodyPr>
        <a:lstStyle/>
        <a:p>
          <a:pPr marL="0" lvl="0" indent="0" algn="l" defTabSz="622300">
            <a:lnSpc>
              <a:spcPct val="90000"/>
            </a:lnSpc>
            <a:spcBef>
              <a:spcPct val="0"/>
            </a:spcBef>
            <a:spcAft>
              <a:spcPct val="35000"/>
            </a:spcAft>
            <a:buNone/>
          </a:pPr>
          <a:r>
            <a:rPr lang="en-GB" sz="1400" kern="1200" dirty="0">
              <a:solidFill>
                <a:sysClr val="window" lastClr="FFFFFF"/>
              </a:solidFill>
              <a:latin typeface="Arial" panose="020B0604020202020204" pitchFamily="34" charset="0"/>
              <a:ea typeface="+mn-ea"/>
              <a:cs typeface="Arial" panose="020B0604020202020204" pitchFamily="34" charset="0"/>
            </a:rPr>
            <a:t>Over 4.48 million EU nationals have already applied to stay in the UK</a:t>
          </a:r>
          <a:br>
            <a:rPr lang="en-GB" sz="1400" kern="1200" dirty="0">
              <a:solidFill>
                <a:sysClr val="window" lastClr="FFFFFF"/>
              </a:solidFill>
              <a:latin typeface="Arial" panose="020B0604020202020204" pitchFamily="34" charset="0"/>
              <a:ea typeface="+mn-ea"/>
              <a:cs typeface="Arial" panose="020B0604020202020204" pitchFamily="34" charset="0"/>
            </a:rPr>
          </a:br>
          <a:r>
            <a:rPr lang="en-GB" sz="1400" kern="1200" dirty="0">
              <a:solidFill>
                <a:sysClr val="window" lastClr="FFFFFF"/>
              </a:solidFill>
              <a:latin typeface="Arial" panose="020B0604020202020204" pitchFamily="34" charset="0"/>
              <a:ea typeface="+mn-ea"/>
              <a:cs typeface="Arial" panose="020B0604020202020204" pitchFamily="34" charset="0"/>
            </a:rPr>
            <a:t>An estimated 170,000 non-EU citizens in lower-skilled occupations</a:t>
          </a:r>
        </a:p>
      </dsp:txBody>
      <dsp:txXfrm rot="10800000">
        <a:off x="1155804" y="1905980"/>
        <a:ext cx="5896960" cy="733310"/>
      </dsp:txXfrm>
    </dsp:sp>
    <dsp:sp modelId="{3C0A6352-A910-4E53-ABAF-8048ED8081CC}">
      <dsp:nvSpPr>
        <dsp:cNvPr id="0" name=""/>
        <dsp:cNvSpPr/>
      </dsp:nvSpPr>
      <dsp:spPr>
        <a:xfrm>
          <a:off x="0" y="1886254"/>
          <a:ext cx="733310" cy="733310"/>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noFill/>
          <a:prstDash val="solid"/>
          <a:miter lim="800000"/>
        </a:ln>
        <a:effectLst/>
      </dsp:spPr>
      <dsp:style>
        <a:lnRef idx="2">
          <a:scrgbClr r="0" g="0" b="0"/>
        </a:lnRef>
        <a:fillRef idx="1">
          <a:scrgbClr r="0" g="0" b="0"/>
        </a:fillRef>
        <a:effectRef idx="0">
          <a:scrgbClr r="0" g="0" b="0"/>
        </a:effectRef>
        <a:fontRef idx="minor"/>
      </dsp:style>
    </dsp:sp>
    <dsp:sp modelId="{6771C7DC-4BA0-4C8E-8A4F-7572B76578FE}">
      <dsp:nvSpPr>
        <dsp:cNvPr id="0" name=""/>
        <dsp:cNvSpPr/>
      </dsp:nvSpPr>
      <dsp:spPr>
        <a:xfrm rot="10800000">
          <a:off x="972477" y="2858189"/>
          <a:ext cx="6080287" cy="733310"/>
        </a:xfrm>
        <a:prstGeom prst="homePlate">
          <a:avLst/>
        </a:prstGeom>
        <a:solidFill>
          <a:srgbClr val="8064A2">
            <a:hueOff val="-4464770"/>
            <a:satOff val="26899"/>
            <a:lumOff val="2156"/>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370" tIns="60960" rIns="113792" bIns="60960" numCol="1" spcCol="1270" anchor="ctr" anchorCtr="0">
          <a:noAutofit/>
        </a:bodyPr>
        <a:lstStyle/>
        <a:p>
          <a:pPr marL="0" lvl="0" indent="0" algn="l" defTabSz="711200" rtl="0">
            <a:lnSpc>
              <a:spcPct val="90000"/>
            </a:lnSpc>
            <a:spcBef>
              <a:spcPct val="0"/>
            </a:spcBef>
            <a:spcAft>
              <a:spcPct val="35000"/>
            </a:spcAft>
            <a:buNone/>
          </a:pPr>
          <a:r>
            <a:rPr lang="en-GB" sz="1600" kern="1200">
              <a:solidFill>
                <a:sysClr val="window" lastClr="FFFFFF"/>
              </a:solidFill>
              <a:latin typeface="Arial"/>
              <a:ea typeface="+mn-ea"/>
              <a:cs typeface="Arial"/>
            </a:rPr>
            <a:t>Seasonal workers pilot will provide employers in the agricultural sector with further flexibility</a:t>
          </a:r>
        </a:p>
      </dsp:txBody>
      <dsp:txXfrm rot="10800000">
        <a:off x="1155804" y="2858189"/>
        <a:ext cx="5896960" cy="733310"/>
      </dsp:txXfrm>
    </dsp:sp>
    <dsp:sp modelId="{09075325-C580-48F8-AD1B-84F0F94BBD5E}">
      <dsp:nvSpPr>
        <dsp:cNvPr id="0" name=""/>
        <dsp:cNvSpPr/>
      </dsp:nvSpPr>
      <dsp:spPr>
        <a:xfrm>
          <a:off x="0" y="2838463"/>
          <a:ext cx="733310" cy="733310"/>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9432E7-4A8F-D445-A764-A14EA7C57E54}" type="datetimeFigureOut">
              <a:rPr lang="en-US" smtClean="0"/>
              <a:pPr/>
              <a:t>12/14/20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7AF8E9-4E11-924F-989B-F8909ED8E777}" type="slidenum">
              <a:rPr lang="en-US" smtClean="0"/>
              <a:pPr/>
              <a:t>‹#›</a:t>
            </a:fld>
            <a:endParaRPr lang="en-US"/>
          </a:p>
        </p:txBody>
      </p:sp>
    </p:spTree>
    <p:extLst>
      <p:ext uri="{BB962C8B-B14F-4D97-AF65-F5344CB8AC3E}">
        <p14:creationId xmlns:p14="http://schemas.microsoft.com/office/powerpoint/2010/main" val="405498680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investni.com/node/15187" TargetMode="External"/><Relationship Id="rId2" Type="http://schemas.openxmlformats.org/officeDocument/2006/relationships/slide" Target="../slides/slide36.xml"/><Relationship Id="rId1" Type="http://schemas.openxmlformats.org/officeDocument/2006/relationships/notesMaster" Target="../notesMasters/notesMaster1.xml"/><Relationship Id="rId6" Type="http://schemas.openxmlformats.org/officeDocument/2006/relationships/hyperlink" Target="https://www.investni.com/node/15190" TargetMode="External"/><Relationship Id="rId5" Type="http://schemas.openxmlformats.org/officeDocument/2006/relationships/hyperlink" Target="https://www.investni.com/node/15189" TargetMode="External"/><Relationship Id="rId4" Type="http://schemas.openxmlformats.org/officeDocument/2006/relationships/hyperlink" Target="https://www.investni.com/node/15188"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7AF8E9-4E11-924F-989B-F8909ED8E777}" type="slidenum">
              <a:rPr lang="en-US" smtClean="0"/>
              <a:pPr/>
              <a:t>1</a:t>
            </a:fld>
            <a:endParaRPr lang="en-US"/>
          </a:p>
        </p:txBody>
      </p:sp>
    </p:spTree>
    <p:extLst>
      <p:ext uri="{BB962C8B-B14F-4D97-AF65-F5344CB8AC3E}">
        <p14:creationId xmlns:p14="http://schemas.microsoft.com/office/powerpoint/2010/main" val="2562448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baseline="0" dirty="0"/>
          </a:p>
          <a:p>
            <a:endParaRPr lang="en-US" dirty="0"/>
          </a:p>
        </p:txBody>
      </p:sp>
      <p:sp>
        <p:nvSpPr>
          <p:cNvPr id="4" name="Slide Number Placeholder 3"/>
          <p:cNvSpPr>
            <a:spLocks noGrp="1"/>
          </p:cNvSpPr>
          <p:nvPr>
            <p:ph type="sldNum" sz="quarter" idx="5"/>
          </p:nvPr>
        </p:nvSpPr>
        <p:spPr/>
        <p:txBody>
          <a:bodyPr/>
          <a:lstStyle/>
          <a:p>
            <a:fld id="{B260DF91-AD4F-0449-B053-D3C621454F59}" type="slidenum">
              <a:rPr lang="en-US" smtClean="0"/>
              <a:t>32</a:t>
            </a:fld>
            <a:endParaRPr lang="en-US"/>
          </a:p>
        </p:txBody>
      </p:sp>
    </p:spTree>
    <p:extLst>
      <p:ext uri="{BB962C8B-B14F-4D97-AF65-F5344CB8AC3E}">
        <p14:creationId xmlns:p14="http://schemas.microsoft.com/office/powerpoint/2010/main" val="742044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260DF91-AD4F-0449-B053-D3C621454F59}" type="slidenum">
              <a:rPr lang="en-US" smtClean="0"/>
              <a:t>33</a:t>
            </a:fld>
            <a:endParaRPr lang="en-US"/>
          </a:p>
        </p:txBody>
      </p:sp>
    </p:spTree>
    <p:extLst>
      <p:ext uri="{BB962C8B-B14F-4D97-AF65-F5344CB8AC3E}">
        <p14:creationId xmlns:p14="http://schemas.microsoft.com/office/powerpoint/2010/main" val="3867930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260DF91-AD4F-0449-B053-D3C621454F59}" type="slidenum">
              <a:rPr lang="en-US" smtClean="0"/>
              <a:t>34</a:t>
            </a:fld>
            <a:endParaRPr lang="en-US"/>
          </a:p>
        </p:txBody>
      </p:sp>
    </p:spTree>
    <p:extLst>
      <p:ext uri="{BB962C8B-B14F-4D97-AF65-F5344CB8AC3E}">
        <p14:creationId xmlns:p14="http://schemas.microsoft.com/office/powerpoint/2010/main" val="1356949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260DF91-AD4F-0449-B053-D3C621454F59}" type="slidenum">
              <a:rPr lang="en-US" smtClean="0"/>
              <a:t>35</a:t>
            </a:fld>
            <a:endParaRPr lang="en-US"/>
          </a:p>
        </p:txBody>
      </p:sp>
    </p:spTree>
    <p:extLst>
      <p:ext uri="{BB962C8B-B14F-4D97-AF65-F5344CB8AC3E}">
        <p14:creationId xmlns:p14="http://schemas.microsoft.com/office/powerpoint/2010/main" val="2809249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Chapter List</a:t>
            </a:r>
          </a:p>
          <a:p>
            <a:r>
              <a:rPr lang="en-US" dirty="0">
                <a:hlinkClick r:id="rId3"/>
              </a:rPr>
              <a:t>Chapter 1 - Pre-EU Exit Rights for EEA Nationals and the EU Settlement Scheme</a:t>
            </a:r>
            <a:endParaRPr lang="en-US" dirty="0"/>
          </a:p>
          <a:p>
            <a:r>
              <a:rPr lang="en-US" dirty="0">
                <a:hlinkClick r:id="rId4"/>
              </a:rPr>
              <a:t>Chapter 2 - Post EU Exit Immigration System </a:t>
            </a:r>
            <a:endParaRPr lang="en-US" dirty="0"/>
          </a:p>
          <a:p>
            <a:r>
              <a:rPr lang="en-US" dirty="0">
                <a:hlinkClick r:id="rId5"/>
              </a:rPr>
              <a:t>Chapter 3 - Employer guidance and what you can do now to prepare. </a:t>
            </a:r>
            <a:endParaRPr lang="en-US" dirty="0"/>
          </a:p>
          <a:p>
            <a:r>
              <a:rPr lang="en-US" dirty="0">
                <a:hlinkClick r:id="rId6"/>
              </a:rPr>
              <a:t>Chapter 4 - Questions and Answers</a:t>
            </a:r>
            <a:endParaRPr lang="en-US" dirty="0"/>
          </a:p>
          <a:p>
            <a:r>
              <a:rPr lang="en-US" dirty="0"/>
              <a:t>In this webinar Jonathan Simpson from employment law specialists A&amp;L Goodbody delivers an hour-long webinar, explaining the current situation for EEA workers in the UK and the actions that are required to apply to the EU Settlement Scheme. He will cover changes to immigration rules from January 2021, the implications these will have on your business and what you can do to prepare. </a:t>
            </a:r>
          </a:p>
          <a:p>
            <a:endParaRPr lang="en-GB" dirty="0"/>
          </a:p>
        </p:txBody>
      </p:sp>
      <p:sp>
        <p:nvSpPr>
          <p:cNvPr id="4" name="Slide Number Placeholder 3"/>
          <p:cNvSpPr>
            <a:spLocks noGrp="1"/>
          </p:cNvSpPr>
          <p:nvPr>
            <p:ph type="sldNum" sz="quarter" idx="10"/>
          </p:nvPr>
        </p:nvSpPr>
        <p:spPr/>
        <p:txBody>
          <a:bodyPr/>
          <a:lstStyle/>
          <a:p>
            <a:fld id="{B260DF91-AD4F-0449-B053-D3C621454F59}" type="slidenum">
              <a:rPr lang="en-US" smtClean="0"/>
              <a:t>36</a:t>
            </a:fld>
            <a:endParaRPr lang="en-US"/>
          </a:p>
        </p:txBody>
      </p:sp>
    </p:spTree>
    <p:extLst>
      <p:ext uri="{BB962C8B-B14F-4D97-AF65-F5344CB8AC3E}">
        <p14:creationId xmlns:p14="http://schemas.microsoft.com/office/powerpoint/2010/main" val="3395679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260DF91-AD4F-0449-B053-D3C621454F59}" type="slidenum">
              <a:rPr lang="en-US" smtClean="0"/>
              <a:t>37</a:t>
            </a:fld>
            <a:endParaRPr lang="en-US"/>
          </a:p>
        </p:txBody>
      </p:sp>
    </p:spTree>
    <p:extLst>
      <p:ext uri="{BB962C8B-B14F-4D97-AF65-F5344CB8AC3E}">
        <p14:creationId xmlns:p14="http://schemas.microsoft.com/office/powerpoint/2010/main" val="179298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F9CC24-9F64-41DF-ACE1-DD177CDA353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1111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5.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5.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5.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5.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6.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6.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6.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6.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6.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6.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7.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7.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7.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7.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7.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7.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7.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7.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7.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7.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7.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7.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7.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8.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8.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8.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8.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8.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8.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8.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8.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8.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8.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8.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8.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9.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9.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9.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9.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9.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9.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9.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9.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9.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9.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9.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9.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9.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0.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0.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0.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0.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0.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0.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0.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0.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0.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1.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1.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1.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1.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1.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1.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1.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1.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1.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1.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1.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1.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1.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2.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2.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2.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2.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2.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2.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2.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2.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2.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2.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2.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2.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2.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3.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3.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3.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3.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3.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3.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3.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3.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3.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3.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3.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3.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3.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4.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4.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4.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4.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4.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4.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4.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4.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4.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4.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4.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4.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4.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5.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5.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5.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5.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5.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5.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5.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5.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5.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5.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5.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6.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6.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6.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6.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6.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6.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7.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7.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7.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7.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8.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8.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3413BFEF-47D6-034B-9E38-3FFF161C7929}" type="datetimeFigureOut">
              <a:rPr lang="en-US" smtClean="0"/>
              <a:pPr/>
              <a:t>12/14/20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9641C-0B0B-8B44-8680-BD43634CE161}" type="slidenum">
              <a:rPr lang="en-US" smtClean="0"/>
              <a:pPr/>
              <a:t>‹#›</a:t>
            </a:fld>
            <a:endParaRPr lang="en-US"/>
          </a:p>
        </p:txBody>
      </p:sp>
    </p:spTree>
    <p:extLst>
      <p:ext uri="{BB962C8B-B14F-4D97-AF65-F5344CB8AC3E}">
        <p14:creationId xmlns:p14="http://schemas.microsoft.com/office/powerpoint/2010/main" val="407679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413BFEF-47D6-034B-9E38-3FFF161C7929}" type="datetimeFigureOut">
              <a:rPr lang="en-US" smtClean="0"/>
              <a:pPr/>
              <a:t>12/14/20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9641C-0B0B-8B44-8680-BD43634CE161}" type="slidenum">
              <a:rPr lang="en-US" smtClean="0"/>
              <a:pPr/>
              <a:t>‹#›</a:t>
            </a:fld>
            <a:endParaRPr lang="en-US"/>
          </a:p>
        </p:txBody>
      </p:sp>
    </p:spTree>
    <p:extLst>
      <p:ext uri="{BB962C8B-B14F-4D97-AF65-F5344CB8AC3E}">
        <p14:creationId xmlns:p14="http://schemas.microsoft.com/office/powerpoint/2010/main" val="1274948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413BFEF-47D6-034B-9E38-3FFF161C7929}" type="datetimeFigureOut">
              <a:rPr lang="en-US" smtClean="0"/>
              <a:pPr/>
              <a:t>12/14/20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9641C-0B0B-8B44-8680-BD43634CE161}" type="slidenum">
              <a:rPr lang="en-US" smtClean="0"/>
              <a:pPr/>
              <a:t>‹#›</a:t>
            </a:fld>
            <a:endParaRPr lang="en-US"/>
          </a:p>
        </p:txBody>
      </p:sp>
    </p:spTree>
    <p:extLst>
      <p:ext uri="{BB962C8B-B14F-4D97-AF65-F5344CB8AC3E}">
        <p14:creationId xmlns:p14="http://schemas.microsoft.com/office/powerpoint/2010/main" val="1844040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3413BFEF-47D6-034B-9E38-3FFF161C7929}" type="datetimeFigureOut">
              <a:rPr lang="en-US" smtClean="0"/>
              <a:pPr/>
              <a:t>12/14/20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59641C-0B0B-8B44-8680-BD43634CE161}" type="slidenum">
              <a:rPr lang="en-US" smtClean="0"/>
              <a:pPr/>
              <a:t>‹#›</a:t>
            </a:fld>
            <a:endParaRPr lang="en-US"/>
          </a:p>
        </p:txBody>
      </p:sp>
    </p:spTree>
    <p:extLst>
      <p:ext uri="{BB962C8B-B14F-4D97-AF65-F5344CB8AC3E}">
        <p14:creationId xmlns:p14="http://schemas.microsoft.com/office/powerpoint/2010/main" val="1406190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3413BFEF-47D6-034B-9E38-3FFF161C7929}" type="datetimeFigureOut">
              <a:rPr lang="en-US" smtClean="0"/>
              <a:pPr/>
              <a:t>12/14/20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59641C-0B0B-8B44-8680-BD43634CE161}" type="slidenum">
              <a:rPr lang="en-US" smtClean="0"/>
              <a:pPr/>
              <a:t>‹#›</a:t>
            </a:fld>
            <a:endParaRPr lang="en-US"/>
          </a:p>
        </p:txBody>
      </p:sp>
    </p:spTree>
    <p:extLst>
      <p:ext uri="{BB962C8B-B14F-4D97-AF65-F5344CB8AC3E}">
        <p14:creationId xmlns:p14="http://schemas.microsoft.com/office/powerpoint/2010/main" val="1331008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3413BFEF-47D6-034B-9E38-3FFF161C7929}" type="datetimeFigureOut">
              <a:rPr lang="en-US" smtClean="0"/>
              <a:pPr/>
              <a:t>12/14/20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59641C-0B0B-8B44-8680-BD43634CE161}" type="slidenum">
              <a:rPr lang="en-US" smtClean="0"/>
              <a:pPr/>
              <a:t>‹#›</a:t>
            </a:fld>
            <a:endParaRPr lang="en-US"/>
          </a:p>
        </p:txBody>
      </p:sp>
    </p:spTree>
    <p:extLst>
      <p:ext uri="{BB962C8B-B14F-4D97-AF65-F5344CB8AC3E}">
        <p14:creationId xmlns:p14="http://schemas.microsoft.com/office/powerpoint/2010/main" val="2534248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13BFEF-47D6-034B-9E38-3FFF161C7929}" type="datetimeFigureOut">
              <a:rPr lang="en-US" smtClean="0"/>
              <a:pPr/>
              <a:t>12/14/20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59641C-0B0B-8B44-8680-BD43634CE161}" type="slidenum">
              <a:rPr lang="en-US" smtClean="0"/>
              <a:pPr/>
              <a:t>‹#›</a:t>
            </a:fld>
            <a:endParaRPr lang="en-US"/>
          </a:p>
        </p:txBody>
      </p:sp>
    </p:spTree>
    <p:extLst>
      <p:ext uri="{BB962C8B-B14F-4D97-AF65-F5344CB8AC3E}">
        <p14:creationId xmlns:p14="http://schemas.microsoft.com/office/powerpoint/2010/main" val="1004675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413BFEF-47D6-034B-9E38-3FFF161C7929}" type="datetimeFigureOut">
              <a:rPr lang="en-US" smtClean="0"/>
              <a:pPr/>
              <a:t>12/14/20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59641C-0B0B-8B44-8680-BD43634CE161}" type="slidenum">
              <a:rPr lang="en-US" smtClean="0"/>
              <a:pPr/>
              <a:t>‹#›</a:t>
            </a:fld>
            <a:endParaRPr lang="en-US"/>
          </a:p>
        </p:txBody>
      </p:sp>
    </p:spTree>
    <p:extLst>
      <p:ext uri="{BB962C8B-B14F-4D97-AF65-F5344CB8AC3E}">
        <p14:creationId xmlns:p14="http://schemas.microsoft.com/office/powerpoint/2010/main" val="785898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413BFEF-47D6-034B-9E38-3FFF161C7929}" type="datetimeFigureOut">
              <a:rPr lang="en-US" smtClean="0"/>
              <a:pPr/>
              <a:t>12/14/20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59641C-0B0B-8B44-8680-BD43634CE161}" type="slidenum">
              <a:rPr lang="en-US" smtClean="0"/>
              <a:pPr/>
              <a:t>‹#›</a:t>
            </a:fld>
            <a:endParaRPr lang="en-US"/>
          </a:p>
        </p:txBody>
      </p:sp>
    </p:spTree>
    <p:extLst>
      <p:ext uri="{BB962C8B-B14F-4D97-AF65-F5344CB8AC3E}">
        <p14:creationId xmlns:p14="http://schemas.microsoft.com/office/powerpoint/2010/main" val="1652047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413BFEF-47D6-034B-9E38-3FFF161C7929}" type="datetimeFigureOut">
              <a:rPr lang="en-US" smtClean="0"/>
              <a:pPr/>
              <a:t>12/14/20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9641C-0B0B-8B44-8680-BD43634CE161}" type="slidenum">
              <a:rPr lang="en-US" smtClean="0"/>
              <a:pPr/>
              <a:t>‹#›</a:t>
            </a:fld>
            <a:endParaRPr lang="en-US"/>
          </a:p>
        </p:txBody>
      </p:sp>
    </p:spTree>
    <p:extLst>
      <p:ext uri="{BB962C8B-B14F-4D97-AF65-F5344CB8AC3E}">
        <p14:creationId xmlns:p14="http://schemas.microsoft.com/office/powerpoint/2010/main" val="67488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413BFEF-47D6-034B-9E38-3FFF161C7929}" type="datetimeFigureOut">
              <a:rPr lang="en-US" smtClean="0"/>
              <a:pPr/>
              <a:t>12/14/20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9641C-0B0B-8B44-8680-BD43634CE161}" type="slidenum">
              <a:rPr lang="en-US" smtClean="0"/>
              <a:pPr/>
              <a:t>‹#›</a:t>
            </a:fld>
            <a:endParaRPr lang="en-US"/>
          </a:p>
        </p:txBody>
      </p:sp>
    </p:spTree>
    <p:extLst>
      <p:ext uri="{BB962C8B-B14F-4D97-AF65-F5344CB8AC3E}">
        <p14:creationId xmlns:p14="http://schemas.microsoft.com/office/powerpoint/2010/main" val="2188966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EU Exit Cover: White Navy Bgd">
    <p:bg>
      <p:bgPr>
        <a:solidFill>
          <a:srgbClr val="0599B0"/>
        </a:solidFill>
        <a:effectLst/>
      </p:bgPr>
    </p:bg>
    <p:spTree>
      <p:nvGrpSpPr>
        <p:cNvPr id="1" name=""/>
        <p:cNvGrpSpPr/>
        <p:nvPr/>
      </p:nvGrpSpPr>
      <p:grpSpPr>
        <a:xfrm>
          <a:off x="0" y="0"/>
          <a:ext cx="0" cy="0"/>
          <a:chOff x="0" y="0"/>
          <a:chExt cx="0" cy="0"/>
        </a:xfrm>
      </p:grpSpPr>
      <p:pic>
        <p:nvPicPr>
          <p:cNvPr id="10" name="Graphic 7">
            <a:extLst>
              <a:ext uri="{FF2B5EF4-FFF2-40B4-BE49-F238E27FC236}">
                <a16:creationId xmlns:a16="http://schemas.microsoft.com/office/drawing/2014/main" id="{B00BE6D0-0373-AE40-A25C-430DD475012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61164" y="-8626044"/>
            <a:ext cx="26740169" cy="20055126"/>
          </a:xfrm>
          <a:prstGeom prst="rect">
            <a:avLst/>
          </a:prstGeom>
        </p:spPr>
      </p:pic>
      <p:cxnSp>
        <p:nvCxnSpPr>
          <p:cNvPr id="3" name="Straight Connector 2">
            <a:extLst>
              <a:ext uri="{FF2B5EF4-FFF2-40B4-BE49-F238E27FC236}">
                <a16:creationId xmlns:a16="http://schemas.microsoft.com/office/drawing/2014/main" id="{8AB3635A-0D0D-E74B-83B7-208BBBBF75E5}"/>
              </a:ext>
            </a:extLst>
          </p:cNvPr>
          <p:cNvCxnSpPr>
            <a:cxnSpLocks/>
          </p:cNvCxnSpPr>
          <p:nvPr userDrawn="1"/>
        </p:nvCxnSpPr>
        <p:spPr>
          <a:xfrm>
            <a:off x="510540" y="4227154"/>
            <a:ext cx="2866755" cy="0"/>
          </a:xfrm>
          <a:prstGeom prst="line">
            <a:avLst/>
          </a:prstGeom>
          <a:ln w="12700">
            <a:solidFill>
              <a:srgbClr val="4397AE"/>
            </a:solidFill>
          </a:ln>
        </p:spPr>
        <p:style>
          <a:lnRef idx="1">
            <a:schemeClr val="accent1"/>
          </a:lnRef>
          <a:fillRef idx="0">
            <a:schemeClr val="accent1"/>
          </a:fillRef>
          <a:effectRef idx="0">
            <a:schemeClr val="accent1"/>
          </a:effectRef>
          <a:fontRef idx="minor">
            <a:schemeClr val="tx1"/>
          </a:fontRef>
        </p:style>
      </p:cxnSp>
      <p:sp>
        <p:nvSpPr>
          <p:cNvPr id="4" name="Text Placeholder 87">
            <a:extLst>
              <a:ext uri="{FF2B5EF4-FFF2-40B4-BE49-F238E27FC236}">
                <a16:creationId xmlns:a16="http://schemas.microsoft.com/office/drawing/2014/main" id="{645BFBB1-319D-F244-8B40-5F16BAF5AA8F}"/>
              </a:ext>
            </a:extLst>
          </p:cNvPr>
          <p:cNvSpPr>
            <a:spLocks noGrp="1"/>
          </p:cNvSpPr>
          <p:nvPr>
            <p:ph type="body" sz="quarter" idx="10" hasCustomPrompt="1"/>
          </p:nvPr>
        </p:nvSpPr>
        <p:spPr>
          <a:xfrm>
            <a:off x="510540" y="2530876"/>
            <a:ext cx="5602025" cy="712813"/>
          </a:xfrm>
          <a:prstGeom prst="rect">
            <a:avLst/>
          </a:prstGeom>
          <a:noFill/>
        </p:spPr>
        <p:txBody>
          <a:bodyPr lIns="0" tIns="0" rIns="0" bIns="0">
            <a:normAutofit/>
          </a:bodyPr>
          <a:lstStyle>
            <a:lvl1pPr marL="0" indent="0">
              <a:lnSpc>
                <a:spcPct val="100000"/>
              </a:lnSpc>
              <a:spcBef>
                <a:spcPts val="0"/>
              </a:spcBef>
              <a:buNone/>
              <a:defRPr sz="2550" b="1" baseline="0">
                <a:solidFill>
                  <a:srgbClr val="4397AE"/>
                </a:solidFill>
                <a:latin typeface="Arial" panose="020B0604020202020204" pitchFamily="34" charset="0"/>
              </a:defRPr>
            </a:lvl1pPr>
          </a:lstStyle>
          <a:p>
            <a:pPr lvl="0"/>
            <a:r>
              <a:rPr lang="en-GB" dirty="0"/>
              <a:t>Cover Slide Title</a:t>
            </a:r>
            <a:endParaRPr lang="en-US" dirty="0"/>
          </a:p>
        </p:txBody>
      </p:sp>
      <p:sp>
        <p:nvSpPr>
          <p:cNvPr id="5" name="TextBox 4">
            <a:extLst>
              <a:ext uri="{FF2B5EF4-FFF2-40B4-BE49-F238E27FC236}">
                <a16:creationId xmlns:a16="http://schemas.microsoft.com/office/drawing/2014/main" id="{73D96C87-ED4A-BB4D-949B-9301666FB9E1}"/>
              </a:ext>
            </a:extLst>
          </p:cNvPr>
          <p:cNvSpPr txBox="1"/>
          <p:nvPr userDrawn="1"/>
        </p:nvSpPr>
        <p:spPr>
          <a:xfrm>
            <a:off x="442805" y="4328808"/>
            <a:ext cx="5602025" cy="300082"/>
          </a:xfrm>
          <a:prstGeom prst="rect">
            <a:avLst/>
          </a:prstGeom>
          <a:noFill/>
        </p:spPr>
        <p:txBody>
          <a:bodyPr wrap="square" rtlCol="0">
            <a:spAutoFit/>
          </a:bodyPr>
          <a:lstStyle/>
          <a:p>
            <a:fld id="{E73D0FFD-8C19-E644-8BE5-350E085C07D5}" type="datetime2">
              <a:rPr lang="en-GB" sz="1350" smtClean="0">
                <a:solidFill>
                  <a:srgbClr val="11253A"/>
                </a:solidFill>
                <a:latin typeface="+mn-lt"/>
              </a:rPr>
              <a:t>Monday, 14 December 2020</a:t>
            </a:fld>
            <a:endParaRPr lang="en-US" sz="1350" dirty="0">
              <a:solidFill>
                <a:srgbClr val="11253A"/>
              </a:solidFill>
              <a:latin typeface="+mn-lt"/>
            </a:endParaRPr>
          </a:p>
        </p:txBody>
      </p:sp>
      <p:sp>
        <p:nvSpPr>
          <p:cNvPr id="6" name="Text Placeholder 87">
            <a:extLst>
              <a:ext uri="{FF2B5EF4-FFF2-40B4-BE49-F238E27FC236}">
                <a16:creationId xmlns:a16="http://schemas.microsoft.com/office/drawing/2014/main" id="{4A9442CE-E282-574F-901A-BDA6C4DA1AAE}"/>
              </a:ext>
            </a:extLst>
          </p:cNvPr>
          <p:cNvSpPr>
            <a:spLocks noGrp="1"/>
          </p:cNvSpPr>
          <p:nvPr>
            <p:ph type="body" sz="quarter" idx="13" hasCustomPrompt="1"/>
          </p:nvPr>
        </p:nvSpPr>
        <p:spPr>
          <a:xfrm>
            <a:off x="510540" y="3345343"/>
            <a:ext cx="5602025" cy="284859"/>
          </a:xfrm>
        </p:spPr>
        <p:txBody>
          <a:bodyPr lIns="0" tIns="0" rIns="0" bIns="0">
            <a:noAutofit/>
          </a:bodyPr>
          <a:lstStyle>
            <a:lvl1pPr marL="0" indent="0">
              <a:lnSpc>
                <a:spcPct val="100000"/>
              </a:lnSpc>
              <a:buNone/>
              <a:defRPr sz="1800" baseline="0">
                <a:solidFill>
                  <a:srgbClr val="2D2D2C"/>
                </a:solidFill>
                <a:latin typeface="Arial" panose="020B0604020202020204" pitchFamily="34" charset="0"/>
              </a:defRPr>
            </a:lvl1pPr>
          </a:lstStyle>
          <a:p>
            <a:pPr lvl="0"/>
            <a:r>
              <a:rPr lang="en-GB" dirty="0"/>
              <a:t>Subtitle</a:t>
            </a:r>
            <a:endParaRPr lang="en-US" dirty="0"/>
          </a:p>
        </p:txBody>
      </p:sp>
      <p:cxnSp>
        <p:nvCxnSpPr>
          <p:cNvPr id="13" name="Straight Connector 12">
            <a:extLst>
              <a:ext uri="{FF2B5EF4-FFF2-40B4-BE49-F238E27FC236}">
                <a16:creationId xmlns:a16="http://schemas.microsoft.com/office/drawing/2014/main" id="{5635C6E5-3B48-694E-879E-C3A8F99E91DD}"/>
              </a:ext>
            </a:extLst>
          </p:cNvPr>
          <p:cNvCxnSpPr>
            <a:cxnSpLocks/>
          </p:cNvCxnSpPr>
          <p:nvPr userDrawn="1"/>
        </p:nvCxnSpPr>
        <p:spPr>
          <a:xfrm>
            <a:off x="1713352" y="729841"/>
            <a:ext cx="0" cy="1003868"/>
          </a:xfrm>
          <a:prstGeom prst="line">
            <a:avLst/>
          </a:prstGeom>
          <a:ln w="15875">
            <a:solidFill>
              <a:schemeClr val="bg1"/>
            </a:solidFill>
          </a:ln>
        </p:spPr>
        <p:style>
          <a:lnRef idx="1">
            <a:schemeClr val="dk1"/>
          </a:lnRef>
          <a:fillRef idx="0">
            <a:schemeClr val="dk1"/>
          </a:fillRef>
          <a:effectRef idx="0">
            <a:schemeClr val="dk1"/>
          </a:effectRef>
          <a:fontRef idx="minor">
            <a:schemeClr val="tx1"/>
          </a:fontRef>
        </p:style>
      </p:cxnSp>
      <p:pic>
        <p:nvPicPr>
          <p:cNvPr id="15" name="Picture 14">
            <a:extLst>
              <a:ext uri="{FF2B5EF4-FFF2-40B4-BE49-F238E27FC236}">
                <a16:creationId xmlns:a16="http://schemas.microsoft.com/office/drawing/2014/main" id="{13D8340E-A444-1C4E-B61D-88AC71D28BF8}"/>
              </a:ext>
            </a:extLst>
          </p:cNvPr>
          <p:cNvPicPr>
            <a:picLocks noChangeAspect="1"/>
          </p:cNvPicPr>
          <p:nvPr userDrawn="1"/>
        </p:nvPicPr>
        <p:blipFill>
          <a:blip r:embed="rId4"/>
          <a:stretch>
            <a:fillRect/>
          </a:stretch>
        </p:blipFill>
        <p:spPr>
          <a:xfrm>
            <a:off x="510538" y="729841"/>
            <a:ext cx="832154" cy="1003868"/>
          </a:xfrm>
          <a:prstGeom prst="rect">
            <a:avLst/>
          </a:prstGeom>
        </p:spPr>
      </p:pic>
      <p:pic>
        <p:nvPicPr>
          <p:cNvPr id="12" name="Picture 11" descr="A close up of a sign&#10;&#10;Description automatically generated">
            <a:extLst>
              <a:ext uri="{FF2B5EF4-FFF2-40B4-BE49-F238E27FC236}">
                <a16:creationId xmlns:a16="http://schemas.microsoft.com/office/drawing/2014/main" id="{12552D84-96F5-CA42-8D0C-C6181241F17C}"/>
              </a:ext>
            </a:extLst>
          </p:cNvPr>
          <p:cNvPicPr>
            <a:picLocks noChangeAspect="1"/>
          </p:cNvPicPr>
          <p:nvPr userDrawn="1"/>
        </p:nvPicPr>
        <p:blipFill>
          <a:blip r:embed="rId5"/>
          <a:stretch>
            <a:fillRect/>
          </a:stretch>
        </p:blipFill>
        <p:spPr>
          <a:xfrm>
            <a:off x="2079250" y="1069331"/>
            <a:ext cx="524235" cy="664377"/>
          </a:xfrm>
          <a:prstGeom prst="rect">
            <a:avLst/>
          </a:prstGeom>
        </p:spPr>
      </p:pic>
    </p:spTree>
    <p:extLst>
      <p:ext uri="{BB962C8B-B14F-4D97-AF65-F5344CB8AC3E}">
        <p14:creationId xmlns:p14="http://schemas.microsoft.com/office/powerpoint/2010/main" val="256255176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EU Exit Double Line Title">
    <p:spTree>
      <p:nvGrpSpPr>
        <p:cNvPr id="1" name=""/>
        <p:cNvGrpSpPr/>
        <p:nvPr/>
      </p:nvGrpSpPr>
      <p:grpSpPr>
        <a:xfrm>
          <a:off x="0" y="0"/>
          <a:ext cx="0" cy="0"/>
          <a:chOff x="0" y="0"/>
          <a:chExt cx="0" cy="0"/>
        </a:xfrm>
      </p:grpSpPr>
      <p:sp>
        <p:nvSpPr>
          <p:cNvPr id="4" name="Text Placeholder 87">
            <a:extLst>
              <a:ext uri="{FF2B5EF4-FFF2-40B4-BE49-F238E27FC236}">
                <a16:creationId xmlns:a16="http://schemas.microsoft.com/office/drawing/2014/main" id="{9E4B58CA-7FB4-7A42-8B78-4BD6F7BE6DF5}"/>
              </a:ext>
            </a:extLst>
          </p:cNvPr>
          <p:cNvSpPr>
            <a:spLocks noGrp="1"/>
          </p:cNvSpPr>
          <p:nvPr>
            <p:ph type="body" sz="quarter" idx="11" hasCustomPrompt="1"/>
          </p:nvPr>
        </p:nvSpPr>
        <p:spPr>
          <a:xfrm>
            <a:off x="510332" y="360000"/>
            <a:ext cx="7309693" cy="891822"/>
          </a:xfrm>
          <a:prstGeom prst="rect">
            <a:avLst/>
          </a:prstGeom>
        </p:spPr>
        <p:txBody>
          <a:bodyPr lIns="0" tIns="0" rIns="0" bIns="0">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2100" b="1" baseline="0">
                <a:solidFill>
                  <a:srgbClr val="2D2D2C"/>
                </a:solidFill>
                <a:latin typeface="Arial" panose="020B0604020202020204" pitchFamily="34" charset="0"/>
              </a:defRPr>
            </a:lvl1pPr>
          </a:lstStyle>
          <a:p>
            <a:pPr lvl="0"/>
            <a:r>
              <a:rPr lang="en-GB" dirty="0"/>
              <a:t>This is a Double Line Page Title</a:t>
            </a:r>
          </a:p>
          <a:p>
            <a:pPr marL="0" marR="0" lvl="0" indent="0" algn="l" defTabSz="685800" rtl="0" eaLnBrk="1" fontAlgn="auto" latinLnBrk="0" hangingPunct="1">
              <a:lnSpc>
                <a:spcPct val="60000"/>
              </a:lnSpc>
              <a:spcBef>
                <a:spcPts val="750"/>
              </a:spcBef>
              <a:spcAft>
                <a:spcPts val="0"/>
              </a:spcAft>
              <a:buClrTx/>
              <a:buSzTx/>
              <a:buFont typeface="Arial" panose="020B0604020202020204" pitchFamily="34" charset="0"/>
              <a:buNone/>
              <a:tabLst/>
              <a:defRPr/>
            </a:pPr>
            <a:r>
              <a:rPr lang="en-GB" dirty="0"/>
              <a:t>This is a Double Line Page Title</a:t>
            </a:r>
            <a:endParaRPr lang="en-US" dirty="0"/>
          </a:p>
          <a:p>
            <a:pPr lvl="0"/>
            <a:endParaRPr lang="en-US" dirty="0"/>
          </a:p>
        </p:txBody>
      </p:sp>
      <p:sp>
        <p:nvSpPr>
          <p:cNvPr id="9" name="Slide Number Placeholder 5">
            <a:extLst>
              <a:ext uri="{FF2B5EF4-FFF2-40B4-BE49-F238E27FC236}">
                <a16:creationId xmlns:a16="http://schemas.microsoft.com/office/drawing/2014/main" id="{C7E6BCDE-1299-6E44-BB86-78E4C543F099}"/>
              </a:ext>
            </a:extLst>
          </p:cNvPr>
          <p:cNvSpPr txBox="1">
            <a:spLocks/>
          </p:cNvSpPr>
          <p:nvPr userDrawn="1"/>
        </p:nvSpPr>
        <p:spPr>
          <a:xfrm>
            <a:off x="510540" y="6236620"/>
            <a:ext cx="509939" cy="365125"/>
          </a:xfrm>
          <a:prstGeom prst="rect">
            <a:avLst/>
          </a:prstGeom>
        </p:spPr>
        <p:txBody>
          <a:bodyPr vert="horz" lIns="0" tIns="0" rIns="0" bIns="0" rtlCol="0" anchor="ctr"/>
          <a:lstStyle>
            <a:defPPr>
              <a:defRPr lang="en-US"/>
            </a:defPPr>
            <a:lvl1pPr marL="0" algn="l" defTabSz="914400" rtl="0" eaLnBrk="1" latinLnBrk="0" hangingPunct="1">
              <a:defRPr sz="1000" kern="1200" baseline="0">
                <a:solidFill>
                  <a:srgbClr val="2D2D2C"/>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4DF2FE-5FC5-3247-A0CD-A64D842A61A9}" type="slidenum">
              <a:rPr lang="en-US" sz="1050" b="1" smtClean="0">
                <a:solidFill>
                  <a:schemeClr val="tx1"/>
                </a:solidFill>
              </a:rPr>
              <a:pPr/>
              <a:t>‹#›</a:t>
            </a:fld>
            <a:endParaRPr lang="en-US" sz="1050" b="1" dirty="0">
              <a:solidFill>
                <a:schemeClr val="tx1"/>
              </a:solidFill>
            </a:endParaRPr>
          </a:p>
        </p:txBody>
      </p:sp>
      <p:pic>
        <p:nvPicPr>
          <p:cNvPr id="10" name="Picture 9">
            <a:extLst>
              <a:ext uri="{FF2B5EF4-FFF2-40B4-BE49-F238E27FC236}">
                <a16:creationId xmlns:a16="http://schemas.microsoft.com/office/drawing/2014/main" id="{D7DB1A74-727B-B842-838C-4B9D038BFDE1}"/>
              </a:ext>
            </a:extLst>
          </p:cNvPr>
          <p:cNvPicPr>
            <a:picLocks noChangeAspect="1"/>
          </p:cNvPicPr>
          <p:nvPr userDrawn="1"/>
        </p:nvPicPr>
        <p:blipFill>
          <a:blip r:embed="rId2"/>
          <a:stretch>
            <a:fillRect/>
          </a:stretch>
        </p:blipFill>
        <p:spPr>
          <a:xfrm>
            <a:off x="8123106" y="5870355"/>
            <a:ext cx="510530" cy="615877"/>
          </a:xfrm>
          <a:prstGeom prst="rect">
            <a:avLst/>
          </a:prstGeom>
        </p:spPr>
      </p:pic>
      <p:pic>
        <p:nvPicPr>
          <p:cNvPr id="11" name="Picture 10">
            <a:extLst>
              <a:ext uri="{FF2B5EF4-FFF2-40B4-BE49-F238E27FC236}">
                <a16:creationId xmlns:a16="http://schemas.microsoft.com/office/drawing/2014/main" id="{2E52D02A-C61F-7747-968B-17AA74C72BC1}"/>
              </a:ext>
            </a:extLst>
          </p:cNvPr>
          <p:cNvPicPr>
            <a:picLocks noChangeAspect="1"/>
          </p:cNvPicPr>
          <p:nvPr userDrawn="1"/>
        </p:nvPicPr>
        <p:blipFill>
          <a:blip r:embed="rId3"/>
          <a:stretch>
            <a:fillRect/>
          </a:stretch>
        </p:blipFill>
        <p:spPr>
          <a:xfrm>
            <a:off x="7955986" y="5855698"/>
            <a:ext cx="34712" cy="1820432"/>
          </a:xfrm>
          <a:prstGeom prst="rect">
            <a:avLst/>
          </a:prstGeom>
        </p:spPr>
      </p:pic>
      <p:pic>
        <p:nvPicPr>
          <p:cNvPr id="8" name="Picture 7" descr="A close up of a sign&#10;&#10;Description automatically generated">
            <a:extLst>
              <a:ext uri="{FF2B5EF4-FFF2-40B4-BE49-F238E27FC236}">
                <a16:creationId xmlns:a16="http://schemas.microsoft.com/office/drawing/2014/main" id="{23C64F9C-81F7-A044-9BF5-EC93F0DAD379}"/>
              </a:ext>
            </a:extLst>
          </p:cNvPr>
          <p:cNvPicPr>
            <a:picLocks noChangeAspect="1"/>
          </p:cNvPicPr>
          <p:nvPr userDrawn="1"/>
        </p:nvPicPr>
        <p:blipFill>
          <a:blip r:embed="rId4"/>
          <a:stretch>
            <a:fillRect/>
          </a:stretch>
        </p:blipFill>
        <p:spPr>
          <a:xfrm>
            <a:off x="7466710" y="6067061"/>
            <a:ext cx="322158" cy="408279"/>
          </a:xfrm>
          <a:prstGeom prst="rect">
            <a:avLst/>
          </a:prstGeom>
        </p:spPr>
      </p:pic>
    </p:spTree>
    <p:extLst>
      <p:ext uri="{BB962C8B-B14F-4D97-AF65-F5344CB8AC3E}">
        <p14:creationId xmlns:p14="http://schemas.microsoft.com/office/powerpoint/2010/main" val="219066127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EU Exit Title + 2 Columns Text">
    <p:spTree>
      <p:nvGrpSpPr>
        <p:cNvPr id="1" name=""/>
        <p:cNvGrpSpPr/>
        <p:nvPr/>
      </p:nvGrpSpPr>
      <p:grpSpPr>
        <a:xfrm>
          <a:off x="0" y="0"/>
          <a:ext cx="0" cy="0"/>
          <a:chOff x="0" y="0"/>
          <a:chExt cx="0" cy="0"/>
        </a:xfrm>
      </p:grpSpPr>
      <p:sp>
        <p:nvSpPr>
          <p:cNvPr id="15" name="Text Placeholder 13">
            <a:extLst>
              <a:ext uri="{FF2B5EF4-FFF2-40B4-BE49-F238E27FC236}">
                <a16:creationId xmlns:a16="http://schemas.microsoft.com/office/drawing/2014/main" id="{0C41D288-ED2E-324C-8541-8D2BFF76A7EF}"/>
              </a:ext>
            </a:extLst>
          </p:cNvPr>
          <p:cNvSpPr>
            <a:spLocks noGrp="1"/>
          </p:cNvSpPr>
          <p:nvPr>
            <p:ph type="body" sz="quarter" idx="12" hasCustomPrompt="1"/>
          </p:nvPr>
        </p:nvSpPr>
        <p:spPr>
          <a:xfrm>
            <a:off x="510333" y="1838780"/>
            <a:ext cx="3473542" cy="3784035"/>
          </a:xfrm>
        </p:spPr>
        <p:txBody>
          <a:bodyPr lIns="0" tIns="0" rIns="0" bIns="0">
            <a:normAutofit/>
          </a:bodyPr>
          <a:lstStyle>
            <a:lvl1pPr marL="0" indent="0">
              <a:lnSpc>
                <a:spcPct val="100000"/>
              </a:lnSpc>
              <a:buNone/>
              <a:defRPr sz="1800" baseline="0">
                <a:latin typeface="Arial" panose="020B0604020202020204" pitchFamily="34" charset="0"/>
              </a:defRPr>
            </a:lvl1pPr>
            <a:lvl2pPr marL="342900" indent="0">
              <a:buNone/>
              <a:defRPr/>
            </a:lvl2pPr>
          </a:lstStyle>
          <a:p>
            <a:pPr lvl="0"/>
            <a:r>
              <a:rPr lang="en-GB" dirty="0"/>
              <a:t>Body copy in here.</a:t>
            </a:r>
            <a:endParaRPr lang="en-US" dirty="0"/>
          </a:p>
        </p:txBody>
      </p:sp>
      <p:sp>
        <p:nvSpPr>
          <p:cNvPr id="8" name="Text Placeholder 13">
            <a:extLst>
              <a:ext uri="{FF2B5EF4-FFF2-40B4-BE49-F238E27FC236}">
                <a16:creationId xmlns:a16="http://schemas.microsoft.com/office/drawing/2014/main" id="{28A10DCE-6FB4-BD4F-A01B-7B7E5BAFD59D}"/>
              </a:ext>
            </a:extLst>
          </p:cNvPr>
          <p:cNvSpPr>
            <a:spLocks noGrp="1"/>
          </p:cNvSpPr>
          <p:nvPr>
            <p:ph type="body" sz="quarter" idx="19" hasCustomPrompt="1"/>
          </p:nvPr>
        </p:nvSpPr>
        <p:spPr>
          <a:xfrm>
            <a:off x="4346484" y="1830162"/>
            <a:ext cx="3473542" cy="3792649"/>
          </a:xfrm>
        </p:spPr>
        <p:txBody>
          <a:bodyPr lIns="0" tIns="0" rIns="0" bIns="0">
            <a:normAutofit/>
          </a:bodyPr>
          <a:lstStyle>
            <a:lvl1pPr marL="0" indent="0">
              <a:lnSpc>
                <a:spcPct val="100000"/>
              </a:lnSpc>
              <a:buNone/>
              <a:defRPr sz="1800" baseline="0">
                <a:latin typeface="Arial" panose="020B0604020202020204" pitchFamily="34" charset="0"/>
              </a:defRPr>
            </a:lvl1pPr>
            <a:lvl2pPr marL="342900" indent="0">
              <a:buNone/>
              <a:defRPr/>
            </a:lvl2pPr>
          </a:lstStyle>
          <a:p>
            <a:pPr lvl="0"/>
            <a:r>
              <a:rPr lang="en-GB" dirty="0"/>
              <a:t>Body copy in here.</a:t>
            </a:r>
            <a:endParaRPr lang="en-US" dirty="0"/>
          </a:p>
        </p:txBody>
      </p:sp>
      <p:sp>
        <p:nvSpPr>
          <p:cNvPr id="12" name="Text Placeholder 87">
            <a:extLst>
              <a:ext uri="{FF2B5EF4-FFF2-40B4-BE49-F238E27FC236}">
                <a16:creationId xmlns:a16="http://schemas.microsoft.com/office/drawing/2014/main" id="{B66C3A3E-C6B9-EB4B-87C2-1DB35D771CF2}"/>
              </a:ext>
            </a:extLst>
          </p:cNvPr>
          <p:cNvSpPr>
            <a:spLocks noGrp="1"/>
          </p:cNvSpPr>
          <p:nvPr>
            <p:ph type="body" sz="quarter" idx="10" hasCustomPrompt="1"/>
          </p:nvPr>
        </p:nvSpPr>
        <p:spPr>
          <a:xfrm>
            <a:off x="510332" y="360000"/>
            <a:ext cx="7309693" cy="891822"/>
          </a:xfrm>
        </p:spPr>
        <p:txBody>
          <a:bodyPr lIns="0" tIns="0" rIns="0" bIns="0">
            <a:normAutofit/>
          </a:bodyPr>
          <a:lstStyle>
            <a:lvl1pPr marL="0" indent="0">
              <a:lnSpc>
                <a:spcPct val="100000"/>
              </a:lnSpc>
              <a:buNone/>
              <a:defRPr sz="2100" b="1" baseline="0">
                <a:solidFill>
                  <a:srgbClr val="2D2D2C"/>
                </a:solidFill>
                <a:latin typeface="Arial" panose="020B0604020202020204" pitchFamily="34" charset="0"/>
              </a:defRPr>
            </a:lvl1pPr>
          </a:lstStyle>
          <a:p>
            <a:pPr lvl="0"/>
            <a:r>
              <a:rPr lang="en-GB" dirty="0"/>
              <a:t>This is a Single Line Page Title</a:t>
            </a:r>
            <a:endParaRPr lang="en-US" dirty="0"/>
          </a:p>
        </p:txBody>
      </p:sp>
      <p:sp>
        <p:nvSpPr>
          <p:cNvPr id="14" name="Slide Number Placeholder 5">
            <a:extLst>
              <a:ext uri="{FF2B5EF4-FFF2-40B4-BE49-F238E27FC236}">
                <a16:creationId xmlns:a16="http://schemas.microsoft.com/office/drawing/2014/main" id="{5379BE41-7B87-6241-BDAC-8114C74D5C89}"/>
              </a:ext>
            </a:extLst>
          </p:cNvPr>
          <p:cNvSpPr txBox="1">
            <a:spLocks/>
          </p:cNvSpPr>
          <p:nvPr userDrawn="1"/>
        </p:nvSpPr>
        <p:spPr>
          <a:xfrm>
            <a:off x="510540" y="6236620"/>
            <a:ext cx="509939" cy="365125"/>
          </a:xfrm>
          <a:prstGeom prst="rect">
            <a:avLst/>
          </a:prstGeom>
        </p:spPr>
        <p:txBody>
          <a:bodyPr vert="horz" lIns="0" tIns="0" rIns="0" bIns="0" rtlCol="0" anchor="ctr"/>
          <a:lstStyle>
            <a:defPPr>
              <a:defRPr lang="en-US"/>
            </a:defPPr>
            <a:lvl1pPr marL="0" algn="l" defTabSz="914400" rtl="0" eaLnBrk="1" latinLnBrk="0" hangingPunct="1">
              <a:defRPr sz="1000" kern="1200" baseline="0">
                <a:solidFill>
                  <a:srgbClr val="2D2D2C"/>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4DF2FE-5FC5-3247-A0CD-A64D842A61A9}" type="slidenum">
              <a:rPr lang="en-US" sz="1050" b="1" smtClean="0">
                <a:solidFill>
                  <a:schemeClr val="tx1"/>
                </a:solidFill>
              </a:rPr>
              <a:pPr/>
              <a:t>‹#›</a:t>
            </a:fld>
            <a:endParaRPr lang="en-US" sz="1050" b="1" dirty="0">
              <a:solidFill>
                <a:schemeClr val="tx1"/>
              </a:solidFill>
            </a:endParaRPr>
          </a:p>
        </p:txBody>
      </p:sp>
      <p:pic>
        <p:nvPicPr>
          <p:cNvPr id="10" name="Picture 9">
            <a:extLst>
              <a:ext uri="{FF2B5EF4-FFF2-40B4-BE49-F238E27FC236}">
                <a16:creationId xmlns:a16="http://schemas.microsoft.com/office/drawing/2014/main" id="{5FD141FA-9188-8048-8EC7-8785992F816C}"/>
              </a:ext>
            </a:extLst>
          </p:cNvPr>
          <p:cNvPicPr>
            <a:picLocks noChangeAspect="1"/>
          </p:cNvPicPr>
          <p:nvPr userDrawn="1"/>
        </p:nvPicPr>
        <p:blipFill>
          <a:blip r:embed="rId2"/>
          <a:stretch>
            <a:fillRect/>
          </a:stretch>
        </p:blipFill>
        <p:spPr>
          <a:xfrm>
            <a:off x="8123106" y="5870355"/>
            <a:ext cx="510530" cy="615877"/>
          </a:xfrm>
          <a:prstGeom prst="rect">
            <a:avLst/>
          </a:prstGeom>
        </p:spPr>
      </p:pic>
      <p:pic>
        <p:nvPicPr>
          <p:cNvPr id="11" name="Picture 10">
            <a:extLst>
              <a:ext uri="{FF2B5EF4-FFF2-40B4-BE49-F238E27FC236}">
                <a16:creationId xmlns:a16="http://schemas.microsoft.com/office/drawing/2014/main" id="{DCEA4866-C8D0-784C-9A13-7E5047F99F7A}"/>
              </a:ext>
            </a:extLst>
          </p:cNvPr>
          <p:cNvPicPr>
            <a:picLocks noChangeAspect="1"/>
          </p:cNvPicPr>
          <p:nvPr userDrawn="1"/>
        </p:nvPicPr>
        <p:blipFill>
          <a:blip r:embed="rId3"/>
          <a:stretch>
            <a:fillRect/>
          </a:stretch>
        </p:blipFill>
        <p:spPr>
          <a:xfrm>
            <a:off x="7955986" y="5855698"/>
            <a:ext cx="34712" cy="1820432"/>
          </a:xfrm>
          <a:prstGeom prst="rect">
            <a:avLst/>
          </a:prstGeom>
        </p:spPr>
      </p:pic>
      <p:pic>
        <p:nvPicPr>
          <p:cNvPr id="13" name="Picture 12" descr="A close up of a sign&#10;&#10;Description automatically generated">
            <a:extLst>
              <a:ext uri="{FF2B5EF4-FFF2-40B4-BE49-F238E27FC236}">
                <a16:creationId xmlns:a16="http://schemas.microsoft.com/office/drawing/2014/main" id="{171538D6-F665-424F-B8F1-CF9F63382D63}"/>
              </a:ext>
            </a:extLst>
          </p:cNvPr>
          <p:cNvPicPr>
            <a:picLocks noChangeAspect="1"/>
          </p:cNvPicPr>
          <p:nvPr userDrawn="1"/>
        </p:nvPicPr>
        <p:blipFill>
          <a:blip r:embed="rId4"/>
          <a:stretch>
            <a:fillRect/>
          </a:stretch>
        </p:blipFill>
        <p:spPr>
          <a:xfrm>
            <a:off x="7466710" y="6067061"/>
            <a:ext cx="322158" cy="408279"/>
          </a:xfrm>
          <a:prstGeom prst="rect">
            <a:avLst/>
          </a:prstGeom>
        </p:spPr>
      </p:pic>
    </p:spTree>
    <p:extLst>
      <p:ext uri="{BB962C8B-B14F-4D97-AF65-F5344CB8AC3E}">
        <p14:creationId xmlns:p14="http://schemas.microsoft.com/office/powerpoint/2010/main" val="329764000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EU Exit White Slide">
    <p:bg>
      <p:bgPr>
        <a:solidFill>
          <a:schemeClr val="bg1"/>
        </a:solidFill>
        <a:effectLst/>
      </p:bgPr>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B395B7BA-5BB5-5948-8B0F-ECDF997F9A9C}"/>
              </a:ext>
            </a:extLst>
          </p:cNvPr>
          <p:cNvSpPr txBox="1">
            <a:spLocks/>
          </p:cNvSpPr>
          <p:nvPr userDrawn="1"/>
        </p:nvSpPr>
        <p:spPr>
          <a:xfrm>
            <a:off x="510540" y="6236620"/>
            <a:ext cx="509939" cy="365125"/>
          </a:xfrm>
          <a:prstGeom prst="rect">
            <a:avLst/>
          </a:prstGeom>
        </p:spPr>
        <p:txBody>
          <a:bodyPr vert="horz" lIns="0" tIns="0" rIns="0" bIns="0" rtlCol="0" anchor="ctr"/>
          <a:lstStyle>
            <a:defPPr>
              <a:defRPr lang="en-US"/>
            </a:defPPr>
            <a:lvl1pPr marL="0" algn="l" defTabSz="914400" rtl="0" eaLnBrk="1" latinLnBrk="0" hangingPunct="1">
              <a:defRPr sz="1000" kern="1200" baseline="0">
                <a:solidFill>
                  <a:srgbClr val="2D2D2C"/>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4DF2FE-5FC5-3247-A0CD-A64D842A61A9}" type="slidenum">
              <a:rPr lang="en-US" sz="1050" b="1" smtClean="0">
                <a:solidFill>
                  <a:schemeClr val="tx1"/>
                </a:solidFill>
              </a:rPr>
              <a:pPr/>
              <a:t>‹#›</a:t>
            </a:fld>
            <a:endParaRPr lang="en-US" sz="1050" b="1" dirty="0">
              <a:solidFill>
                <a:schemeClr val="tx1"/>
              </a:solidFill>
            </a:endParaRPr>
          </a:p>
        </p:txBody>
      </p:sp>
      <p:sp>
        <p:nvSpPr>
          <p:cNvPr id="9" name="TextBox 8">
            <a:extLst>
              <a:ext uri="{FF2B5EF4-FFF2-40B4-BE49-F238E27FC236}">
                <a16:creationId xmlns:a16="http://schemas.microsoft.com/office/drawing/2014/main" id="{BCF7BDCB-B8A1-B44F-8647-1BB0DCBFA6AA}"/>
              </a:ext>
            </a:extLst>
          </p:cNvPr>
          <p:cNvSpPr txBox="1"/>
          <p:nvPr userDrawn="1"/>
        </p:nvSpPr>
        <p:spPr>
          <a:xfrm>
            <a:off x="3028951" y="6271200"/>
            <a:ext cx="3086099" cy="253916"/>
          </a:xfrm>
          <a:prstGeom prst="rect">
            <a:avLst/>
          </a:prstGeom>
          <a:noFill/>
        </p:spPr>
        <p:txBody>
          <a:bodyPr wrap="square" rtlCol="0">
            <a:spAutoFit/>
          </a:bodyPr>
          <a:lstStyle/>
          <a:p>
            <a:pPr algn="ctr"/>
            <a:fld id="{AF18E571-CD29-EC46-8A91-77B7E08C75ED}" type="datetime1">
              <a:rPr lang="en-GB" sz="1050" smtClean="0">
                <a:solidFill>
                  <a:schemeClr val="tx1">
                    <a:lumMod val="75000"/>
                    <a:lumOff val="25000"/>
                  </a:schemeClr>
                </a:solidFill>
              </a:rPr>
              <a:t>14/12/2020</a:t>
            </a:fld>
            <a:endParaRPr lang="en-US" sz="1050" dirty="0">
              <a:solidFill>
                <a:schemeClr val="tx1">
                  <a:lumMod val="75000"/>
                  <a:lumOff val="25000"/>
                </a:schemeClr>
              </a:solidFill>
            </a:endParaRPr>
          </a:p>
        </p:txBody>
      </p:sp>
      <p:pic>
        <p:nvPicPr>
          <p:cNvPr id="14" name="Picture 13">
            <a:extLst>
              <a:ext uri="{FF2B5EF4-FFF2-40B4-BE49-F238E27FC236}">
                <a16:creationId xmlns:a16="http://schemas.microsoft.com/office/drawing/2014/main" id="{D3962AC7-ED13-D546-8C32-8470C6BFCB26}"/>
              </a:ext>
            </a:extLst>
          </p:cNvPr>
          <p:cNvPicPr>
            <a:picLocks noChangeAspect="1"/>
          </p:cNvPicPr>
          <p:nvPr userDrawn="1"/>
        </p:nvPicPr>
        <p:blipFill>
          <a:blip r:embed="rId2"/>
          <a:stretch>
            <a:fillRect/>
          </a:stretch>
        </p:blipFill>
        <p:spPr>
          <a:xfrm>
            <a:off x="8123106" y="5870355"/>
            <a:ext cx="510530" cy="615877"/>
          </a:xfrm>
          <a:prstGeom prst="rect">
            <a:avLst/>
          </a:prstGeom>
        </p:spPr>
      </p:pic>
      <p:pic>
        <p:nvPicPr>
          <p:cNvPr id="15" name="Picture 14">
            <a:extLst>
              <a:ext uri="{FF2B5EF4-FFF2-40B4-BE49-F238E27FC236}">
                <a16:creationId xmlns:a16="http://schemas.microsoft.com/office/drawing/2014/main" id="{6977885C-6026-B442-9943-49CEA3C385BF}"/>
              </a:ext>
            </a:extLst>
          </p:cNvPr>
          <p:cNvPicPr>
            <a:picLocks noChangeAspect="1"/>
          </p:cNvPicPr>
          <p:nvPr userDrawn="1"/>
        </p:nvPicPr>
        <p:blipFill>
          <a:blip r:embed="rId3"/>
          <a:stretch>
            <a:fillRect/>
          </a:stretch>
        </p:blipFill>
        <p:spPr>
          <a:xfrm>
            <a:off x="7955986" y="5855698"/>
            <a:ext cx="34712" cy="1820432"/>
          </a:xfrm>
          <a:prstGeom prst="rect">
            <a:avLst/>
          </a:prstGeom>
        </p:spPr>
      </p:pic>
      <p:pic>
        <p:nvPicPr>
          <p:cNvPr id="8" name="Picture 7" descr="A close up of a sign&#10;&#10;Description automatically generated">
            <a:extLst>
              <a:ext uri="{FF2B5EF4-FFF2-40B4-BE49-F238E27FC236}">
                <a16:creationId xmlns:a16="http://schemas.microsoft.com/office/drawing/2014/main" id="{9A7CBEDA-6EDC-4644-8920-739D141DD5AD}"/>
              </a:ext>
            </a:extLst>
          </p:cNvPr>
          <p:cNvPicPr>
            <a:picLocks noChangeAspect="1"/>
          </p:cNvPicPr>
          <p:nvPr userDrawn="1"/>
        </p:nvPicPr>
        <p:blipFill>
          <a:blip r:embed="rId4"/>
          <a:stretch>
            <a:fillRect/>
          </a:stretch>
        </p:blipFill>
        <p:spPr>
          <a:xfrm>
            <a:off x="7466710" y="6067061"/>
            <a:ext cx="322158" cy="408279"/>
          </a:xfrm>
          <a:prstGeom prst="rect">
            <a:avLst/>
          </a:prstGeom>
        </p:spPr>
      </p:pic>
    </p:spTree>
    <p:extLst>
      <p:ext uri="{BB962C8B-B14F-4D97-AF65-F5344CB8AC3E}">
        <p14:creationId xmlns:p14="http://schemas.microsoft.com/office/powerpoint/2010/main" val="270959778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3B401-5742-6742-BB77-C4F595422CB8}"/>
              </a:ext>
            </a:extLst>
          </p:cNvPr>
          <p:cNvSpPr>
            <a:spLocks noGrp="1"/>
          </p:cNvSpPr>
          <p:nvPr>
            <p:ph type="title"/>
          </p:nvPr>
        </p:nvSpPr>
        <p:spPr>
          <a:xfrm>
            <a:off x="350520" y="365126"/>
            <a:ext cx="8503920" cy="1325563"/>
          </a:xfrm>
        </p:spPr>
        <p:txBody>
          <a:bodyPr/>
          <a:lstStyle>
            <a:lvl1pPr>
              <a:defRPr>
                <a:solidFill>
                  <a:srgbClr val="1B519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E19CAA7-77B5-6843-94CA-56396D63CC0E}"/>
              </a:ext>
            </a:extLst>
          </p:cNvPr>
          <p:cNvSpPr>
            <a:spLocks noGrp="1"/>
          </p:cNvSpPr>
          <p:nvPr>
            <p:ph sz="half" idx="1"/>
          </p:nvPr>
        </p:nvSpPr>
        <p:spPr>
          <a:xfrm>
            <a:off x="350520" y="1825625"/>
            <a:ext cx="4164330" cy="4351338"/>
          </a:xfrm>
        </p:spPr>
        <p:txBody>
          <a:bodyPr/>
          <a:lstStyle>
            <a:lvl1pPr>
              <a:buNone/>
              <a:defRPr/>
            </a:lvl1pPr>
          </a:lstStyle>
          <a:p>
            <a:pPr lvl="0"/>
            <a:r>
              <a:rPr lang="en-US" dirty="0"/>
              <a:t>Click to edit Master text styles</a:t>
            </a:r>
          </a:p>
        </p:txBody>
      </p:sp>
      <p:sp>
        <p:nvSpPr>
          <p:cNvPr id="4" name="Content Placeholder 3">
            <a:extLst>
              <a:ext uri="{FF2B5EF4-FFF2-40B4-BE49-F238E27FC236}">
                <a16:creationId xmlns:a16="http://schemas.microsoft.com/office/drawing/2014/main" id="{0673B292-2224-9849-9D4D-D5F5B7DDE375}"/>
              </a:ext>
            </a:extLst>
          </p:cNvPr>
          <p:cNvSpPr>
            <a:spLocks noGrp="1"/>
          </p:cNvSpPr>
          <p:nvPr>
            <p:ph sz="half" idx="2"/>
          </p:nvPr>
        </p:nvSpPr>
        <p:spPr>
          <a:xfrm>
            <a:off x="4629150" y="1825625"/>
            <a:ext cx="4164330" cy="4351338"/>
          </a:xfrm>
        </p:spPr>
        <p:txBody>
          <a:bodyPr/>
          <a:lstStyle>
            <a:lvl1pPr>
              <a:buNone/>
              <a:defRPr/>
            </a:lvl1pPr>
          </a:lstStyle>
          <a:p>
            <a:pPr lvl="0"/>
            <a:r>
              <a:rPr lang="en-US" dirty="0"/>
              <a:t>Click to edit Master text styles</a:t>
            </a:r>
          </a:p>
        </p:txBody>
      </p:sp>
    </p:spTree>
    <p:extLst>
      <p:ext uri="{BB962C8B-B14F-4D97-AF65-F5344CB8AC3E}">
        <p14:creationId xmlns:p14="http://schemas.microsoft.com/office/powerpoint/2010/main" val="3605052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6518E-4132-954C-885F-A67DA22E1EFA}"/>
              </a:ext>
            </a:extLst>
          </p:cNvPr>
          <p:cNvSpPr>
            <a:spLocks noGrp="1"/>
          </p:cNvSpPr>
          <p:nvPr>
            <p:ph type="title"/>
          </p:nvPr>
        </p:nvSpPr>
        <p:spPr>
          <a:xfrm>
            <a:off x="365760" y="365126"/>
            <a:ext cx="8534400" cy="1325563"/>
          </a:xfrm>
        </p:spPr>
        <p:txBody>
          <a:bodyPr/>
          <a:lstStyle>
            <a:lvl1pPr>
              <a:defRPr>
                <a:solidFill>
                  <a:srgbClr val="1B5194"/>
                </a:solidFill>
              </a:defRPr>
            </a:lvl1pPr>
          </a:lstStyle>
          <a:p>
            <a:r>
              <a:rPr lang="en-US" dirty="0"/>
              <a:t>Click to edit Master title style</a:t>
            </a:r>
          </a:p>
        </p:txBody>
      </p:sp>
    </p:spTree>
    <p:extLst>
      <p:ext uri="{BB962C8B-B14F-4D97-AF65-F5344CB8AC3E}">
        <p14:creationId xmlns:p14="http://schemas.microsoft.com/office/powerpoint/2010/main" val="35712474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4EF4-A478-4333-9806-B567CD0A221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D26DA99-FB38-4C9B-9463-05B2F44AD3F4}"/>
              </a:ext>
            </a:extLst>
          </p:cNvPr>
          <p:cNvSpPr>
            <a:spLocks noGrp="1"/>
          </p:cNvSpPr>
          <p:nvPr>
            <p:ph type="dt" sz="half" idx="10"/>
          </p:nvPr>
        </p:nvSpPr>
        <p:spPr/>
        <p:txBody>
          <a:bodyPr/>
          <a:lstStyle/>
          <a:p>
            <a:fld id="{11F64EDC-A296-45B9-A46D-206E2BDCD7EC}" type="datetimeFigureOut">
              <a:rPr lang="en-GB" smtClean="0">
                <a:solidFill>
                  <a:prstClr val="black">
                    <a:tint val="75000"/>
                  </a:prstClr>
                </a:solidFill>
              </a:rPr>
              <a:pPr/>
              <a:t>14/12/2020</a:t>
            </a:fld>
            <a:endParaRPr lang="en-GB">
              <a:solidFill>
                <a:prstClr val="black">
                  <a:tint val="75000"/>
                </a:prstClr>
              </a:solidFill>
            </a:endParaRPr>
          </a:p>
        </p:txBody>
      </p:sp>
      <p:sp>
        <p:nvSpPr>
          <p:cNvPr id="4" name="Footer Placeholder 3">
            <a:extLst>
              <a:ext uri="{FF2B5EF4-FFF2-40B4-BE49-F238E27FC236}">
                <a16:creationId xmlns:a16="http://schemas.microsoft.com/office/drawing/2014/main" id="{54A899FA-6CA8-4650-8136-A3D4EBE7ADD5}"/>
              </a:ext>
            </a:extLst>
          </p:cNvPr>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a:extLst>
              <a:ext uri="{FF2B5EF4-FFF2-40B4-BE49-F238E27FC236}">
                <a16:creationId xmlns:a16="http://schemas.microsoft.com/office/drawing/2014/main" id="{4AEA8311-7CA7-41AB-9D0B-2D89B37819FB}"/>
              </a:ext>
            </a:extLst>
          </p:cNvPr>
          <p:cNvSpPr>
            <a:spLocks noGrp="1"/>
          </p:cNvSpPr>
          <p:nvPr>
            <p:ph type="sldNum" sz="quarter" idx="12"/>
          </p:nvPr>
        </p:nvSpPr>
        <p:spPr/>
        <p:txBody>
          <a:bodyPr/>
          <a:lstStyle/>
          <a:p>
            <a:fld id="{72CD0A17-ABB1-4E0A-9C26-98802E2157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80034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3B401-5742-6742-BB77-C4F595422CB8}"/>
              </a:ext>
            </a:extLst>
          </p:cNvPr>
          <p:cNvSpPr>
            <a:spLocks noGrp="1"/>
          </p:cNvSpPr>
          <p:nvPr>
            <p:ph type="title"/>
          </p:nvPr>
        </p:nvSpPr>
        <p:spPr>
          <a:xfrm>
            <a:off x="350520" y="365126"/>
            <a:ext cx="8503920" cy="1325563"/>
          </a:xfrm>
        </p:spPr>
        <p:txBody>
          <a:bodyPr/>
          <a:lstStyle>
            <a:lvl1pPr>
              <a:defRPr>
                <a:solidFill>
                  <a:srgbClr val="1B519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E19CAA7-77B5-6843-94CA-56396D63CC0E}"/>
              </a:ext>
            </a:extLst>
          </p:cNvPr>
          <p:cNvSpPr>
            <a:spLocks noGrp="1"/>
          </p:cNvSpPr>
          <p:nvPr>
            <p:ph sz="half" idx="1"/>
          </p:nvPr>
        </p:nvSpPr>
        <p:spPr>
          <a:xfrm>
            <a:off x="350520" y="1825625"/>
            <a:ext cx="4164330" cy="4351338"/>
          </a:xfrm>
        </p:spPr>
        <p:txBody>
          <a:bodyPr/>
          <a:lstStyle>
            <a:lvl1pPr>
              <a:buNone/>
              <a:defRPr/>
            </a:lvl1pPr>
          </a:lstStyle>
          <a:p>
            <a:pPr lvl="0"/>
            <a:r>
              <a:rPr lang="en-US" dirty="0"/>
              <a:t>Click to edit Master text styles</a:t>
            </a:r>
          </a:p>
        </p:txBody>
      </p:sp>
      <p:sp>
        <p:nvSpPr>
          <p:cNvPr id="4" name="Content Placeholder 3">
            <a:extLst>
              <a:ext uri="{FF2B5EF4-FFF2-40B4-BE49-F238E27FC236}">
                <a16:creationId xmlns:a16="http://schemas.microsoft.com/office/drawing/2014/main" id="{0673B292-2224-9849-9D4D-D5F5B7DDE375}"/>
              </a:ext>
            </a:extLst>
          </p:cNvPr>
          <p:cNvSpPr>
            <a:spLocks noGrp="1"/>
          </p:cNvSpPr>
          <p:nvPr>
            <p:ph sz="half" idx="2"/>
          </p:nvPr>
        </p:nvSpPr>
        <p:spPr>
          <a:xfrm>
            <a:off x="4629150" y="1825625"/>
            <a:ext cx="4164330" cy="4351338"/>
          </a:xfrm>
        </p:spPr>
        <p:txBody>
          <a:bodyPr/>
          <a:lstStyle>
            <a:lvl1pPr>
              <a:buNone/>
              <a:defRPr/>
            </a:lvl1pPr>
          </a:lstStyle>
          <a:p>
            <a:pPr lvl="0"/>
            <a:r>
              <a:rPr lang="en-US" dirty="0"/>
              <a:t>Click to edit Master text styles</a:t>
            </a:r>
          </a:p>
        </p:txBody>
      </p:sp>
    </p:spTree>
    <p:extLst>
      <p:ext uri="{BB962C8B-B14F-4D97-AF65-F5344CB8AC3E}">
        <p14:creationId xmlns:p14="http://schemas.microsoft.com/office/powerpoint/2010/main" val="405554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6518E-4132-954C-885F-A67DA22E1EFA}"/>
              </a:ext>
            </a:extLst>
          </p:cNvPr>
          <p:cNvSpPr>
            <a:spLocks noGrp="1"/>
          </p:cNvSpPr>
          <p:nvPr>
            <p:ph type="title"/>
          </p:nvPr>
        </p:nvSpPr>
        <p:spPr>
          <a:xfrm>
            <a:off x="365760" y="365126"/>
            <a:ext cx="8534400" cy="1325563"/>
          </a:xfrm>
        </p:spPr>
        <p:txBody>
          <a:bodyPr/>
          <a:lstStyle>
            <a:lvl1pPr>
              <a:defRPr>
                <a:solidFill>
                  <a:srgbClr val="1B5194"/>
                </a:solidFill>
              </a:defRPr>
            </a:lvl1pPr>
          </a:lstStyle>
          <a:p>
            <a:r>
              <a:rPr lang="en-US" dirty="0"/>
              <a:t>Click to edit Master title style</a:t>
            </a:r>
          </a:p>
        </p:txBody>
      </p:sp>
    </p:spTree>
    <p:extLst>
      <p:ext uri="{BB962C8B-B14F-4D97-AF65-F5344CB8AC3E}">
        <p14:creationId xmlns:p14="http://schemas.microsoft.com/office/powerpoint/2010/main" val="36528538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3B401-5742-6742-BB77-C4F595422CB8}"/>
              </a:ext>
            </a:extLst>
          </p:cNvPr>
          <p:cNvSpPr>
            <a:spLocks noGrp="1"/>
          </p:cNvSpPr>
          <p:nvPr>
            <p:ph type="title"/>
          </p:nvPr>
        </p:nvSpPr>
        <p:spPr>
          <a:xfrm>
            <a:off x="350520" y="365126"/>
            <a:ext cx="8503920" cy="1325563"/>
          </a:xfrm>
        </p:spPr>
        <p:txBody>
          <a:bodyPr/>
          <a:lstStyle>
            <a:lvl1pPr>
              <a:defRPr>
                <a:solidFill>
                  <a:srgbClr val="1B519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E19CAA7-77B5-6843-94CA-56396D63CC0E}"/>
              </a:ext>
            </a:extLst>
          </p:cNvPr>
          <p:cNvSpPr>
            <a:spLocks noGrp="1"/>
          </p:cNvSpPr>
          <p:nvPr>
            <p:ph sz="half" idx="1"/>
          </p:nvPr>
        </p:nvSpPr>
        <p:spPr>
          <a:xfrm>
            <a:off x="350520" y="1825625"/>
            <a:ext cx="4164330" cy="4351338"/>
          </a:xfrm>
        </p:spPr>
        <p:txBody>
          <a:bodyPr/>
          <a:lstStyle>
            <a:lvl1pPr>
              <a:buNone/>
              <a:defRPr/>
            </a:lvl1pPr>
          </a:lstStyle>
          <a:p>
            <a:pPr lvl="0"/>
            <a:r>
              <a:rPr lang="en-US" dirty="0"/>
              <a:t>Click to edit Master text styles</a:t>
            </a:r>
          </a:p>
        </p:txBody>
      </p:sp>
      <p:sp>
        <p:nvSpPr>
          <p:cNvPr id="4" name="Content Placeholder 3">
            <a:extLst>
              <a:ext uri="{FF2B5EF4-FFF2-40B4-BE49-F238E27FC236}">
                <a16:creationId xmlns:a16="http://schemas.microsoft.com/office/drawing/2014/main" id="{0673B292-2224-9849-9D4D-D5F5B7DDE375}"/>
              </a:ext>
            </a:extLst>
          </p:cNvPr>
          <p:cNvSpPr>
            <a:spLocks noGrp="1"/>
          </p:cNvSpPr>
          <p:nvPr>
            <p:ph sz="half" idx="2"/>
          </p:nvPr>
        </p:nvSpPr>
        <p:spPr>
          <a:xfrm>
            <a:off x="4629150" y="1825625"/>
            <a:ext cx="4164330" cy="4351338"/>
          </a:xfrm>
        </p:spPr>
        <p:txBody>
          <a:bodyPr/>
          <a:lstStyle>
            <a:lvl1pPr>
              <a:buNone/>
              <a:defRPr/>
            </a:lvl1pPr>
          </a:lstStyle>
          <a:p>
            <a:pPr lvl="0"/>
            <a:r>
              <a:rPr lang="en-US" dirty="0"/>
              <a:t>Click to edit Master text styles</a:t>
            </a:r>
          </a:p>
        </p:txBody>
      </p:sp>
    </p:spTree>
    <p:extLst>
      <p:ext uri="{BB962C8B-B14F-4D97-AF65-F5344CB8AC3E}">
        <p14:creationId xmlns:p14="http://schemas.microsoft.com/office/powerpoint/2010/main" val="11447061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6518E-4132-954C-885F-A67DA22E1EFA}"/>
              </a:ext>
            </a:extLst>
          </p:cNvPr>
          <p:cNvSpPr>
            <a:spLocks noGrp="1"/>
          </p:cNvSpPr>
          <p:nvPr>
            <p:ph type="title"/>
          </p:nvPr>
        </p:nvSpPr>
        <p:spPr>
          <a:xfrm>
            <a:off x="365760" y="365126"/>
            <a:ext cx="8534400" cy="1325563"/>
          </a:xfrm>
        </p:spPr>
        <p:txBody>
          <a:bodyPr/>
          <a:lstStyle>
            <a:lvl1pPr>
              <a:defRPr>
                <a:solidFill>
                  <a:srgbClr val="1B5194"/>
                </a:solidFill>
              </a:defRPr>
            </a:lvl1pPr>
          </a:lstStyle>
          <a:p>
            <a:r>
              <a:rPr lang="en-US" dirty="0"/>
              <a:t>Click to edit Master title style</a:t>
            </a:r>
          </a:p>
        </p:txBody>
      </p:sp>
    </p:spTree>
    <p:extLst>
      <p:ext uri="{BB962C8B-B14F-4D97-AF65-F5344CB8AC3E}">
        <p14:creationId xmlns:p14="http://schemas.microsoft.com/office/powerpoint/2010/main" val="1400226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3B401-5742-6742-BB77-C4F595422CB8}"/>
              </a:ext>
            </a:extLst>
          </p:cNvPr>
          <p:cNvSpPr>
            <a:spLocks noGrp="1"/>
          </p:cNvSpPr>
          <p:nvPr>
            <p:ph type="title"/>
          </p:nvPr>
        </p:nvSpPr>
        <p:spPr>
          <a:xfrm>
            <a:off x="350520" y="365126"/>
            <a:ext cx="8503920" cy="1325563"/>
          </a:xfrm>
        </p:spPr>
        <p:txBody>
          <a:bodyPr/>
          <a:lstStyle>
            <a:lvl1pPr>
              <a:defRPr>
                <a:solidFill>
                  <a:srgbClr val="1B519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E19CAA7-77B5-6843-94CA-56396D63CC0E}"/>
              </a:ext>
            </a:extLst>
          </p:cNvPr>
          <p:cNvSpPr>
            <a:spLocks noGrp="1"/>
          </p:cNvSpPr>
          <p:nvPr>
            <p:ph sz="half" idx="1"/>
          </p:nvPr>
        </p:nvSpPr>
        <p:spPr>
          <a:xfrm>
            <a:off x="350520" y="1825625"/>
            <a:ext cx="4164330" cy="4351338"/>
          </a:xfrm>
        </p:spPr>
        <p:txBody>
          <a:bodyPr/>
          <a:lstStyle>
            <a:lvl1pPr>
              <a:buNone/>
              <a:defRPr/>
            </a:lvl1pPr>
          </a:lstStyle>
          <a:p>
            <a:pPr lvl="0"/>
            <a:r>
              <a:rPr lang="en-US" dirty="0"/>
              <a:t>Click to edit Master text styles</a:t>
            </a:r>
          </a:p>
        </p:txBody>
      </p:sp>
      <p:sp>
        <p:nvSpPr>
          <p:cNvPr id="4" name="Content Placeholder 3">
            <a:extLst>
              <a:ext uri="{FF2B5EF4-FFF2-40B4-BE49-F238E27FC236}">
                <a16:creationId xmlns:a16="http://schemas.microsoft.com/office/drawing/2014/main" id="{0673B292-2224-9849-9D4D-D5F5B7DDE375}"/>
              </a:ext>
            </a:extLst>
          </p:cNvPr>
          <p:cNvSpPr>
            <a:spLocks noGrp="1"/>
          </p:cNvSpPr>
          <p:nvPr>
            <p:ph sz="half" idx="2"/>
          </p:nvPr>
        </p:nvSpPr>
        <p:spPr>
          <a:xfrm>
            <a:off x="4629150" y="1825625"/>
            <a:ext cx="4164330" cy="4351338"/>
          </a:xfrm>
        </p:spPr>
        <p:txBody>
          <a:bodyPr/>
          <a:lstStyle>
            <a:lvl1pPr>
              <a:buNone/>
              <a:defRPr/>
            </a:lvl1pPr>
          </a:lstStyle>
          <a:p>
            <a:pPr lvl="0"/>
            <a:r>
              <a:rPr lang="en-US" dirty="0"/>
              <a:t>Click to edit Master text styles</a:t>
            </a:r>
          </a:p>
        </p:txBody>
      </p:sp>
    </p:spTree>
    <p:extLst>
      <p:ext uri="{BB962C8B-B14F-4D97-AF65-F5344CB8AC3E}">
        <p14:creationId xmlns:p14="http://schemas.microsoft.com/office/powerpoint/2010/main" val="3471196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6518E-4132-954C-885F-A67DA22E1EFA}"/>
              </a:ext>
            </a:extLst>
          </p:cNvPr>
          <p:cNvSpPr>
            <a:spLocks noGrp="1"/>
          </p:cNvSpPr>
          <p:nvPr>
            <p:ph type="title"/>
          </p:nvPr>
        </p:nvSpPr>
        <p:spPr>
          <a:xfrm>
            <a:off x="365760" y="365126"/>
            <a:ext cx="8534400" cy="1325563"/>
          </a:xfrm>
        </p:spPr>
        <p:txBody>
          <a:bodyPr/>
          <a:lstStyle>
            <a:lvl1pPr>
              <a:defRPr>
                <a:solidFill>
                  <a:srgbClr val="1B5194"/>
                </a:solidFill>
              </a:defRPr>
            </a:lvl1pPr>
          </a:lstStyle>
          <a:p>
            <a:r>
              <a:rPr lang="en-US" dirty="0"/>
              <a:t>Click to edit Master title style</a:t>
            </a:r>
          </a:p>
        </p:txBody>
      </p:sp>
    </p:spTree>
    <p:extLst>
      <p:ext uri="{BB962C8B-B14F-4D97-AF65-F5344CB8AC3E}">
        <p14:creationId xmlns:p14="http://schemas.microsoft.com/office/powerpoint/2010/main" val="18973406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4EF4-A478-4333-9806-B567CD0A221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D26DA99-FB38-4C9B-9463-05B2F44AD3F4}"/>
              </a:ext>
            </a:extLst>
          </p:cNvPr>
          <p:cNvSpPr>
            <a:spLocks noGrp="1"/>
          </p:cNvSpPr>
          <p:nvPr>
            <p:ph type="dt" sz="half" idx="10"/>
          </p:nvPr>
        </p:nvSpPr>
        <p:spPr/>
        <p:txBody>
          <a:bodyPr/>
          <a:lstStyle/>
          <a:p>
            <a:fld id="{11F64EDC-A296-45B9-A46D-206E2BDCD7EC}" type="datetimeFigureOut">
              <a:rPr lang="en-GB" smtClean="0">
                <a:solidFill>
                  <a:prstClr val="black">
                    <a:tint val="75000"/>
                  </a:prstClr>
                </a:solidFill>
              </a:rPr>
              <a:pPr/>
              <a:t>14/12/2020</a:t>
            </a:fld>
            <a:endParaRPr lang="en-GB">
              <a:solidFill>
                <a:prstClr val="black">
                  <a:tint val="75000"/>
                </a:prstClr>
              </a:solidFill>
            </a:endParaRPr>
          </a:p>
        </p:txBody>
      </p:sp>
      <p:sp>
        <p:nvSpPr>
          <p:cNvPr id="4" name="Footer Placeholder 3">
            <a:extLst>
              <a:ext uri="{FF2B5EF4-FFF2-40B4-BE49-F238E27FC236}">
                <a16:creationId xmlns:a16="http://schemas.microsoft.com/office/drawing/2014/main" id="{54A899FA-6CA8-4650-8136-A3D4EBE7ADD5}"/>
              </a:ext>
            </a:extLst>
          </p:cNvPr>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a:extLst>
              <a:ext uri="{FF2B5EF4-FFF2-40B4-BE49-F238E27FC236}">
                <a16:creationId xmlns:a16="http://schemas.microsoft.com/office/drawing/2014/main" id="{4AEA8311-7CA7-41AB-9D0B-2D89B37819FB}"/>
              </a:ext>
            </a:extLst>
          </p:cNvPr>
          <p:cNvSpPr>
            <a:spLocks noGrp="1"/>
          </p:cNvSpPr>
          <p:nvPr>
            <p:ph type="sldNum" sz="quarter" idx="12"/>
          </p:nvPr>
        </p:nvSpPr>
        <p:spPr/>
        <p:txBody>
          <a:bodyPr/>
          <a:lstStyle/>
          <a:p>
            <a:fld id="{72CD0A17-ABB1-4E0A-9C26-98802E215707}"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115905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1593078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12845091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11543074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0520547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3258666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1439645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2652259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2507939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278922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5697578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7496528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28369711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42526693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7065644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18256100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9980758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0893029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0697361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9603002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9893436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9775336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0335628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40634106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8318611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13684934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6779832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1379469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7733994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41260513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7532318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624909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5649085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6243419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7826770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2730793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8330549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9298961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10879485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22474075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0202063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6348580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190806789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4212113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5023586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8844917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710483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6565750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1165637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62070756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6801590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157380232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19153088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4774613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2482221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1096104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2165499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55134158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61842876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18985343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4327087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1030048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90485483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01923420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99997102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10916749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7725188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4135515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534841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4781921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68814944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8225598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83659001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23358545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5726363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69857258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21040462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17092484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33804232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92469610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119280859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41692977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059008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87476407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5293352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32873823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98732042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85393828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70152963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81620017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364533771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300613641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408299300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08468938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88020290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58145385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77398049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86346741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67390682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6867137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41151057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9580285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94966286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281735620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382778478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01840424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124915185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199585408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21189085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7004981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54225327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05465985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66148766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23416216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76977975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71433583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278890048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296152770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14533306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46725666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80098444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97889424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81843394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9156507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31954071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26849709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03224459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75925710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66983069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390827770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132332703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41288317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55405685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49379654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62085641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0370539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31158191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87317559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0718413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19579247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88125849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70768537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389200153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285104098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41055245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53150249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08422437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22827495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9997740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62812872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81018824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37336754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15930823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59740479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06817868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240198655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178392046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57639801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48829040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63429308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12368093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71773562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07285122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70734782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67188442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04786532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87982512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76846843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100682218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213274815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29214004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418443535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66390600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79533774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53866480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105403043"/>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99814382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697125184"/>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77412811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78323597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89973384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13285868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37307834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0054008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123343357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15827219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84385565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82330945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24681008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06244499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15629528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22969042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130874638"/>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47924594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237788011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372909074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888489188"/>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96359016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67919534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73678798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188628592"/>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68475317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0433135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39397385"/>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196127558"/>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48587013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0735029"/>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3889451395"/>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9876426"/>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050820041"/>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554401811"/>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458613209"/>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63704298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018745357"/>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259708319"/>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61321358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173261304"/>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020657081"/>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630328033"/>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29157515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3956687625"/>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325195758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1364122325"/>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567875441"/>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93306312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5120738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96714182"/>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81553535"/>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82001515"/>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070650647"/>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0584457"/>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315104842"/>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584593597"/>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1433955736"/>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1515122122"/>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4007873445"/>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159141724"/>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601271177"/>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616921713"/>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41427063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009987919"/>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69836164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582429940"/>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823562920"/>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92064374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064226997"/>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2358800463"/>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1194842993"/>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745763895"/>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874114107"/>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275731030"/>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02141876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228938881"/>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704151096"/>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59723024"/>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43425567"/>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58967604"/>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0928003"/>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094618105"/>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899768883"/>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566254533"/>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888733468"/>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227015357"/>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4175333419"/>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96129346"/>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818935281"/>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634629121"/>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972602747"/>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237659777"/>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501884686"/>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918657634"/>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845903294"/>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3123306803"/>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1586624446"/>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489089778"/>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015954699"/>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919537564"/>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247472164"/>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680946132"/>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243101069"/>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11911391"/>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843890477"/>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115464716"/>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343132719"/>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009454582"/>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2534024950"/>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2730169601"/>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1733062929"/>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479582030"/>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313790532"/>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820054875"/>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862755427"/>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58286900"/>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785045450"/>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694380588"/>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142265531"/>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4218249093"/>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132028503"/>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876137715"/>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3424353776"/>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105875879"/>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212662553"/>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865007188"/>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329356407"/>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234021201"/>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971884762"/>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1089830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429062505"/>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336362483"/>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44819749"/>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269580861"/>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334263779"/>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1148743856"/>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 preserve="1">
  <p:cSld name="Title Slide - employers">
    <p:spTree>
      <p:nvGrpSpPr>
        <p:cNvPr id="1" name=""/>
        <p:cNvGrpSpPr/>
        <p:nvPr/>
      </p:nvGrpSpPr>
      <p:grpSpPr>
        <a:xfrm>
          <a:off x="0" y="0"/>
          <a:ext cx="0" cy="0"/>
          <a:chOff x="0" y="0"/>
          <a:chExt cx="0" cy="0"/>
        </a:xfrm>
      </p:grpSpPr>
      <p:pic>
        <p:nvPicPr>
          <p:cNvPr id="14" name="Picture 13" descr="Home Office">
            <a:extLst>
              <a:ext uri="{FF2B5EF4-FFF2-40B4-BE49-F238E27FC236}">
                <a16:creationId xmlns:a16="http://schemas.microsoft.com/office/drawing/2014/main" id="{E2E4684B-D85A-4788-B3EE-EC67C449AD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8" y="2040812"/>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4127"/>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332829581"/>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 preserve="1">
  <p:cSld name="Title Slide - students">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ED27AC4E-57E6-4EEF-9483-44751838C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1189" y="2041200"/>
            <a:ext cx="7545599"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1189" y="2833200"/>
            <a:ext cx="7545599"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312906143"/>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 preserve="1">
  <p:cSld name="Title Slide - citizens">
    <p:spTree>
      <p:nvGrpSpPr>
        <p:cNvPr id="1" name=""/>
        <p:cNvGrpSpPr/>
        <p:nvPr/>
      </p:nvGrpSpPr>
      <p:grpSpPr>
        <a:xfrm>
          <a:off x="0" y="0"/>
          <a:ext cx="0" cy="0"/>
          <a:chOff x="0" y="0"/>
          <a:chExt cx="0" cy="0"/>
        </a:xfrm>
      </p:grpSpPr>
      <p:pic>
        <p:nvPicPr>
          <p:cNvPr id="6" name="Picture 5" descr="Home Office">
            <a:extLst>
              <a:ext uri="{FF2B5EF4-FFF2-40B4-BE49-F238E27FC236}">
                <a16:creationId xmlns:a16="http://schemas.microsoft.com/office/drawing/2014/main" id="{46C7B7A8-A4BC-4D67-81F1-61235B9C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655DD645-47A9-481C-82DF-909318FCD979}"/>
              </a:ext>
            </a:extLst>
          </p:cNvPr>
          <p:cNvSpPr>
            <a:spLocks noGrp="1"/>
          </p:cNvSpPr>
          <p:nvPr>
            <p:ph type="ctrTitle"/>
          </p:nvPr>
        </p:nvSpPr>
        <p:spPr>
          <a:xfrm>
            <a:off x="802800" y="2041200"/>
            <a:ext cx="7545600" cy="540000"/>
          </a:xfrm>
        </p:spPr>
        <p:txBody>
          <a:bodyPr anchor="ctr" anchorCtr="0">
            <a:noAutofit/>
          </a:bodyPr>
          <a:lstStyle>
            <a:lvl1pPr algn="l">
              <a:defRPr sz="4300"/>
            </a:lvl1pPr>
          </a:lstStyle>
          <a:p>
            <a:r>
              <a:rPr lang="en-US" noProof="0"/>
              <a:t>Click to edit Master title style</a:t>
            </a:r>
            <a:endParaRPr lang="en-GB" noProof="0" dirty="0"/>
          </a:p>
        </p:txBody>
      </p:sp>
      <p:sp>
        <p:nvSpPr>
          <p:cNvPr id="3" name="Subtitle 2">
            <a:extLst>
              <a:ext uri="{FF2B5EF4-FFF2-40B4-BE49-F238E27FC236}">
                <a16:creationId xmlns:a16="http://schemas.microsoft.com/office/drawing/2014/main" id="{2DCB2242-FA82-44BA-AC43-DD2C3B8666B6}"/>
              </a:ext>
            </a:extLst>
          </p:cNvPr>
          <p:cNvSpPr>
            <a:spLocks noGrp="1"/>
          </p:cNvSpPr>
          <p:nvPr>
            <p:ph type="subTitle" idx="1"/>
          </p:nvPr>
        </p:nvSpPr>
        <p:spPr>
          <a:xfrm>
            <a:off x="802800" y="2833200"/>
            <a:ext cx="7545600" cy="1080000"/>
          </a:xfrm>
        </p:spPr>
        <p:txBody>
          <a:bodyPr>
            <a:normAutofit/>
          </a:bodyPr>
          <a:lstStyle>
            <a:lvl1pPr marL="0" indent="0" algn="l">
              <a:buNone/>
              <a:defRPr sz="3200">
                <a:solidFill>
                  <a:srgbClr val="0F54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GB" noProof="0" dirty="0"/>
          </a:p>
        </p:txBody>
      </p:sp>
    </p:spTree>
    <p:extLst>
      <p:ext uri="{BB962C8B-B14F-4D97-AF65-F5344CB8AC3E}">
        <p14:creationId xmlns:p14="http://schemas.microsoft.com/office/powerpoint/2010/main" val="339591261"/>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secHead" preserve="1">
  <p:cSld name="Section Header - employer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F58F366A-B12B-4C76-88F9-0EA324B28B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2986" y="1940582"/>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2986" y="2816807"/>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069724"/>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secHead" preserve="1">
  <p:cSld name="Section Header - students 1">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2B78BBAA-3F97-4150-B717-119C445B6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 y="58"/>
            <a:ext cx="9143844" cy="685788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924393836"/>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secHead" preserve="1">
  <p:cSld name="Section Header - citizens 1">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1B06E02A-159E-4F5F-A513-554D2BFEC1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83"/>
            <a:ext cx="9143244"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solidFill>
                  <a:schemeClr val="bg1"/>
                </a:solidFill>
              </a:defRPr>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558208435"/>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 employer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65A0B74B-1F02-42FA-8479-436066467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755308173"/>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secHead" preserve="1">
  <p:cSld name="Section Header - students 2">
    <p:spTree>
      <p:nvGrpSpPr>
        <p:cNvPr id="1" name=""/>
        <p:cNvGrpSpPr/>
        <p:nvPr/>
      </p:nvGrpSpPr>
      <p:grpSpPr>
        <a:xfrm>
          <a:off x="0" y="0"/>
          <a:ext cx="0" cy="0"/>
          <a:chOff x="0" y="0"/>
          <a:chExt cx="0" cy="0"/>
        </a:xfrm>
      </p:grpSpPr>
      <p:pic>
        <p:nvPicPr>
          <p:cNvPr id="7" name="Picture 6" descr="Home Office">
            <a:extLst>
              <a:ext uri="{FF2B5EF4-FFF2-40B4-BE49-F238E27FC236}">
                <a16:creationId xmlns:a16="http://schemas.microsoft.com/office/drawing/2014/main" id="{98CAF693-98AF-4E0E-87DC-B88DD2647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rm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850031723"/>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 citizens 2">
    <p:spTree>
      <p:nvGrpSpPr>
        <p:cNvPr id="1" name=""/>
        <p:cNvGrpSpPr/>
        <p:nvPr/>
      </p:nvGrpSpPr>
      <p:grpSpPr>
        <a:xfrm>
          <a:off x="0" y="0"/>
          <a:ext cx="0" cy="0"/>
          <a:chOff x="0" y="0"/>
          <a:chExt cx="0" cy="0"/>
        </a:xfrm>
      </p:grpSpPr>
      <p:pic>
        <p:nvPicPr>
          <p:cNvPr id="5" name="Picture 4" descr="Home Office">
            <a:extLst>
              <a:ext uri="{FF2B5EF4-FFF2-40B4-BE49-F238E27FC236}">
                <a16:creationId xmlns:a16="http://schemas.microsoft.com/office/drawing/2014/main" id="{3032C0D3-FFBA-4E1E-A5C9-7528AD81F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4" y="283"/>
            <a:ext cx="9143532" cy="6857433"/>
          </a:xfrm>
          <a:prstGeom prst="rect">
            <a:avLst/>
          </a:prstGeom>
        </p:spPr>
      </p:pic>
      <p:sp>
        <p:nvSpPr>
          <p:cNvPr id="2" name="Title 1">
            <a:extLst>
              <a:ext uri="{FF2B5EF4-FFF2-40B4-BE49-F238E27FC236}">
                <a16:creationId xmlns:a16="http://schemas.microsoft.com/office/drawing/2014/main" id="{8E566736-D26A-44EE-BC2F-3BED5DA46566}"/>
              </a:ext>
            </a:extLst>
          </p:cNvPr>
          <p:cNvSpPr>
            <a:spLocks noGrp="1"/>
          </p:cNvSpPr>
          <p:nvPr>
            <p:ph type="title"/>
          </p:nvPr>
        </p:nvSpPr>
        <p:spPr>
          <a:xfrm>
            <a:off x="784800" y="1940400"/>
            <a:ext cx="7574400" cy="720000"/>
          </a:xfrm>
        </p:spPr>
        <p:txBody>
          <a:bodyPr anchor="ctr" anchorCtr="0">
            <a:normAutofit/>
          </a:bodyPr>
          <a:lstStyle>
            <a:lvl1pPr>
              <a:defRPr sz="4300"/>
            </a:lvl1p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403AC5BC-4C91-4A0C-B6E0-37C23370DF7A}"/>
              </a:ext>
            </a:extLst>
          </p:cNvPr>
          <p:cNvSpPr>
            <a:spLocks noGrp="1"/>
          </p:cNvSpPr>
          <p:nvPr>
            <p:ph type="body" idx="1"/>
          </p:nvPr>
        </p:nvSpPr>
        <p:spPr>
          <a:xfrm>
            <a:off x="784800" y="2815200"/>
            <a:ext cx="7574400" cy="1080000"/>
          </a:xfrm>
        </p:spPr>
        <p:txBody>
          <a:bodyPr>
            <a:noAutofit/>
          </a:bodyPr>
          <a:lstStyle>
            <a:lvl1pPr marL="0" indent="0">
              <a:buNone/>
              <a:defRPr sz="3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235928670"/>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9CADF8A3-BBF6-4981-B553-95C834FE1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EE7FA02C-3F60-44A3-91E9-AEA01038E04C}"/>
              </a:ext>
            </a:extLst>
          </p:cNvPr>
          <p:cNvSpPr>
            <a:spLocks noGrp="1"/>
          </p:cNvSpPr>
          <p:nvPr>
            <p:ph type="title"/>
          </p:nvPr>
        </p:nvSpPr>
        <p:spPr>
          <a:xfrm>
            <a:off x="712800" y="391756"/>
            <a:ext cx="77184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704498C6-3761-48FD-8EA3-6875C4BABA46}"/>
              </a:ext>
            </a:extLst>
          </p:cNvPr>
          <p:cNvSpPr>
            <a:spLocks noGrp="1"/>
          </p:cNvSpPr>
          <p:nvPr>
            <p:ph idx="1"/>
          </p:nvPr>
        </p:nvSpPr>
        <p:spPr>
          <a:xfrm>
            <a:off x="712800" y="1491916"/>
            <a:ext cx="7718400" cy="4237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1002381D-D3CD-4344-8B57-CE2350FB2F36}"/>
              </a:ext>
            </a:extLst>
          </p:cNvPr>
          <p:cNvSpPr>
            <a:spLocks noGrp="1"/>
          </p:cNvSpPr>
          <p:nvPr>
            <p:ph type="dt" sz="half" idx="10"/>
          </p:nvPr>
        </p:nvSpPr>
        <p:spPr/>
        <p:txBody>
          <a:bodyPr/>
          <a:lstStyle/>
          <a:p>
            <a:fld id="{7A4033A6-2AC0-499E-A026-C94E00F84C88}" type="datetime1">
              <a:rPr lang="en-GB" smtClean="0">
                <a:solidFill>
                  <a:prstClr val="black"/>
                </a:solidFill>
              </a:rPr>
              <a:pPr/>
              <a:t>14/12/2020</a:t>
            </a:fld>
            <a:endParaRPr lang="en-GB">
              <a:solidFill>
                <a:prstClr val="black"/>
              </a:solidFill>
            </a:endParaRPr>
          </a:p>
        </p:txBody>
      </p:sp>
      <p:sp>
        <p:nvSpPr>
          <p:cNvPr id="5" name="Footer Placeholder 4">
            <a:extLst>
              <a:ext uri="{FF2B5EF4-FFF2-40B4-BE49-F238E27FC236}">
                <a16:creationId xmlns:a16="http://schemas.microsoft.com/office/drawing/2014/main" id="{1C2B70B4-1759-4441-9836-52664F5FE53C}"/>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6" name="Slide Number Placeholder 5">
            <a:extLst>
              <a:ext uri="{FF2B5EF4-FFF2-40B4-BE49-F238E27FC236}">
                <a16:creationId xmlns:a16="http://schemas.microsoft.com/office/drawing/2014/main" id="{7E1ED5C0-90AF-40C8-BBE4-3122914C47BA}"/>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990883146"/>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2" name="Picture 11" descr="Decorative image">
            <a:extLst>
              <a:ext uri="{FF2B5EF4-FFF2-40B4-BE49-F238E27FC236}">
                <a16:creationId xmlns:a16="http://schemas.microsoft.com/office/drawing/2014/main" id="{3ED669DA-A7ED-4F8D-A0D4-5DB4039C5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p:txBody>
          <a:bodyPr/>
          <a:lstStyle>
            <a:lvl1pPr>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D80CAFE-1654-4EC1-9BC1-6BD0EF1CD141}"/>
              </a:ext>
            </a:extLst>
          </p:cNvPr>
          <p:cNvSpPr>
            <a:spLocks noGrp="1"/>
          </p:cNvSpPr>
          <p:nvPr>
            <p:ph sz="half" idx="2"/>
          </p:nvPr>
        </p:nvSpPr>
        <p:spPr>
          <a:xfrm>
            <a:off x="4681800" y="1490401"/>
            <a:ext cx="3748235"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584D5673-0CB8-4E21-91CA-5DC036343C32}"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088718364"/>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Content and Large Image">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37DA621A-2716-4090-89FE-9F7BE549B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3747600"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800" y="1490400"/>
            <a:ext cx="3747600" cy="423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1A4C217B-1BBC-421E-B5D5-A0BD3B8266C5}"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9" name="Picture Placeholder 8">
            <a:extLst>
              <a:ext uri="{FF2B5EF4-FFF2-40B4-BE49-F238E27FC236}">
                <a16:creationId xmlns:a16="http://schemas.microsoft.com/office/drawing/2014/main" id="{6A3F3FE4-E086-40F9-927D-F0D70A9C5E0C}"/>
              </a:ext>
            </a:extLst>
          </p:cNvPr>
          <p:cNvSpPr>
            <a:spLocks noGrp="1"/>
          </p:cNvSpPr>
          <p:nvPr>
            <p:ph type="pic" sz="quarter" idx="13"/>
          </p:nvPr>
        </p:nvSpPr>
        <p:spPr>
          <a:xfrm>
            <a:off x="4896852" y="391757"/>
            <a:ext cx="3533183" cy="5335843"/>
          </a:xfrm>
        </p:spPr>
        <p:txBody>
          <a:bodyPr anchor="ctr" anchorCtr="0"/>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3053893711"/>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Content and Call to Action">
    <p:spTree>
      <p:nvGrpSpPr>
        <p:cNvPr id="1" name=""/>
        <p:cNvGrpSpPr/>
        <p:nvPr/>
      </p:nvGrpSpPr>
      <p:grpSpPr>
        <a:xfrm>
          <a:off x="0" y="0"/>
          <a:ext cx="0" cy="0"/>
          <a:chOff x="0" y="0"/>
          <a:chExt cx="0" cy="0"/>
        </a:xfrm>
      </p:grpSpPr>
      <p:pic>
        <p:nvPicPr>
          <p:cNvPr id="10" name="Picture 9" descr="Decorative image">
            <a:extLst>
              <a:ext uri="{FF2B5EF4-FFF2-40B4-BE49-F238E27FC236}">
                <a16:creationId xmlns:a16="http://schemas.microsoft.com/office/drawing/2014/main" id="{58B0A935-55EA-4A70-AD2C-6ACA7A2612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
        <p:nvSpPr>
          <p:cNvPr id="2" name="Title 1">
            <a:extLst>
              <a:ext uri="{FF2B5EF4-FFF2-40B4-BE49-F238E27FC236}">
                <a16:creationId xmlns:a16="http://schemas.microsoft.com/office/drawing/2014/main" id="{139E7882-EC78-4D94-9174-C2685C579E77}"/>
              </a:ext>
            </a:extLst>
          </p:cNvPr>
          <p:cNvSpPr>
            <a:spLocks noGrp="1"/>
          </p:cNvSpPr>
          <p:nvPr>
            <p:ph type="title"/>
          </p:nvPr>
        </p:nvSpPr>
        <p:spPr>
          <a:xfrm>
            <a:off x="712800" y="391756"/>
            <a:ext cx="8064111" cy="1008000"/>
          </a:xfrm>
        </p:spPr>
        <p:txBody>
          <a:body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120F1422-A28B-404E-B204-CAB393D892A3}"/>
              </a:ext>
            </a:extLst>
          </p:cNvPr>
          <p:cNvSpPr>
            <a:spLocks noGrp="1"/>
          </p:cNvSpPr>
          <p:nvPr>
            <p:ph sz="half" idx="1"/>
          </p:nvPr>
        </p:nvSpPr>
        <p:spPr>
          <a:xfrm>
            <a:off x="712799" y="1490400"/>
            <a:ext cx="3387600" cy="39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BE52E8E7-848E-4D39-8F39-55420CC121BA}"/>
              </a:ext>
            </a:extLst>
          </p:cNvPr>
          <p:cNvSpPr>
            <a:spLocks noGrp="1"/>
          </p:cNvSpPr>
          <p:nvPr>
            <p:ph type="dt" sz="half" idx="10"/>
          </p:nvPr>
        </p:nvSpPr>
        <p:spPr/>
        <p:txBody>
          <a:bodyPr/>
          <a:lstStyle/>
          <a:p>
            <a:fld id="{06A44C2D-89DA-4002-97CA-A314E52E5649}" type="datetime1">
              <a:rPr lang="en-GB" smtClean="0">
                <a:solidFill>
                  <a:prstClr val="black"/>
                </a:solidFill>
              </a:rPr>
              <a:pPr/>
              <a:t>14/12/2020</a:t>
            </a:fld>
            <a:endParaRPr lang="en-GB">
              <a:solidFill>
                <a:prstClr val="black"/>
              </a:solidFill>
            </a:endParaRPr>
          </a:p>
        </p:txBody>
      </p:sp>
      <p:sp>
        <p:nvSpPr>
          <p:cNvPr id="6" name="Footer Placeholder 5">
            <a:extLst>
              <a:ext uri="{FF2B5EF4-FFF2-40B4-BE49-F238E27FC236}">
                <a16:creationId xmlns:a16="http://schemas.microsoft.com/office/drawing/2014/main" id="{A00A4CBC-2030-4A88-82D9-C10BA37DC2EB}"/>
              </a:ext>
            </a:extLst>
          </p:cNvPr>
          <p:cNvSpPr>
            <a:spLocks noGrp="1"/>
          </p:cNvSpPr>
          <p:nvPr>
            <p:ph type="ftr" sz="quarter" idx="11"/>
          </p:nvPr>
        </p:nvSpPr>
        <p:spPr/>
        <p:txBody>
          <a:bodyPr/>
          <a:lstStyle/>
          <a:p>
            <a:r>
              <a:rPr lang="en-GB">
                <a:solidFill>
                  <a:prstClr val="black"/>
                </a:solidFill>
              </a:rPr>
              <a:t>On the Insert ribbon select Header &amp; Footer to edit this holding text</a:t>
            </a:r>
          </a:p>
        </p:txBody>
      </p:sp>
      <p:sp>
        <p:nvSpPr>
          <p:cNvPr id="7" name="Slide Number Placeholder 6">
            <a:extLst>
              <a:ext uri="{FF2B5EF4-FFF2-40B4-BE49-F238E27FC236}">
                <a16:creationId xmlns:a16="http://schemas.microsoft.com/office/drawing/2014/main" id="{347FC9FD-8940-4B11-B067-7DF34FD9B68C}"/>
              </a:ext>
            </a:extLst>
          </p:cNvPr>
          <p:cNvSpPr>
            <a:spLocks noGrp="1"/>
          </p:cNvSpPr>
          <p:nvPr>
            <p:ph type="sldNum" sz="quarter" idx="12"/>
          </p:nvPr>
        </p:nvSpPr>
        <p:spPr/>
        <p:txBody>
          <a:bodyPr/>
          <a:lstStyle/>
          <a:p>
            <a:fld id="{335678BA-AEBF-475C-8121-6FA3B0DDE855}" type="slidenum">
              <a:rPr lang="en-GB" smtClean="0">
                <a:solidFill>
                  <a:prstClr val="black"/>
                </a:solidFill>
              </a:rPr>
              <a:pPr/>
              <a:t>‹#›</a:t>
            </a:fld>
            <a:endParaRPr lang="en-GB">
              <a:solidFill>
                <a:prstClr val="black"/>
              </a:solidFill>
            </a:endParaRPr>
          </a:p>
        </p:txBody>
      </p:sp>
      <p:sp>
        <p:nvSpPr>
          <p:cNvPr id="12" name="Text Placeholder 11">
            <a:extLst>
              <a:ext uri="{FF2B5EF4-FFF2-40B4-BE49-F238E27FC236}">
                <a16:creationId xmlns:a16="http://schemas.microsoft.com/office/drawing/2014/main" id="{0E769453-8CC5-4B64-912E-6E1F67A75920}"/>
              </a:ext>
            </a:extLst>
          </p:cNvPr>
          <p:cNvSpPr>
            <a:spLocks noGrp="1"/>
          </p:cNvSpPr>
          <p:nvPr>
            <p:ph type="body" sz="quarter" idx="13"/>
          </p:nvPr>
        </p:nvSpPr>
        <p:spPr>
          <a:xfrm>
            <a:off x="4925308" y="1791084"/>
            <a:ext cx="3504727" cy="2468096"/>
          </a:xfrm>
        </p:spPr>
        <p:txBody>
          <a:bodyPr>
            <a:normAutofit/>
          </a:bodyPr>
          <a:lstStyle>
            <a:lvl1pPr>
              <a:defRPr sz="165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3710328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7.png"/><Relationship Id="rId4" Type="http://schemas.openxmlformats.org/officeDocument/2006/relationships/image" Target="../media/image6.jp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3.xml"/><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7.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7.png"/><Relationship Id="rId4" Type="http://schemas.openxmlformats.org/officeDocument/2006/relationships/image" Target="../media/image6.jp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7.png"/><Relationship Id="rId4"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7.png"/><Relationship Id="rId4"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7.xml"/><Relationship Id="rId1" Type="http://schemas.openxmlformats.org/officeDocument/2006/relationships/slideLayout" Target="../slideLayouts/slideLayout25.xml"/><Relationship Id="rId5" Type="http://schemas.openxmlformats.org/officeDocument/2006/relationships/image" Target="../media/image9.png"/><Relationship Id="rId4" Type="http://schemas.openxmlformats.org/officeDocument/2006/relationships/image" Target="../media/image7.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0" Type="http://schemas.openxmlformats.org/officeDocument/2006/relationships/slideLayout" Target="../slideLayouts/slideLayout139.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0" Type="http://schemas.openxmlformats.org/officeDocument/2006/relationships/slideLayout" Target="../slideLayouts/slideLayout152.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slideLayout" Target="../slideLayouts/slideLayout168.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slideLayout" Target="../slideLayouts/slideLayout181.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slideLayout" Target="../slideLayouts/slideLayout194.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2" Type="http://schemas.openxmlformats.org/officeDocument/2006/relationships/slideLayout" Target="../slideLayouts/slideLayout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02.xml"/><Relationship Id="rId13" Type="http://schemas.openxmlformats.org/officeDocument/2006/relationships/slideLayout" Target="../slideLayouts/slideLayout207.xml"/><Relationship Id="rId3" Type="http://schemas.openxmlformats.org/officeDocument/2006/relationships/slideLayout" Target="../slideLayouts/slideLayout197.xml"/><Relationship Id="rId7" Type="http://schemas.openxmlformats.org/officeDocument/2006/relationships/slideLayout" Target="../slideLayouts/slideLayout201.xml"/><Relationship Id="rId12" Type="http://schemas.openxmlformats.org/officeDocument/2006/relationships/slideLayout" Target="../slideLayouts/slideLayout206.xml"/><Relationship Id="rId2" Type="http://schemas.openxmlformats.org/officeDocument/2006/relationships/slideLayout" Target="../slideLayouts/slideLayout196.xml"/><Relationship Id="rId1" Type="http://schemas.openxmlformats.org/officeDocument/2006/relationships/slideLayout" Target="../slideLayouts/slideLayout195.xml"/><Relationship Id="rId6" Type="http://schemas.openxmlformats.org/officeDocument/2006/relationships/slideLayout" Target="../slideLayouts/slideLayout200.xml"/><Relationship Id="rId11" Type="http://schemas.openxmlformats.org/officeDocument/2006/relationships/slideLayout" Target="../slideLayouts/slideLayout205.xml"/><Relationship Id="rId5" Type="http://schemas.openxmlformats.org/officeDocument/2006/relationships/slideLayout" Target="../slideLayouts/slideLayout199.xml"/><Relationship Id="rId10" Type="http://schemas.openxmlformats.org/officeDocument/2006/relationships/slideLayout" Target="../slideLayouts/slideLayout204.xml"/><Relationship Id="rId4" Type="http://schemas.openxmlformats.org/officeDocument/2006/relationships/slideLayout" Target="../slideLayouts/slideLayout198.xml"/><Relationship Id="rId9" Type="http://schemas.openxmlformats.org/officeDocument/2006/relationships/slideLayout" Target="../slideLayouts/slideLayout203.xml"/><Relationship Id="rId14"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slideLayout" Target="../slideLayouts/slideLayout220.xml"/><Relationship Id="rId3" Type="http://schemas.openxmlformats.org/officeDocument/2006/relationships/slideLayout" Target="../slideLayouts/slideLayout210.xml"/><Relationship Id="rId7" Type="http://schemas.openxmlformats.org/officeDocument/2006/relationships/slideLayout" Target="../slideLayouts/slideLayout214.xml"/><Relationship Id="rId12" Type="http://schemas.openxmlformats.org/officeDocument/2006/relationships/slideLayout" Target="../slideLayouts/slideLayout219.xml"/><Relationship Id="rId2" Type="http://schemas.openxmlformats.org/officeDocument/2006/relationships/slideLayout" Target="../slideLayouts/slideLayout209.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0" Type="http://schemas.openxmlformats.org/officeDocument/2006/relationships/slideLayout" Target="../slideLayouts/slideLayout217.xml"/><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28.xml"/><Relationship Id="rId13" Type="http://schemas.openxmlformats.org/officeDocument/2006/relationships/slideLayout" Target="../slideLayouts/slideLayout233.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slideLayout" Target="../slideLayouts/slideLayout232.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 Id="rId14"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41.xml"/><Relationship Id="rId13" Type="http://schemas.openxmlformats.org/officeDocument/2006/relationships/slideLayout" Target="../slideLayouts/slideLayout246.xml"/><Relationship Id="rId3" Type="http://schemas.openxmlformats.org/officeDocument/2006/relationships/slideLayout" Target="../slideLayouts/slideLayout236.xml"/><Relationship Id="rId7" Type="http://schemas.openxmlformats.org/officeDocument/2006/relationships/slideLayout" Target="../slideLayouts/slideLayout240.xml"/><Relationship Id="rId12" Type="http://schemas.openxmlformats.org/officeDocument/2006/relationships/slideLayout" Target="../slideLayouts/slideLayout245.xml"/><Relationship Id="rId2" Type="http://schemas.openxmlformats.org/officeDocument/2006/relationships/slideLayout" Target="../slideLayouts/slideLayout235.xml"/><Relationship Id="rId1" Type="http://schemas.openxmlformats.org/officeDocument/2006/relationships/slideLayout" Target="../slideLayouts/slideLayout234.xml"/><Relationship Id="rId6" Type="http://schemas.openxmlformats.org/officeDocument/2006/relationships/slideLayout" Target="../slideLayouts/slideLayout239.xml"/><Relationship Id="rId11" Type="http://schemas.openxmlformats.org/officeDocument/2006/relationships/slideLayout" Target="../slideLayouts/slideLayout244.xml"/><Relationship Id="rId5" Type="http://schemas.openxmlformats.org/officeDocument/2006/relationships/slideLayout" Target="../slideLayouts/slideLayout238.xml"/><Relationship Id="rId10" Type="http://schemas.openxmlformats.org/officeDocument/2006/relationships/slideLayout" Target="../slideLayouts/slideLayout243.xml"/><Relationship Id="rId4" Type="http://schemas.openxmlformats.org/officeDocument/2006/relationships/slideLayout" Target="../slideLayouts/slideLayout237.xml"/><Relationship Id="rId9" Type="http://schemas.openxmlformats.org/officeDocument/2006/relationships/slideLayout" Target="../slideLayouts/slideLayout242.xml"/><Relationship Id="rId14"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slideLayout" Target="../slideLayouts/slideLayout259.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67.xml"/><Relationship Id="rId13" Type="http://schemas.openxmlformats.org/officeDocument/2006/relationships/slideLayout" Target="../slideLayouts/slideLayout272.xml"/><Relationship Id="rId3" Type="http://schemas.openxmlformats.org/officeDocument/2006/relationships/slideLayout" Target="../slideLayouts/slideLayout262.xml"/><Relationship Id="rId7" Type="http://schemas.openxmlformats.org/officeDocument/2006/relationships/slideLayout" Target="../slideLayouts/slideLayout266.xml"/><Relationship Id="rId12" Type="http://schemas.openxmlformats.org/officeDocument/2006/relationships/slideLayout" Target="../slideLayouts/slideLayout271.xml"/><Relationship Id="rId2" Type="http://schemas.openxmlformats.org/officeDocument/2006/relationships/slideLayout" Target="../slideLayouts/slideLayout261.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11" Type="http://schemas.openxmlformats.org/officeDocument/2006/relationships/slideLayout" Target="../slideLayouts/slideLayout270.xml"/><Relationship Id="rId5" Type="http://schemas.openxmlformats.org/officeDocument/2006/relationships/slideLayout" Target="../slideLayouts/slideLayout264.xml"/><Relationship Id="rId10" Type="http://schemas.openxmlformats.org/officeDocument/2006/relationships/slideLayout" Target="../slideLayouts/slideLayout269.xml"/><Relationship Id="rId4" Type="http://schemas.openxmlformats.org/officeDocument/2006/relationships/slideLayout" Target="../slideLayouts/slideLayout263.xml"/><Relationship Id="rId9" Type="http://schemas.openxmlformats.org/officeDocument/2006/relationships/slideLayout" Target="../slideLayouts/slideLayout268.xml"/><Relationship Id="rId14"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0.xml"/><Relationship Id="rId13" Type="http://schemas.openxmlformats.org/officeDocument/2006/relationships/slideLayout" Target="../slideLayouts/slideLayout285.xml"/><Relationship Id="rId3" Type="http://schemas.openxmlformats.org/officeDocument/2006/relationships/slideLayout" Target="../slideLayouts/slideLayout275.xml"/><Relationship Id="rId7" Type="http://schemas.openxmlformats.org/officeDocument/2006/relationships/slideLayout" Target="../slideLayouts/slideLayout279.xml"/><Relationship Id="rId12" Type="http://schemas.openxmlformats.org/officeDocument/2006/relationships/slideLayout" Target="../slideLayouts/slideLayout284.xml"/><Relationship Id="rId2" Type="http://schemas.openxmlformats.org/officeDocument/2006/relationships/slideLayout" Target="../slideLayouts/slideLayout274.xml"/><Relationship Id="rId1" Type="http://schemas.openxmlformats.org/officeDocument/2006/relationships/slideLayout" Target="../slideLayouts/slideLayout273.xml"/><Relationship Id="rId6" Type="http://schemas.openxmlformats.org/officeDocument/2006/relationships/slideLayout" Target="../slideLayouts/slideLayout278.xml"/><Relationship Id="rId11" Type="http://schemas.openxmlformats.org/officeDocument/2006/relationships/slideLayout" Target="../slideLayouts/slideLayout283.xml"/><Relationship Id="rId5" Type="http://schemas.openxmlformats.org/officeDocument/2006/relationships/slideLayout" Target="../slideLayouts/slideLayout277.xml"/><Relationship Id="rId10" Type="http://schemas.openxmlformats.org/officeDocument/2006/relationships/slideLayout" Target="../slideLayouts/slideLayout282.xml"/><Relationship Id="rId4" Type="http://schemas.openxmlformats.org/officeDocument/2006/relationships/slideLayout" Target="../slideLayouts/slideLayout276.xml"/><Relationship Id="rId9" Type="http://schemas.openxmlformats.org/officeDocument/2006/relationships/slideLayout" Target="../slideLayouts/slideLayout281.xml"/><Relationship Id="rId14" Type="http://schemas.openxmlformats.org/officeDocument/2006/relationships/theme" Target="../theme/theme27.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3.xml"/><Relationship Id="rId13" Type="http://schemas.openxmlformats.org/officeDocument/2006/relationships/slideLayout" Target="../slideLayouts/slideLayout298.xml"/><Relationship Id="rId3" Type="http://schemas.openxmlformats.org/officeDocument/2006/relationships/slideLayout" Target="../slideLayouts/slideLayout288.xml"/><Relationship Id="rId7" Type="http://schemas.openxmlformats.org/officeDocument/2006/relationships/slideLayout" Target="../slideLayouts/slideLayout292.xml"/><Relationship Id="rId12" Type="http://schemas.openxmlformats.org/officeDocument/2006/relationships/slideLayout" Target="../slideLayouts/slideLayout297.xml"/><Relationship Id="rId2" Type="http://schemas.openxmlformats.org/officeDocument/2006/relationships/slideLayout" Target="../slideLayouts/slideLayout287.xml"/><Relationship Id="rId1" Type="http://schemas.openxmlformats.org/officeDocument/2006/relationships/slideLayout" Target="../slideLayouts/slideLayout286.xml"/><Relationship Id="rId6" Type="http://schemas.openxmlformats.org/officeDocument/2006/relationships/slideLayout" Target="../slideLayouts/slideLayout291.xml"/><Relationship Id="rId11" Type="http://schemas.openxmlformats.org/officeDocument/2006/relationships/slideLayout" Target="../slideLayouts/slideLayout296.xml"/><Relationship Id="rId5" Type="http://schemas.openxmlformats.org/officeDocument/2006/relationships/slideLayout" Target="../slideLayouts/slideLayout290.xml"/><Relationship Id="rId10" Type="http://schemas.openxmlformats.org/officeDocument/2006/relationships/slideLayout" Target="../slideLayouts/slideLayout295.xml"/><Relationship Id="rId4" Type="http://schemas.openxmlformats.org/officeDocument/2006/relationships/slideLayout" Target="../slideLayouts/slideLayout289.xml"/><Relationship Id="rId9" Type="http://schemas.openxmlformats.org/officeDocument/2006/relationships/slideLayout" Target="../slideLayouts/slideLayout294.xml"/><Relationship Id="rId14" Type="http://schemas.openxmlformats.org/officeDocument/2006/relationships/theme" Target="../theme/theme2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slideLayout" Target="../slideLayouts/slideLayout311.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 Id="rId14" Type="http://schemas.openxmlformats.org/officeDocument/2006/relationships/theme" Target="../theme/theme2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slideLayout" Target="../slideLayouts/slideLayout324.xml"/><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slideLayout" Target="../slideLayouts/slideLayout323.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 Id="rId14" Type="http://schemas.openxmlformats.org/officeDocument/2006/relationships/theme" Target="../theme/theme3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2.xml"/><Relationship Id="rId13" Type="http://schemas.openxmlformats.org/officeDocument/2006/relationships/slideLayout" Target="../slideLayouts/slideLayout337.xml"/><Relationship Id="rId3" Type="http://schemas.openxmlformats.org/officeDocument/2006/relationships/slideLayout" Target="../slideLayouts/slideLayout327.xml"/><Relationship Id="rId7" Type="http://schemas.openxmlformats.org/officeDocument/2006/relationships/slideLayout" Target="../slideLayouts/slideLayout331.xml"/><Relationship Id="rId12" Type="http://schemas.openxmlformats.org/officeDocument/2006/relationships/slideLayout" Target="../slideLayouts/slideLayout336.xml"/><Relationship Id="rId2" Type="http://schemas.openxmlformats.org/officeDocument/2006/relationships/slideLayout" Target="../slideLayouts/slideLayout326.xml"/><Relationship Id="rId1" Type="http://schemas.openxmlformats.org/officeDocument/2006/relationships/slideLayout" Target="../slideLayouts/slideLayout325.xml"/><Relationship Id="rId6" Type="http://schemas.openxmlformats.org/officeDocument/2006/relationships/slideLayout" Target="../slideLayouts/slideLayout330.xml"/><Relationship Id="rId11" Type="http://schemas.openxmlformats.org/officeDocument/2006/relationships/slideLayout" Target="../slideLayouts/slideLayout335.xml"/><Relationship Id="rId5" Type="http://schemas.openxmlformats.org/officeDocument/2006/relationships/slideLayout" Target="../slideLayouts/slideLayout329.xml"/><Relationship Id="rId10" Type="http://schemas.openxmlformats.org/officeDocument/2006/relationships/slideLayout" Target="../slideLayouts/slideLayout334.xml"/><Relationship Id="rId4" Type="http://schemas.openxmlformats.org/officeDocument/2006/relationships/slideLayout" Target="../slideLayouts/slideLayout328.xml"/><Relationship Id="rId9" Type="http://schemas.openxmlformats.org/officeDocument/2006/relationships/slideLayout" Target="../slideLayouts/slideLayout333.xml"/><Relationship Id="rId14" Type="http://schemas.openxmlformats.org/officeDocument/2006/relationships/theme" Target="../theme/theme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5.xml"/><Relationship Id="rId13" Type="http://schemas.openxmlformats.org/officeDocument/2006/relationships/slideLayout" Target="../slideLayouts/slideLayout350.xml"/><Relationship Id="rId3" Type="http://schemas.openxmlformats.org/officeDocument/2006/relationships/slideLayout" Target="../slideLayouts/slideLayout340.xml"/><Relationship Id="rId7" Type="http://schemas.openxmlformats.org/officeDocument/2006/relationships/slideLayout" Target="../slideLayouts/slideLayout344.xml"/><Relationship Id="rId12" Type="http://schemas.openxmlformats.org/officeDocument/2006/relationships/slideLayout" Target="../slideLayouts/slideLayout349.xml"/><Relationship Id="rId2" Type="http://schemas.openxmlformats.org/officeDocument/2006/relationships/slideLayout" Target="../slideLayouts/slideLayout339.xml"/><Relationship Id="rId1" Type="http://schemas.openxmlformats.org/officeDocument/2006/relationships/slideLayout" Target="../slideLayouts/slideLayout338.xml"/><Relationship Id="rId6" Type="http://schemas.openxmlformats.org/officeDocument/2006/relationships/slideLayout" Target="../slideLayouts/slideLayout343.xml"/><Relationship Id="rId11" Type="http://schemas.openxmlformats.org/officeDocument/2006/relationships/slideLayout" Target="../slideLayouts/slideLayout348.xml"/><Relationship Id="rId5" Type="http://schemas.openxmlformats.org/officeDocument/2006/relationships/slideLayout" Target="../slideLayouts/slideLayout342.xml"/><Relationship Id="rId10" Type="http://schemas.openxmlformats.org/officeDocument/2006/relationships/slideLayout" Target="../slideLayouts/slideLayout347.xml"/><Relationship Id="rId4" Type="http://schemas.openxmlformats.org/officeDocument/2006/relationships/slideLayout" Target="../slideLayouts/slideLayout341.xml"/><Relationship Id="rId9" Type="http://schemas.openxmlformats.org/officeDocument/2006/relationships/slideLayout" Target="../slideLayouts/slideLayout346.xml"/><Relationship Id="rId14" Type="http://schemas.openxmlformats.org/officeDocument/2006/relationships/theme" Target="../theme/theme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13BFEF-47D6-034B-9E38-3FFF161C7929}" type="datetimeFigureOut">
              <a:rPr lang="en-US" smtClean="0"/>
              <a:pPr/>
              <a:t>12/14/20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59641C-0B0B-8B44-8680-BD43634CE161}" type="slidenum">
              <a:rPr lang="en-US" smtClean="0"/>
              <a:pPr/>
              <a:t>‹#›</a:t>
            </a:fld>
            <a:endParaRPr lang="en-US"/>
          </a:p>
        </p:txBody>
      </p:sp>
    </p:spTree>
    <p:extLst>
      <p:ext uri="{BB962C8B-B14F-4D97-AF65-F5344CB8AC3E}">
        <p14:creationId xmlns:p14="http://schemas.microsoft.com/office/powerpoint/2010/main" val="1603203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76ADED-4171-E947-B776-E23FBBD4535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C0AD0A-D418-914A-98ED-56C908A194D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375B3C-53C2-A44B-9D71-B986E6CAF3D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DF7D159F-3BC6-7841-BE6C-50E32BE5D292}" type="datetimeFigureOut">
              <a:rPr lang="en-US" smtClean="0">
                <a:solidFill>
                  <a:prstClr val="black">
                    <a:tint val="75000"/>
                  </a:prstClr>
                </a:solidFill>
              </a:rPr>
              <a:pPr defTabSz="685800"/>
              <a:t>12/14/20</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E5CB5B6E-9E24-C449-97BB-22029CFBDF1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83BBB43-F495-9F4A-A4CD-DE5B3BC0E8C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9D648113-4E1C-6A48-A91B-DCA067E09A54}" type="slidenum">
              <a:rPr lang="en-US" smtClean="0">
                <a:solidFill>
                  <a:prstClr val="black">
                    <a:tint val="75000"/>
                  </a:prstClr>
                </a:solidFill>
              </a:rPr>
              <a:pPr defTabSz="685800"/>
              <a:t>‹#›</a:t>
            </a:fld>
            <a:endParaRPr lang="en-US">
              <a:solidFill>
                <a:prstClr val="black">
                  <a:tint val="75000"/>
                </a:prstClr>
              </a:solidFill>
            </a:endParaRPr>
          </a:p>
        </p:txBody>
      </p:sp>
      <p:grpSp>
        <p:nvGrpSpPr>
          <p:cNvPr id="9" name="Group 8">
            <a:extLst>
              <a:ext uri="{FF2B5EF4-FFF2-40B4-BE49-F238E27FC236}">
                <a16:creationId xmlns:a16="http://schemas.microsoft.com/office/drawing/2014/main" id="{112A4DC3-D778-4C79-8843-BF444252B332}"/>
              </a:ext>
            </a:extLst>
          </p:cNvPr>
          <p:cNvGrpSpPr/>
          <p:nvPr userDrawn="1"/>
        </p:nvGrpSpPr>
        <p:grpSpPr>
          <a:xfrm>
            <a:off x="0" y="0"/>
            <a:ext cx="9144000" cy="6858000"/>
            <a:chOff x="0" y="0"/>
            <a:chExt cx="12192000" cy="6858000"/>
          </a:xfrm>
        </p:grpSpPr>
        <p:pic>
          <p:nvPicPr>
            <p:cNvPr id="8" name="Picture 7" descr="A picture containing icon&#10;&#10;Description automatically generated">
              <a:extLst>
                <a:ext uri="{FF2B5EF4-FFF2-40B4-BE49-F238E27FC236}">
                  <a16:creationId xmlns:a16="http://schemas.microsoft.com/office/drawing/2014/main" id="{F5A1BB46-47D4-A14F-A4AA-0539A8B13B43}"/>
                </a:ext>
              </a:extLst>
            </p:cNvPr>
            <p:cNvPicPr>
              <a:picLocks noChangeAspect="1"/>
            </p:cNvPicPr>
            <p:nvPr userDrawn="1"/>
          </p:nvPicPr>
          <p:blipFill>
            <a:blip r:embed="rId4"/>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8CA065E9-5104-47A1-82CB-EE14CBBE6127}"/>
                </a:ext>
              </a:extLst>
            </p:cNvPr>
            <p:cNvSpPr/>
            <p:nvPr userDrawn="1"/>
          </p:nvSpPr>
          <p:spPr>
            <a:xfrm>
              <a:off x="276045" y="6107502"/>
              <a:ext cx="3657600" cy="6139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prstClr val="white"/>
                </a:solidFill>
              </a:endParaRPr>
            </a:p>
          </p:txBody>
        </p:sp>
      </p:grpSp>
      <p:pic>
        <p:nvPicPr>
          <p:cNvPr id="11" name="Picture 10" descr="A picture containing graphical user interface&#10;&#10;Description automatically generated">
            <a:extLst>
              <a:ext uri="{FF2B5EF4-FFF2-40B4-BE49-F238E27FC236}">
                <a16:creationId xmlns:a16="http://schemas.microsoft.com/office/drawing/2014/main" id="{848DB2FA-AA9D-4E0E-A292-FD6602B698A6}"/>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128318" y="5356553"/>
            <a:ext cx="1560303" cy="1568916"/>
          </a:xfrm>
          <a:prstGeom prst="rect">
            <a:avLst/>
          </a:prstGeom>
        </p:spPr>
      </p:pic>
    </p:spTree>
    <p:extLst>
      <p:ext uri="{BB962C8B-B14F-4D97-AF65-F5344CB8AC3E}">
        <p14:creationId xmlns:p14="http://schemas.microsoft.com/office/powerpoint/2010/main" val="1574616038"/>
      </p:ext>
    </p:extLst>
  </p:cSld>
  <p:clrMap bg1="lt1" tx1="dk1" bg2="lt2" tx2="dk2" accent1="accent1" accent2="accent2" accent3="accent3" accent4="accent4" accent5="accent5" accent6="accent6" hlink="hlink" folHlink="folHlink"/>
  <p:sldLayoutIdLst>
    <p:sldLayoutId id="2147483665" r:id="rId1"/>
    <p:sldLayoutId id="2147483666"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8B4F8A-2B27-4206-AB86-161F8D32858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49A17B-2E0D-4A3E-9C89-DA8835E9942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D087482-3C46-4703-BFDE-6C24A45A27E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11F64EDC-A296-45B9-A46D-206E2BDCD7EC}" type="datetimeFigureOut">
              <a:rPr lang="en-GB" smtClean="0">
                <a:solidFill>
                  <a:prstClr val="black">
                    <a:tint val="75000"/>
                  </a:prstClr>
                </a:solidFill>
              </a:rPr>
              <a:pPr defTabSz="685800"/>
              <a:t>14/12/2020</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id="{B20C4681-67D0-4AC4-A225-9200870E693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B50061DB-52ED-49B1-9CC8-972A30F158B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72CD0A17-ABB1-4E0A-9C26-98802E215707}" type="slidenum">
              <a:rPr lang="en-GB" smtClean="0">
                <a:solidFill>
                  <a:prstClr val="black">
                    <a:tint val="75000"/>
                  </a:prstClr>
                </a:solidFill>
              </a:rPr>
              <a:pPr defTabSz="685800"/>
              <a:t>‹#›</a:t>
            </a:fld>
            <a:endParaRPr lang="en-GB">
              <a:solidFill>
                <a:prstClr val="black">
                  <a:tint val="75000"/>
                </a:prstClr>
              </a:solidFill>
            </a:endParaRPr>
          </a:p>
        </p:txBody>
      </p:sp>
      <p:pic>
        <p:nvPicPr>
          <p:cNvPr id="8" name="Picture 7" descr="A picture containing shape&#10;&#10;Description automatically generated">
            <a:extLst>
              <a:ext uri="{FF2B5EF4-FFF2-40B4-BE49-F238E27FC236}">
                <a16:creationId xmlns:a16="http://schemas.microsoft.com/office/drawing/2014/main" id="{F531F18B-774F-4926-B235-27090651604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0" y="429"/>
            <a:ext cx="9144000" cy="6857143"/>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85694364-23AE-4580-AA46-664DF059CC4B}"/>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760587" y="564806"/>
            <a:ext cx="5131826" cy="5160155"/>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FA28E9E4-C866-440A-BEFD-6ED30962EBAF}"/>
              </a:ext>
            </a:extLst>
          </p:cNvPr>
          <p:cNvPicPr>
            <a:picLocks noChangeAspect="1"/>
          </p:cNvPicPr>
          <p:nvPr userDrawn="1"/>
        </p:nvPicPr>
        <p:blipFill>
          <a:blip r:embed="rId5"/>
          <a:stretch>
            <a:fillRect/>
          </a:stretch>
        </p:blipFill>
        <p:spPr>
          <a:xfrm>
            <a:off x="239382" y="6097675"/>
            <a:ext cx="2323100" cy="387183"/>
          </a:xfrm>
          <a:prstGeom prst="rect">
            <a:avLst/>
          </a:prstGeom>
        </p:spPr>
      </p:pic>
    </p:spTree>
    <p:extLst>
      <p:ext uri="{BB962C8B-B14F-4D97-AF65-F5344CB8AC3E}">
        <p14:creationId xmlns:p14="http://schemas.microsoft.com/office/powerpoint/2010/main" val="1133962020"/>
      </p:ext>
    </p:extLst>
  </p:cSld>
  <p:clrMap bg1="lt1" tx1="dk1" bg2="lt2" tx2="dk2" accent1="accent1" accent2="accent2" accent3="accent3" accent4="accent4" accent5="accent5" accent6="accent6" hlink="hlink" folHlink="folHlink"/>
  <p:sldLayoutIdLst>
    <p:sldLayoutId id="2147483668"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76ADED-4171-E947-B776-E23FBBD4535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C0AD0A-D418-914A-98ED-56C908A194D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375B3C-53C2-A44B-9D71-B986E6CAF3D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DF7D159F-3BC6-7841-BE6C-50E32BE5D292}" type="datetimeFigureOut">
              <a:rPr lang="en-US" smtClean="0">
                <a:solidFill>
                  <a:prstClr val="black">
                    <a:tint val="75000"/>
                  </a:prstClr>
                </a:solidFill>
              </a:rPr>
              <a:pPr defTabSz="685800"/>
              <a:t>12/14/20</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E5CB5B6E-9E24-C449-97BB-22029CFBDF1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83BBB43-F495-9F4A-A4CD-DE5B3BC0E8C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9D648113-4E1C-6A48-A91B-DCA067E09A54}" type="slidenum">
              <a:rPr lang="en-US" smtClean="0">
                <a:solidFill>
                  <a:prstClr val="black">
                    <a:tint val="75000"/>
                  </a:prstClr>
                </a:solidFill>
              </a:rPr>
              <a:pPr defTabSz="685800"/>
              <a:t>‹#›</a:t>
            </a:fld>
            <a:endParaRPr lang="en-US">
              <a:solidFill>
                <a:prstClr val="black">
                  <a:tint val="75000"/>
                </a:prstClr>
              </a:solidFill>
            </a:endParaRPr>
          </a:p>
        </p:txBody>
      </p:sp>
      <p:grpSp>
        <p:nvGrpSpPr>
          <p:cNvPr id="9" name="Group 8">
            <a:extLst>
              <a:ext uri="{FF2B5EF4-FFF2-40B4-BE49-F238E27FC236}">
                <a16:creationId xmlns:a16="http://schemas.microsoft.com/office/drawing/2014/main" id="{112A4DC3-D778-4C79-8843-BF444252B332}"/>
              </a:ext>
            </a:extLst>
          </p:cNvPr>
          <p:cNvGrpSpPr/>
          <p:nvPr userDrawn="1"/>
        </p:nvGrpSpPr>
        <p:grpSpPr>
          <a:xfrm>
            <a:off x="0" y="0"/>
            <a:ext cx="9144000" cy="6858000"/>
            <a:chOff x="0" y="0"/>
            <a:chExt cx="12192000" cy="6858000"/>
          </a:xfrm>
        </p:grpSpPr>
        <p:pic>
          <p:nvPicPr>
            <p:cNvPr id="8" name="Picture 7" descr="A picture containing icon&#10;&#10;Description automatically generated">
              <a:extLst>
                <a:ext uri="{FF2B5EF4-FFF2-40B4-BE49-F238E27FC236}">
                  <a16:creationId xmlns:a16="http://schemas.microsoft.com/office/drawing/2014/main" id="{F5A1BB46-47D4-A14F-A4AA-0539A8B13B43}"/>
                </a:ext>
              </a:extLst>
            </p:cNvPr>
            <p:cNvPicPr>
              <a:picLocks noChangeAspect="1"/>
            </p:cNvPicPr>
            <p:nvPr userDrawn="1"/>
          </p:nvPicPr>
          <p:blipFill>
            <a:blip r:embed="rId4"/>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8CA065E9-5104-47A1-82CB-EE14CBBE6127}"/>
                </a:ext>
              </a:extLst>
            </p:cNvPr>
            <p:cNvSpPr/>
            <p:nvPr userDrawn="1"/>
          </p:nvSpPr>
          <p:spPr>
            <a:xfrm>
              <a:off x="276045" y="6107502"/>
              <a:ext cx="3657600" cy="6139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prstClr val="white"/>
                </a:solidFill>
              </a:endParaRPr>
            </a:p>
          </p:txBody>
        </p:sp>
      </p:grpSp>
      <p:pic>
        <p:nvPicPr>
          <p:cNvPr id="11" name="Picture 10" descr="A picture containing graphical user interface&#10;&#10;Description automatically generated">
            <a:extLst>
              <a:ext uri="{FF2B5EF4-FFF2-40B4-BE49-F238E27FC236}">
                <a16:creationId xmlns:a16="http://schemas.microsoft.com/office/drawing/2014/main" id="{848DB2FA-AA9D-4E0E-A292-FD6602B698A6}"/>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128318" y="5356553"/>
            <a:ext cx="1560303" cy="1568916"/>
          </a:xfrm>
          <a:prstGeom prst="rect">
            <a:avLst/>
          </a:prstGeom>
        </p:spPr>
      </p:pic>
    </p:spTree>
    <p:extLst>
      <p:ext uri="{BB962C8B-B14F-4D97-AF65-F5344CB8AC3E}">
        <p14:creationId xmlns:p14="http://schemas.microsoft.com/office/powerpoint/2010/main" val="635982208"/>
      </p:ext>
    </p:extLst>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76ADED-4171-E947-B776-E23FBBD4535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C0AD0A-D418-914A-98ED-56C908A194D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375B3C-53C2-A44B-9D71-B986E6CAF3D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DF7D159F-3BC6-7841-BE6C-50E32BE5D292}" type="datetimeFigureOut">
              <a:rPr lang="en-US" smtClean="0">
                <a:solidFill>
                  <a:prstClr val="black">
                    <a:tint val="75000"/>
                  </a:prstClr>
                </a:solidFill>
              </a:rPr>
              <a:pPr defTabSz="685800"/>
              <a:t>12/14/20</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E5CB5B6E-9E24-C449-97BB-22029CFBDF1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83BBB43-F495-9F4A-A4CD-DE5B3BC0E8C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9D648113-4E1C-6A48-A91B-DCA067E09A54}" type="slidenum">
              <a:rPr lang="en-US" smtClean="0">
                <a:solidFill>
                  <a:prstClr val="black">
                    <a:tint val="75000"/>
                  </a:prstClr>
                </a:solidFill>
              </a:rPr>
              <a:pPr defTabSz="685800"/>
              <a:t>‹#›</a:t>
            </a:fld>
            <a:endParaRPr lang="en-US">
              <a:solidFill>
                <a:prstClr val="black">
                  <a:tint val="75000"/>
                </a:prstClr>
              </a:solidFill>
            </a:endParaRPr>
          </a:p>
        </p:txBody>
      </p:sp>
      <p:grpSp>
        <p:nvGrpSpPr>
          <p:cNvPr id="9" name="Group 8">
            <a:extLst>
              <a:ext uri="{FF2B5EF4-FFF2-40B4-BE49-F238E27FC236}">
                <a16:creationId xmlns:a16="http://schemas.microsoft.com/office/drawing/2014/main" id="{112A4DC3-D778-4C79-8843-BF444252B332}"/>
              </a:ext>
            </a:extLst>
          </p:cNvPr>
          <p:cNvGrpSpPr/>
          <p:nvPr userDrawn="1"/>
        </p:nvGrpSpPr>
        <p:grpSpPr>
          <a:xfrm>
            <a:off x="0" y="0"/>
            <a:ext cx="9144000" cy="6858000"/>
            <a:chOff x="0" y="0"/>
            <a:chExt cx="12192000" cy="6858000"/>
          </a:xfrm>
        </p:grpSpPr>
        <p:pic>
          <p:nvPicPr>
            <p:cNvPr id="8" name="Picture 7" descr="A picture containing icon&#10;&#10;Description automatically generated">
              <a:extLst>
                <a:ext uri="{FF2B5EF4-FFF2-40B4-BE49-F238E27FC236}">
                  <a16:creationId xmlns:a16="http://schemas.microsoft.com/office/drawing/2014/main" id="{F5A1BB46-47D4-A14F-A4AA-0539A8B13B43}"/>
                </a:ext>
              </a:extLst>
            </p:cNvPr>
            <p:cNvPicPr>
              <a:picLocks noChangeAspect="1"/>
            </p:cNvPicPr>
            <p:nvPr userDrawn="1"/>
          </p:nvPicPr>
          <p:blipFill>
            <a:blip r:embed="rId4"/>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8CA065E9-5104-47A1-82CB-EE14CBBE6127}"/>
                </a:ext>
              </a:extLst>
            </p:cNvPr>
            <p:cNvSpPr/>
            <p:nvPr userDrawn="1"/>
          </p:nvSpPr>
          <p:spPr>
            <a:xfrm>
              <a:off x="276045" y="6107502"/>
              <a:ext cx="3657600" cy="6139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prstClr val="white"/>
                </a:solidFill>
              </a:endParaRPr>
            </a:p>
          </p:txBody>
        </p:sp>
      </p:grpSp>
      <p:pic>
        <p:nvPicPr>
          <p:cNvPr id="11" name="Picture 10" descr="A picture containing graphical user interface&#10;&#10;Description automatically generated">
            <a:extLst>
              <a:ext uri="{FF2B5EF4-FFF2-40B4-BE49-F238E27FC236}">
                <a16:creationId xmlns:a16="http://schemas.microsoft.com/office/drawing/2014/main" id="{848DB2FA-AA9D-4E0E-A292-FD6602B698A6}"/>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128318" y="5356553"/>
            <a:ext cx="1560303" cy="1568916"/>
          </a:xfrm>
          <a:prstGeom prst="rect">
            <a:avLst/>
          </a:prstGeom>
        </p:spPr>
      </p:pic>
    </p:spTree>
    <p:extLst>
      <p:ext uri="{BB962C8B-B14F-4D97-AF65-F5344CB8AC3E}">
        <p14:creationId xmlns:p14="http://schemas.microsoft.com/office/powerpoint/2010/main" val="2319183905"/>
      </p:ext>
    </p:extLst>
  </p:cSld>
  <p:clrMap bg1="lt1" tx1="dk1" bg2="lt2" tx2="dk2" accent1="accent1" accent2="accent2" accent3="accent3" accent4="accent4" accent5="accent5" accent6="accent6" hlink="hlink" folHlink="folHlink"/>
  <p:sldLayoutIdLst>
    <p:sldLayoutId id="2147483673" r:id="rId1"/>
    <p:sldLayoutId id="2147483674"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76ADED-4171-E947-B776-E23FBBD4535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C0AD0A-D418-914A-98ED-56C908A194D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375B3C-53C2-A44B-9D71-B986E6CAF3D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DF7D159F-3BC6-7841-BE6C-50E32BE5D292}" type="datetimeFigureOut">
              <a:rPr lang="en-US" smtClean="0">
                <a:solidFill>
                  <a:prstClr val="black">
                    <a:tint val="75000"/>
                  </a:prstClr>
                </a:solidFill>
              </a:rPr>
              <a:pPr defTabSz="685800"/>
              <a:t>12/14/20</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E5CB5B6E-9E24-C449-97BB-22029CFBDF1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83BBB43-F495-9F4A-A4CD-DE5B3BC0E8C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9D648113-4E1C-6A48-A91B-DCA067E09A54}" type="slidenum">
              <a:rPr lang="en-US" smtClean="0">
                <a:solidFill>
                  <a:prstClr val="black">
                    <a:tint val="75000"/>
                  </a:prstClr>
                </a:solidFill>
              </a:rPr>
              <a:pPr defTabSz="685800"/>
              <a:t>‹#›</a:t>
            </a:fld>
            <a:endParaRPr lang="en-US">
              <a:solidFill>
                <a:prstClr val="black">
                  <a:tint val="75000"/>
                </a:prstClr>
              </a:solidFill>
            </a:endParaRPr>
          </a:p>
        </p:txBody>
      </p:sp>
      <p:grpSp>
        <p:nvGrpSpPr>
          <p:cNvPr id="9" name="Group 8">
            <a:extLst>
              <a:ext uri="{FF2B5EF4-FFF2-40B4-BE49-F238E27FC236}">
                <a16:creationId xmlns:a16="http://schemas.microsoft.com/office/drawing/2014/main" id="{112A4DC3-D778-4C79-8843-BF444252B332}"/>
              </a:ext>
            </a:extLst>
          </p:cNvPr>
          <p:cNvGrpSpPr/>
          <p:nvPr userDrawn="1"/>
        </p:nvGrpSpPr>
        <p:grpSpPr>
          <a:xfrm>
            <a:off x="0" y="0"/>
            <a:ext cx="9144000" cy="6858000"/>
            <a:chOff x="0" y="0"/>
            <a:chExt cx="12192000" cy="6858000"/>
          </a:xfrm>
        </p:grpSpPr>
        <p:pic>
          <p:nvPicPr>
            <p:cNvPr id="8" name="Picture 7" descr="A picture containing icon&#10;&#10;Description automatically generated">
              <a:extLst>
                <a:ext uri="{FF2B5EF4-FFF2-40B4-BE49-F238E27FC236}">
                  <a16:creationId xmlns:a16="http://schemas.microsoft.com/office/drawing/2014/main" id="{F5A1BB46-47D4-A14F-A4AA-0539A8B13B43}"/>
                </a:ext>
              </a:extLst>
            </p:cNvPr>
            <p:cNvPicPr>
              <a:picLocks noChangeAspect="1"/>
            </p:cNvPicPr>
            <p:nvPr userDrawn="1"/>
          </p:nvPicPr>
          <p:blipFill>
            <a:blip r:embed="rId4"/>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8CA065E9-5104-47A1-82CB-EE14CBBE6127}"/>
                </a:ext>
              </a:extLst>
            </p:cNvPr>
            <p:cNvSpPr/>
            <p:nvPr userDrawn="1"/>
          </p:nvSpPr>
          <p:spPr>
            <a:xfrm>
              <a:off x="276045" y="6107502"/>
              <a:ext cx="3657600" cy="6139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prstClr val="white"/>
                </a:solidFill>
              </a:endParaRPr>
            </a:p>
          </p:txBody>
        </p:sp>
      </p:grpSp>
      <p:pic>
        <p:nvPicPr>
          <p:cNvPr id="11" name="Picture 10" descr="A picture containing graphical user interface&#10;&#10;Description automatically generated">
            <a:extLst>
              <a:ext uri="{FF2B5EF4-FFF2-40B4-BE49-F238E27FC236}">
                <a16:creationId xmlns:a16="http://schemas.microsoft.com/office/drawing/2014/main" id="{848DB2FA-AA9D-4E0E-A292-FD6602B698A6}"/>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128318" y="5356553"/>
            <a:ext cx="1560303" cy="1568916"/>
          </a:xfrm>
          <a:prstGeom prst="rect">
            <a:avLst/>
          </a:prstGeom>
        </p:spPr>
      </p:pic>
    </p:spTree>
    <p:extLst>
      <p:ext uri="{BB962C8B-B14F-4D97-AF65-F5344CB8AC3E}">
        <p14:creationId xmlns:p14="http://schemas.microsoft.com/office/powerpoint/2010/main" val="1039576013"/>
      </p:ext>
    </p:extLst>
  </p:cSld>
  <p:clrMap bg1="lt1" tx1="dk1" bg2="lt2" tx2="dk2" accent1="accent1" accent2="accent2" accent3="accent3" accent4="accent4" accent5="accent5" accent6="accent6" hlink="hlink" folHlink="folHlink"/>
  <p:sldLayoutIdLst>
    <p:sldLayoutId id="2147483676" r:id="rId1"/>
    <p:sldLayoutId id="2147483677"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8B4F8A-2B27-4206-AB86-161F8D32858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49A17B-2E0D-4A3E-9C89-DA8835E9942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D087482-3C46-4703-BFDE-6C24A45A27E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11F64EDC-A296-45B9-A46D-206E2BDCD7EC}" type="datetimeFigureOut">
              <a:rPr lang="en-GB" smtClean="0">
                <a:solidFill>
                  <a:prstClr val="black">
                    <a:tint val="75000"/>
                  </a:prstClr>
                </a:solidFill>
              </a:rPr>
              <a:pPr defTabSz="685800"/>
              <a:t>14/12/2020</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id="{B20C4681-67D0-4AC4-A225-9200870E693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B50061DB-52ED-49B1-9CC8-972A30F158B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72CD0A17-ABB1-4E0A-9C26-98802E215707}" type="slidenum">
              <a:rPr lang="en-GB" smtClean="0">
                <a:solidFill>
                  <a:prstClr val="black">
                    <a:tint val="75000"/>
                  </a:prstClr>
                </a:solidFill>
              </a:rPr>
              <a:pPr defTabSz="685800"/>
              <a:t>‹#›</a:t>
            </a:fld>
            <a:endParaRPr lang="en-GB">
              <a:solidFill>
                <a:prstClr val="black">
                  <a:tint val="75000"/>
                </a:prstClr>
              </a:solidFill>
            </a:endParaRPr>
          </a:p>
        </p:txBody>
      </p:sp>
      <p:pic>
        <p:nvPicPr>
          <p:cNvPr id="8" name="Picture 7" descr="A picture containing shape&#10;&#10;Description automatically generated">
            <a:extLst>
              <a:ext uri="{FF2B5EF4-FFF2-40B4-BE49-F238E27FC236}">
                <a16:creationId xmlns:a16="http://schemas.microsoft.com/office/drawing/2014/main" id="{F531F18B-774F-4926-B235-27090651604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0" y="429"/>
            <a:ext cx="9144000" cy="6857143"/>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85694364-23AE-4580-AA46-664DF059CC4B}"/>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760587" y="564806"/>
            <a:ext cx="5131826" cy="5160155"/>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FA28E9E4-C866-440A-BEFD-6ED30962EBAF}"/>
              </a:ext>
            </a:extLst>
          </p:cNvPr>
          <p:cNvPicPr>
            <a:picLocks noChangeAspect="1"/>
          </p:cNvPicPr>
          <p:nvPr userDrawn="1"/>
        </p:nvPicPr>
        <p:blipFill>
          <a:blip r:embed="rId5"/>
          <a:stretch>
            <a:fillRect/>
          </a:stretch>
        </p:blipFill>
        <p:spPr>
          <a:xfrm>
            <a:off x="239382" y="6097675"/>
            <a:ext cx="2323100" cy="387183"/>
          </a:xfrm>
          <a:prstGeom prst="rect">
            <a:avLst/>
          </a:prstGeom>
        </p:spPr>
      </p:pic>
    </p:spTree>
    <p:extLst>
      <p:ext uri="{BB962C8B-B14F-4D97-AF65-F5344CB8AC3E}">
        <p14:creationId xmlns:p14="http://schemas.microsoft.com/office/powerpoint/2010/main" val="1567249197"/>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399998325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265939123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379072914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494133005"/>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1477520147"/>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73896132"/>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3818111706"/>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4126773693"/>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215260849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847808239"/>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3202555285"/>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417312782"/>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1999450266"/>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1390567208"/>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2558265755"/>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713802219"/>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3256459865"/>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4236524174"/>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 id="2147483931"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2549895745"/>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1555916569"/>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880394086"/>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4142415661"/>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648072302"/>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 id="2147484001"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2012507683"/>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88B5F-2DDE-4667-8ECA-AA487F2CDC34}"/>
              </a:ext>
            </a:extLst>
          </p:cNvPr>
          <p:cNvSpPr>
            <a:spLocks noGrp="1"/>
          </p:cNvSpPr>
          <p:nvPr>
            <p:ph type="title"/>
          </p:nvPr>
        </p:nvSpPr>
        <p:spPr>
          <a:xfrm>
            <a:off x="713096" y="391756"/>
            <a:ext cx="7718400" cy="1008000"/>
          </a:xfrm>
          <a:prstGeom prst="rect">
            <a:avLst/>
          </a:prstGeom>
        </p:spPr>
        <p:txBody>
          <a:bodyPr vert="horz" lIns="0" tIns="0" rIns="0" bIns="0" rtlCol="0" anchor="t" anchorCtr="0">
            <a:normAutofit/>
          </a:bodyPr>
          <a:lstStyle/>
          <a:p>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3442907D-81A4-4D9A-A8A8-42EAE59D419A}"/>
              </a:ext>
            </a:extLst>
          </p:cNvPr>
          <p:cNvSpPr>
            <a:spLocks noGrp="1"/>
          </p:cNvSpPr>
          <p:nvPr>
            <p:ph type="body" idx="1"/>
          </p:nvPr>
        </p:nvSpPr>
        <p:spPr>
          <a:xfrm>
            <a:off x="713096" y="1491916"/>
            <a:ext cx="7716940" cy="4237249"/>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21D68DA5-6978-4987-903B-1EC90CED77A7}"/>
              </a:ext>
            </a:extLst>
          </p:cNvPr>
          <p:cNvSpPr>
            <a:spLocks noGrp="1"/>
          </p:cNvSpPr>
          <p:nvPr>
            <p:ph type="dt" sz="half" idx="2"/>
          </p:nvPr>
        </p:nvSpPr>
        <p:spPr>
          <a:xfrm>
            <a:off x="310500" y="6480000"/>
            <a:ext cx="1080000" cy="216000"/>
          </a:xfrm>
          <a:prstGeom prst="rect">
            <a:avLst/>
          </a:prstGeom>
        </p:spPr>
        <p:txBody>
          <a:bodyPr vert="horz" lIns="0" tIns="0" rIns="0" bIns="0" rtlCol="0" anchor="t" anchorCtr="0"/>
          <a:lstStyle>
            <a:lvl1pPr algn="l">
              <a:defRPr sz="1300" b="1">
                <a:solidFill>
                  <a:schemeClr val="tx1"/>
                </a:solidFill>
              </a:defRPr>
            </a:lvl1pPr>
          </a:lstStyle>
          <a:p>
            <a:pPr defTabSz="914400"/>
            <a:fld id="{E2BAA97F-58B1-4960-BC82-73673D460D40}" type="datetime1">
              <a:rPr lang="en-GB" smtClean="0">
                <a:solidFill>
                  <a:prstClr val="black"/>
                </a:solidFill>
              </a:rPr>
              <a:pPr defTabSz="914400"/>
              <a:t>14/12/2020</a:t>
            </a:fld>
            <a:endParaRPr lang="en-GB" dirty="0">
              <a:solidFill>
                <a:prstClr val="black"/>
              </a:solidFill>
            </a:endParaRPr>
          </a:p>
        </p:txBody>
      </p:sp>
      <p:sp>
        <p:nvSpPr>
          <p:cNvPr id="5" name="Footer Placeholder 4">
            <a:extLst>
              <a:ext uri="{FF2B5EF4-FFF2-40B4-BE49-F238E27FC236}">
                <a16:creationId xmlns:a16="http://schemas.microsoft.com/office/drawing/2014/main" id="{FA9AE13D-B1FA-42E8-9952-A29123722D4F}"/>
              </a:ext>
            </a:extLst>
          </p:cNvPr>
          <p:cNvSpPr>
            <a:spLocks noGrp="1"/>
          </p:cNvSpPr>
          <p:nvPr>
            <p:ph type="ftr" sz="quarter" idx="3"/>
          </p:nvPr>
        </p:nvSpPr>
        <p:spPr>
          <a:xfrm>
            <a:off x="1409400" y="6480000"/>
            <a:ext cx="6326100" cy="216000"/>
          </a:xfrm>
          <a:prstGeom prst="rect">
            <a:avLst/>
          </a:prstGeom>
        </p:spPr>
        <p:txBody>
          <a:bodyPr vert="horz" lIns="0" tIns="0" rIns="0" bIns="0" rtlCol="0" anchor="t" anchorCtr="0"/>
          <a:lstStyle>
            <a:lvl1pPr algn="ctr">
              <a:defRPr sz="1300" b="1">
                <a:solidFill>
                  <a:schemeClr val="tx1"/>
                </a:solidFill>
              </a:defRPr>
            </a:lvl1pPr>
          </a:lstStyle>
          <a:p>
            <a:pPr defTabSz="914400"/>
            <a:r>
              <a:rPr lang="en-GB">
                <a:solidFill>
                  <a:prstClr val="black"/>
                </a:solidFill>
              </a:rPr>
              <a:t>On the Insert ribbon select Header &amp; Footer to edit this holding text</a:t>
            </a:r>
            <a:endParaRPr lang="en-GB" dirty="0">
              <a:solidFill>
                <a:prstClr val="black"/>
              </a:solidFill>
            </a:endParaRPr>
          </a:p>
        </p:txBody>
      </p:sp>
      <p:sp>
        <p:nvSpPr>
          <p:cNvPr id="6" name="Slide Number Placeholder 5">
            <a:extLst>
              <a:ext uri="{FF2B5EF4-FFF2-40B4-BE49-F238E27FC236}">
                <a16:creationId xmlns:a16="http://schemas.microsoft.com/office/drawing/2014/main" id="{7D5F8618-ED69-4359-B200-C9516A080E96}"/>
              </a:ext>
            </a:extLst>
          </p:cNvPr>
          <p:cNvSpPr>
            <a:spLocks noGrp="1"/>
          </p:cNvSpPr>
          <p:nvPr>
            <p:ph type="sldNum" sz="quarter" idx="4"/>
          </p:nvPr>
        </p:nvSpPr>
        <p:spPr>
          <a:xfrm>
            <a:off x="8430035" y="6480000"/>
            <a:ext cx="406157" cy="216000"/>
          </a:xfrm>
          <a:prstGeom prst="rect">
            <a:avLst/>
          </a:prstGeom>
        </p:spPr>
        <p:txBody>
          <a:bodyPr vert="horz" lIns="0" tIns="0" rIns="0" bIns="0" rtlCol="0" anchor="t" anchorCtr="0"/>
          <a:lstStyle>
            <a:lvl1pPr algn="r">
              <a:defRPr sz="1300" b="1">
                <a:solidFill>
                  <a:schemeClr val="tx1"/>
                </a:solidFill>
              </a:defRPr>
            </a:lvl1pPr>
          </a:lstStyle>
          <a:p>
            <a:pPr defTabSz="914400"/>
            <a:fld id="{335678BA-AEBF-475C-8121-6FA3B0DDE855}" type="slidenum">
              <a:rPr lang="en-GB" smtClean="0">
                <a:solidFill>
                  <a:prstClr val="black"/>
                </a:solidFill>
              </a:rPr>
              <a:pPr defTabSz="914400"/>
              <a:t>‹#›</a:t>
            </a:fld>
            <a:endParaRPr lang="en-GB" dirty="0">
              <a:solidFill>
                <a:prstClr val="black"/>
              </a:solidFill>
            </a:endParaRPr>
          </a:p>
        </p:txBody>
      </p:sp>
    </p:spTree>
    <p:extLst>
      <p:ext uri="{BB962C8B-B14F-4D97-AF65-F5344CB8AC3E}">
        <p14:creationId xmlns:p14="http://schemas.microsoft.com/office/powerpoint/2010/main" val="868602887"/>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Lst>
  <p:hf hdr="0"/>
  <p:txStyles>
    <p:titleStyle>
      <a:lvl1pPr algn="l" defTabSz="6858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200" b="1" kern="1200">
          <a:solidFill>
            <a:schemeClr val="accent2"/>
          </a:solidFill>
          <a:latin typeface="+mn-lt"/>
          <a:ea typeface="+mn-ea"/>
          <a:cs typeface="+mn-cs"/>
        </a:defRPr>
      </a:lvl1pPr>
      <a:lvl2pPr marL="0" indent="0" algn="l" defTabSz="6858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2pPr>
      <a:lvl3pPr marL="216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3pPr>
      <a:lvl4pPr marL="432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4pPr>
      <a:lvl5pPr marL="648000" indent="-216000" algn="l" defTabSz="685800" rtl="0" eaLnBrk="1" latinLnBrk="0" hangingPunct="1">
        <a:lnSpc>
          <a:spcPct val="100000"/>
        </a:lnSpc>
        <a:spcBef>
          <a:spcPts val="0"/>
        </a:spcBef>
        <a:buFont typeface="Arial" panose="020B0604020202020204" pitchFamily="34" charset="0"/>
        <a:buChar char="•"/>
        <a:defRPr sz="16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4.xml"/><Relationship Id="rId4" Type="http://schemas.openxmlformats.org/officeDocument/2006/relationships/hyperlink" Target="https://www.gov.uk/settled-status-eu-citizens-familie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9.xml.rels><?xml version="1.0" encoding="UTF-8" standalone="yes"?>
<Relationships xmlns="http://schemas.openxmlformats.org/package/2006/relationships"><Relationship Id="rId2" Type="http://schemas.openxmlformats.org/officeDocument/2006/relationships/hyperlink" Target="http://www.gov.uk/frontier-worker-permit" TargetMode="External"/><Relationship Id="rId1" Type="http://schemas.openxmlformats.org/officeDocument/2006/relationships/slideLayout" Target="../slideLayouts/slideLayout10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Layout" Target="../diagrams/layout2.xml"/><Relationship Id="rId7" Type="http://schemas.openxmlformats.org/officeDocument/2006/relationships/image" Target="../media/image30.png"/><Relationship Id="rId2" Type="http://schemas.openxmlformats.org/officeDocument/2006/relationships/diagramData" Target="../diagrams/data2.xml"/><Relationship Id="rId1" Type="http://schemas.openxmlformats.org/officeDocument/2006/relationships/slideLayout" Target="../slideLayouts/slideLayout2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6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5.xml"/></Relationships>
</file>

<file path=ppt/slides/_rels/slide25.xml.rels><?xml version="1.0" encoding="UTF-8" standalone="yes"?>
<Relationships xmlns="http://schemas.openxmlformats.org/package/2006/relationships"><Relationship Id="rId3" Type="http://schemas.openxmlformats.org/officeDocument/2006/relationships/hyperlink" Target="https://www.gov.uk/government/publications/register-of-licensed-sponsors-students" TargetMode="External"/><Relationship Id="rId2" Type="http://schemas.openxmlformats.org/officeDocument/2006/relationships/hyperlink" Target="https://www.gov.uk/student-visa" TargetMode="External"/><Relationship Id="rId1" Type="http://schemas.openxmlformats.org/officeDocument/2006/relationships/slideLayout" Target="../slideLayouts/slideLayout308.xml"/><Relationship Id="rId6" Type="http://schemas.openxmlformats.org/officeDocument/2006/relationships/hyperlink" Target="https://www.gov.uk/permitted-paid-engagement-visa" TargetMode="External"/><Relationship Id="rId5" Type="http://schemas.openxmlformats.org/officeDocument/2006/relationships/hyperlink" Target="https://www.gov.uk/guidance/immigration-rules/immigration-rules-appendix-v-visitor-rules" TargetMode="External"/><Relationship Id="rId4" Type="http://schemas.openxmlformats.org/officeDocument/2006/relationships/hyperlink" Target="https://www.gov.uk/study-visit-visa"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https://www.gov.uk/government/publications/visa-regulations-revised-table/home-office-immigration-and-nationality-fees-1-december-2020" TargetMode="External"/><Relationship Id="rId1" Type="http://schemas.openxmlformats.org/officeDocument/2006/relationships/slideLayout" Target="../slideLayouts/slideLayout321.xml"/></Relationships>
</file>

<file path=ppt/slides/_rels/slide2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335.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png"/><Relationship Id="rId9" Type="http://schemas.openxmlformats.org/officeDocument/2006/relationships/image" Target="../media/image49.png"/></Relationships>
</file>

<file path=ppt/slides/_rels/slide28.xml.rels><?xml version="1.0" encoding="UTF-8" standalone="yes"?>
<Relationships xmlns="http://schemas.openxmlformats.org/package/2006/relationships"><Relationship Id="rId8" Type="http://schemas.openxmlformats.org/officeDocument/2006/relationships/hyperlink" Target="https://open.spotify.com/episode/4ljr2e4DONeYmDToPBykds?si=p83RqzWtTG6y73WX2TeRPQ" TargetMode="External"/><Relationship Id="rId3" Type="http://schemas.openxmlformats.org/officeDocument/2006/relationships/image" Target="../media/image51.jpeg"/><Relationship Id="rId7" Type="http://schemas.openxmlformats.org/officeDocument/2006/relationships/hyperlink" Target="https://www.gov.uk/guidance/recruiting-people-from-outside-the-uk-from-1-january-2021" TargetMode="External"/><Relationship Id="rId2" Type="http://schemas.openxmlformats.org/officeDocument/2006/relationships/image" Target="../media/image50.jpeg"/><Relationship Id="rId1" Type="http://schemas.openxmlformats.org/officeDocument/2006/relationships/slideLayout" Target="../slideLayouts/slideLayout348.xml"/><Relationship Id="rId6" Type="http://schemas.openxmlformats.org/officeDocument/2006/relationships/hyperlink" Target="https://www.gov.uk/government/collections/uk-points-based-immigration-system-employers-and-eu-citizens" TargetMode="External"/><Relationship Id="rId5" Type="http://schemas.openxmlformats.org/officeDocument/2006/relationships/hyperlink" Target="https://www.gov.uk/guidance/new-immigration-system-what-you-need-to-know" TargetMode="External"/><Relationship Id="rId4" Type="http://schemas.openxmlformats.org/officeDocument/2006/relationships/image" Target="../media/image52.jpeg"/></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hyperlink" Target="https://www.investni.com/prepare-for-eu-exit/eu-exit-resilience-tool"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hyperlink" Target="https://www.nibusinessinfo.co.uk/"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hyperlink" Target="https://www.nibusinessinfo.co.uk/content/brexit-new-points-based-immigration-system-january-2021" TargetMode="External"/><Relationship Id="rId5" Type="http://schemas.openxmlformats.org/officeDocument/2006/relationships/hyperlink" Target="https://www.nibusinessinfo.co.uk/content/eu-exit-and-employers" TargetMode="External"/><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hyperlink" Target="https://www.investni.com/prepare-for-eu-exit/eu-exit-events" TargetMode="External"/><Relationship Id="rId5" Type="http://schemas.openxmlformats.org/officeDocument/2006/relationships/hyperlink" Target="https://www.investni.com/support-for-business/improve-skills/video-tutorials/eu-exit-preparing-for-the-immigration-system-post-eu-exit" TargetMode="External"/><Relationship Id="rId4" Type="http://schemas.openxmlformats.org/officeDocument/2006/relationships/hyperlink" Target="https://www.investni.com/prepare-for-eu-exit/eu-exit-frequently-asked-questions"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investni.com/support-business/improve-skills/video-tutorials/eu-exit-and-services-implications-for-northern-ireland-webinar"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hyperlink" Target="https://www.investni.com/prepare-for-eu-exit/eu-exit-frequently-asked-questions" TargetMode="External"/><Relationship Id="rId7" Type="http://schemas.openxmlformats.org/officeDocument/2006/relationships/image" Target="../media/image60.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hyperlink" Target="https://youtu.be/eW84_MlQ72c"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ww.investni.com/prepare-for-eu-exit/eu-exit-events"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hyperlink" Target="https://intertradeireland.com/brexit/funding" TargetMode="Externa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hyperlink" Target="https://intertradeireland.com/brexit" TargetMode="External"/><Relationship Id="rId2" Type="http://schemas.openxmlformats.org/officeDocument/2006/relationships/hyperlink" Target="https://brexit2020.intertradeireland.com/" TargetMode="External"/><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3" Type="http://schemas.openxmlformats.org/officeDocument/2006/relationships/hyperlink" Target="https://intertradeireland.com/brexit" TargetMode="External"/><Relationship Id="rId2" Type="http://schemas.openxmlformats.org/officeDocument/2006/relationships/image" Target="../media/image61.png"/><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2" Type="http://schemas.openxmlformats.org/officeDocument/2006/relationships/hyperlink" Target="https://intertradeireland.com/brexit" TargetMode="Externa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hyperlink" Target="https://enterprise.gov.ie/en/Publications/Brexit-Readiness-Checklist.html" TargetMode="External"/><Relationship Id="rId2" Type="http://schemas.openxmlformats.org/officeDocument/2006/relationships/hyperlink" Target="https://www.gov.uk/transition" TargetMode="External"/><Relationship Id="rId1" Type="http://schemas.openxmlformats.org/officeDocument/2006/relationships/slideLayout" Target="../slideLayouts/slideLayout23.xml"/><Relationship Id="rId5" Type="http://schemas.openxmlformats.org/officeDocument/2006/relationships/hyperlink" Target="https://intertradeireland.com/brexit" TargetMode="External"/><Relationship Id="rId4" Type="http://schemas.openxmlformats.org/officeDocument/2006/relationships/hyperlink" Target="mailto:brexit@intertradeireland.com"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 Id="rId4" Type="http://schemas.openxmlformats.org/officeDocument/2006/relationships/hyperlink" Target="mailto:EUExitMigration@economy-ni.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ont slid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a:spLocks noGrp="1"/>
          </p:cNvSpPr>
          <p:nvPr>
            <p:ph type="ctrTitle"/>
          </p:nvPr>
        </p:nvSpPr>
        <p:spPr>
          <a:xfrm>
            <a:off x="685799" y="1937020"/>
            <a:ext cx="7959437" cy="1687329"/>
          </a:xfrm>
        </p:spPr>
        <p:txBody>
          <a:bodyPr>
            <a:normAutofit/>
          </a:bodyPr>
          <a:lstStyle/>
          <a:p>
            <a:r>
              <a:rPr lang="en-GB" sz="3000" b="1" dirty="0"/>
              <a:t>UK Points-Based Immigration System:</a:t>
            </a:r>
            <a:br>
              <a:rPr lang="en-GB" sz="3000" b="1" dirty="0"/>
            </a:br>
            <a:r>
              <a:rPr lang="en-GB" sz="3000" b="1" dirty="0"/>
              <a:t>Practical Impacts for Northern Ireland Businesses</a:t>
            </a:r>
          </a:p>
        </p:txBody>
      </p:sp>
      <p:sp>
        <p:nvSpPr>
          <p:cNvPr id="4" name="Subtitle 2"/>
          <p:cNvSpPr>
            <a:spLocks noGrp="1"/>
          </p:cNvSpPr>
          <p:nvPr>
            <p:ph type="subTitle" idx="1"/>
          </p:nvPr>
        </p:nvSpPr>
        <p:spPr>
          <a:xfrm>
            <a:off x="1371600" y="3606569"/>
            <a:ext cx="6400800" cy="762000"/>
          </a:xfrm>
        </p:spPr>
        <p:txBody>
          <a:bodyPr>
            <a:normAutofit/>
          </a:bodyPr>
          <a:lstStyle/>
          <a:p>
            <a:r>
              <a:rPr lang="en-GB" sz="2800" dirty="0">
                <a:solidFill>
                  <a:schemeClr val="tx1"/>
                </a:solidFill>
              </a:rPr>
              <a:t>10 December 2020</a:t>
            </a:r>
          </a:p>
        </p:txBody>
      </p:sp>
    </p:spTree>
    <p:extLst>
      <p:ext uri="{BB962C8B-B14F-4D97-AF65-F5344CB8AC3E}">
        <p14:creationId xmlns:p14="http://schemas.microsoft.com/office/powerpoint/2010/main" val="327925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eneric Slides with skills logo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464"/>
          </a:xfrm>
          <a:prstGeom prst="rect">
            <a:avLst/>
          </a:prstGeom>
        </p:spPr>
      </p:pic>
      <p:pic>
        <p:nvPicPr>
          <p:cNvPr id="4" name="Picture 3" descr="slide 2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5"/>
          <p:cNvSpPr>
            <a:spLocks noGrp="1"/>
          </p:cNvSpPr>
          <p:nvPr>
            <p:ph type="ctrTitle"/>
          </p:nvPr>
        </p:nvSpPr>
        <p:spPr/>
        <p:txBody>
          <a:bodyPr/>
          <a:lstStyle/>
          <a:p>
            <a:r>
              <a:rPr lang="en-GB" dirty="0"/>
              <a:t>Welcome and Introductions</a:t>
            </a:r>
          </a:p>
        </p:txBody>
      </p:sp>
      <p:sp>
        <p:nvSpPr>
          <p:cNvPr id="7" name="Subtitle 6"/>
          <p:cNvSpPr>
            <a:spLocks noGrp="1"/>
          </p:cNvSpPr>
          <p:nvPr>
            <p:ph type="subTitle" idx="1"/>
          </p:nvPr>
        </p:nvSpPr>
        <p:spPr/>
        <p:txBody>
          <a:bodyPr/>
          <a:lstStyle/>
          <a:p>
            <a:r>
              <a:rPr lang="en-GB" dirty="0"/>
              <a:t>Shane Murphy, Head of DfE EU Exit Preparation &amp; Transition Group</a:t>
            </a:r>
          </a:p>
        </p:txBody>
      </p:sp>
    </p:spTree>
    <p:extLst>
      <p:ext uri="{BB962C8B-B14F-4D97-AF65-F5344CB8AC3E}">
        <p14:creationId xmlns:p14="http://schemas.microsoft.com/office/powerpoint/2010/main" val="435124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eneric Slides with skills logo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464"/>
          </a:xfrm>
          <a:prstGeom prst="rect">
            <a:avLst/>
          </a:prstGeom>
        </p:spPr>
      </p:pic>
      <p:pic>
        <p:nvPicPr>
          <p:cNvPr id="4" name="Picture 3" descr="slide 2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631827"/>
            <a:ext cx="8229600" cy="1143000"/>
          </a:xfrm>
        </p:spPr>
        <p:txBody>
          <a:bodyPr>
            <a:normAutofit/>
          </a:bodyPr>
          <a:lstStyle/>
          <a:p>
            <a:pPr algn="l"/>
            <a:r>
              <a:rPr lang="en-GB" sz="3600" dirty="0"/>
              <a:t>Programme</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387170874"/>
              </p:ext>
            </p:extLst>
          </p:nvPr>
        </p:nvGraphicFramePr>
        <p:xfrm>
          <a:off x="648393" y="1600200"/>
          <a:ext cx="7830590" cy="3683000"/>
        </p:xfrm>
        <a:graphic>
          <a:graphicData uri="http://schemas.openxmlformats.org/drawingml/2006/table">
            <a:tbl>
              <a:tblPr firstRow="1" bandRow="1">
                <a:tableStyleId>{5C22544A-7EE6-4342-B048-85BDC9FD1C3A}</a:tableStyleId>
              </a:tblPr>
              <a:tblGrid>
                <a:gridCol w="877975">
                  <a:extLst>
                    <a:ext uri="{9D8B030D-6E8A-4147-A177-3AD203B41FA5}">
                      <a16:colId xmlns:a16="http://schemas.microsoft.com/office/drawing/2014/main" val="20000"/>
                    </a:ext>
                  </a:extLst>
                </a:gridCol>
                <a:gridCol w="6952615">
                  <a:extLst>
                    <a:ext uri="{9D8B030D-6E8A-4147-A177-3AD203B41FA5}">
                      <a16:colId xmlns:a16="http://schemas.microsoft.com/office/drawing/2014/main" val="20001"/>
                    </a:ext>
                  </a:extLst>
                </a:gridCol>
              </a:tblGrid>
              <a:tr h="370840">
                <a:tc>
                  <a:txBody>
                    <a:bodyPr/>
                    <a:lstStyle/>
                    <a:p>
                      <a:endParaRPr lang="en-GB" dirty="0"/>
                    </a:p>
                  </a:txBody>
                  <a:tcPr/>
                </a:tc>
                <a:tc>
                  <a:txBody>
                    <a:bodyPr/>
                    <a:lstStyle/>
                    <a:p>
                      <a:r>
                        <a:rPr lang="en-GB" dirty="0"/>
                        <a:t>Item</a:t>
                      </a:r>
                    </a:p>
                  </a:txBody>
                  <a:tcPr/>
                </a:tc>
                <a:extLst>
                  <a:ext uri="{0D108BD9-81ED-4DB2-BD59-A6C34878D82A}">
                    <a16:rowId xmlns:a16="http://schemas.microsoft.com/office/drawing/2014/main" val="10000"/>
                  </a:ext>
                </a:extLst>
              </a:tr>
              <a:tr h="370840">
                <a:tc>
                  <a:txBody>
                    <a:bodyPr/>
                    <a:lstStyle/>
                    <a:p>
                      <a:r>
                        <a:rPr lang="en-GB" dirty="0"/>
                        <a:t>14.10</a:t>
                      </a:r>
                    </a:p>
                  </a:txBody>
                  <a:tcPr/>
                </a:tc>
                <a:tc>
                  <a:txBody>
                    <a:bodyPr/>
                    <a:lstStyle/>
                    <a:p>
                      <a:r>
                        <a:rPr lang="en-GB" b="1" dirty="0"/>
                        <a:t>The New Points-Based</a:t>
                      </a:r>
                      <a:r>
                        <a:rPr lang="en-GB" b="1" baseline="0" dirty="0"/>
                        <a:t> Immigration System – What does it mean for Northern Ireland Businesses? </a:t>
                      </a:r>
                    </a:p>
                    <a:p>
                      <a:r>
                        <a:rPr lang="en-GB" baseline="0" dirty="0"/>
                        <a:t>Dan Petriello, Carrie Golding &amp; colleagues, Home Office</a:t>
                      </a:r>
                      <a:endParaRPr lang="en-GB" dirty="0">
                        <a:solidFill>
                          <a:srgbClr val="FF0000"/>
                        </a:solidFill>
                      </a:endParaRPr>
                    </a:p>
                  </a:txBody>
                  <a:tcPr/>
                </a:tc>
                <a:extLst>
                  <a:ext uri="{0D108BD9-81ED-4DB2-BD59-A6C34878D82A}">
                    <a16:rowId xmlns:a16="http://schemas.microsoft.com/office/drawing/2014/main" val="10001"/>
                  </a:ext>
                </a:extLst>
              </a:tr>
              <a:tr h="370840">
                <a:tc>
                  <a:txBody>
                    <a:bodyPr/>
                    <a:lstStyle/>
                    <a:p>
                      <a:r>
                        <a:rPr lang="en-GB" dirty="0"/>
                        <a:t>14:50</a:t>
                      </a:r>
                    </a:p>
                  </a:txBody>
                  <a:tcPr/>
                </a:tc>
                <a:tc>
                  <a:txBody>
                    <a:bodyPr/>
                    <a:lstStyle/>
                    <a:p>
                      <a:r>
                        <a:rPr lang="en-GB" b="1" dirty="0"/>
                        <a:t>Your Questions,</a:t>
                      </a:r>
                      <a:r>
                        <a:rPr lang="en-GB" b="1" baseline="0" dirty="0"/>
                        <a:t> Answered</a:t>
                      </a:r>
                      <a:endParaRPr lang="en-GB" b="1" dirty="0"/>
                    </a:p>
                  </a:txBody>
                  <a:tcPr/>
                </a:tc>
                <a:extLst>
                  <a:ext uri="{0D108BD9-81ED-4DB2-BD59-A6C34878D82A}">
                    <a16:rowId xmlns:a16="http://schemas.microsoft.com/office/drawing/2014/main" val="10002"/>
                  </a:ext>
                </a:extLst>
              </a:tr>
              <a:tr h="370840">
                <a:tc>
                  <a:txBody>
                    <a:bodyPr/>
                    <a:lstStyle/>
                    <a:p>
                      <a:r>
                        <a:rPr lang="en-GB" dirty="0"/>
                        <a:t>15:20</a:t>
                      </a:r>
                    </a:p>
                  </a:txBody>
                  <a:tcPr/>
                </a:tc>
                <a:tc>
                  <a:txBody>
                    <a:bodyPr/>
                    <a:lstStyle/>
                    <a:p>
                      <a:r>
                        <a:rPr lang="en-GB" b="1" dirty="0"/>
                        <a:t>Support available to Northern</a:t>
                      </a:r>
                      <a:r>
                        <a:rPr lang="en-GB" b="1" baseline="0" dirty="0"/>
                        <a:t> Ireland businesses </a:t>
                      </a:r>
                    </a:p>
                    <a:p>
                      <a:r>
                        <a:rPr lang="en-GB" baseline="0" dirty="0"/>
                        <a:t>Invest NI – Adrienne Perry, Brexit Team, Invest NI</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aseline="0" dirty="0"/>
                        <a:t>InterTradeIreland - Deirdre Maguire, Brexit Advisory Service Manager </a:t>
                      </a:r>
                      <a:endParaRPr lang="en-GB" dirty="0"/>
                    </a:p>
                  </a:txBody>
                  <a:tcPr/>
                </a:tc>
                <a:extLst>
                  <a:ext uri="{0D108BD9-81ED-4DB2-BD59-A6C34878D82A}">
                    <a16:rowId xmlns:a16="http://schemas.microsoft.com/office/drawing/2014/main" val="10003"/>
                  </a:ext>
                </a:extLst>
              </a:tr>
              <a:tr h="370840">
                <a:tc>
                  <a:txBody>
                    <a:bodyPr/>
                    <a:lstStyle/>
                    <a:p>
                      <a:r>
                        <a:rPr lang="en-GB" dirty="0"/>
                        <a:t>15:40</a:t>
                      </a:r>
                    </a:p>
                  </a:txBody>
                  <a:tcPr/>
                </a:tc>
                <a:tc>
                  <a:txBody>
                    <a:bodyPr/>
                    <a:lstStyle/>
                    <a:p>
                      <a:r>
                        <a:rPr lang="en-GB" b="1" dirty="0"/>
                        <a:t>Final Q&amp;A</a:t>
                      </a:r>
                    </a:p>
                  </a:txBody>
                  <a:tcPr/>
                </a:tc>
                <a:extLst>
                  <a:ext uri="{0D108BD9-81ED-4DB2-BD59-A6C34878D82A}">
                    <a16:rowId xmlns:a16="http://schemas.microsoft.com/office/drawing/2014/main" val="10004"/>
                  </a:ext>
                </a:extLst>
              </a:tr>
              <a:tr h="370840">
                <a:tc>
                  <a:txBody>
                    <a:bodyPr/>
                    <a:lstStyle/>
                    <a:p>
                      <a:r>
                        <a:rPr lang="en-GB" dirty="0"/>
                        <a:t>15:55</a:t>
                      </a:r>
                    </a:p>
                  </a:txBody>
                  <a:tcPr/>
                </a:tc>
                <a:tc>
                  <a:txBody>
                    <a:bodyPr/>
                    <a:lstStyle/>
                    <a:p>
                      <a:r>
                        <a:rPr lang="en-GB" b="1" dirty="0"/>
                        <a:t>Wrap Up</a:t>
                      </a:r>
                    </a:p>
                  </a:txBody>
                  <a:tcPr/>
                </a:tc>
                <a:extLst>
                  <a:ext uri="{0D108BD9-81ED-4DB2-BD59-A6C34878D82A}">
                    <a16:rowId xmlns:a16="http://schemas.microsoft.com/office/drawing/2014/main" val="10005"/>
                  </a:ext>
                </a:extLst>
              </a:tr>
              <a:tr h="370840">
                <a:tc>
                  <a:txBody>
                    <a:bodyPr/>
                    <a:lstStyle/>
                    <a:p>
                      <a:r>
                        <a:rPr lang="en-GB" dirty="0"/>
                        <a:t>16:00</a:t>
                      </a:r>
                    </a:p>
                  </a:txBody>
                  <a:tcPr/>
                </a:tc>
                <a:tc>
                  <a:txBody>
                    <a:bodyPr/>
                    <a:lstStyle/>
                    <a:p>
                      <a:r>
                        <a:rPr lang="en-GB" b="1" dirty="0"/>
                        <a:t>Close</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23327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6F410C-703D-40AC-B44E-B381D28A95C4}"/>
              </a:ext>
            </a:extLst>
          </p:cNvPr>
          <p:cNvSpPr>
            <a:spLocks noGrp="1"/>
          </p:cNvSpPr>
          <p:nvPr>
            <p:ph type="ctrTitle"/>
          </p:nvPr>
        </p:nvSpPr>
        <p:spPr/>
        <p:txBody>
          <a:bodyPr>
            <a:normAutofit fontScale="90000"/>
          </a:bodyPr>
          <a:lstStyle/>
          <a:p>
            <a:r>
              <a:rPr lang="en-GB" altLang="en-US" dirty="0"/>
              <a:t>The UK’s Points-Based </a:t>
            </a:r>
            <a:r>
              <a:rPr lang="en-GB" altLang="en-US"/>
              <a:t>Immigration System </a:t>
            </a:r>
            <a:r>
              <a:rPr lang="en-GB"/>
              <a:t>and </a:t>
            </a:r>
            <a:r>
              <a:rPr lang="en-GB" dirty="0"/>
              <a:t>the EU Settlement Scheme</a:t>
            </a:r>
          </a:p>
        </p:txBody>
      </p:sp>
      <p:sp>
        <p:nvSpPr>
          <p:cNvPr id="5" name="Subtitle 4">
            <a:extLst>
              <a:ext uri="{FF2B5EF4-FFF2-40B4-BE49-F238E27FC236}">
                <a16:creationId xmlns:a16="http://schemas.microsoft.com/office/drawing/2014/main" id="{D3999226-191C-449B-875B-696953ABBC1E}"/>
              </a:ext>
            </a:extLst>
          </p:cNvPr>
          <p:cNvSpPr>
            <a:spLocks noGrp="1"/>
          </p:cNvSpPr>
          <p:nvPr>
            <p:ph type="subTitle" idx="1"/>
          </p:nvPr>
        </p:nvSpPr>
        <p:spPr>
          <a:xfrm>
            <a:off x="801189" y="3197189"/>
            <a:ext cx="7545599" cy="1080000"/>
          </a:xfrm>
        </p:spPr>
        <p:txBody>
          <a:bodyPr>
            <a:normAutofit/>
          </a:bodyPr>
          <a:lstStyle/>
          <a:p>
            <a:r>
              <a:rPr lang="en-GB" dirty="0"/>
              <a:t>December 2020</a:t>
            </a:r>
            <a:br>
              <a:rPr lang="en-GB" dirty="0"/>
            </a:br>
            <a:endParaRPr lang="en-GB" dirty="0"/>
          </a:p>
        </p:txBody>
      </p:sp>
    </p:spTree>
    <p:extLst>
      <p:ext uri="{BB962C8B-B14F-4D97-AF65-F5344CB8AC3E}">
        <p14:creationId xmlns:p14="http://schemas.microsoft.com/office/powerpoint/2010/main" val="441552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88127-B4EE-4C43-9A9E-4D708C5D1D78}"/>
              </a:ext>
            </a:extLst>
          </p:cNvPr>
          <p:cNvSpPr>
            <a:spLocks noGrp="1"/>
          </p:cNvSpPr>
          <p:nvPr>
            <p:ph type="title"/>
          </p:nvPr>
        </p:nvSpPr>
        <p:spPr/>
        <p:txBody>
          <a:bodyPr>
            <a:normAutofit fontScale="90000"/>
          </a:bodyPr>
          <a:lstStyle/>
          <a:p>
            <a:r>
              <a:rPr lang="en-GB" dirty="0"/>
              <a:t>The EU Settlement Scheme and Frontier worker permit </a:t>
            </a:r>
          </a:p>
        </p:txBody>
      </p:sp>
      <p:sp>
        <p:nvSpPr>
          <p:cNvPr id="3" name="Text Placeholder 2">
            <a:extLst>
              <a:ext uri="{FF2B5EF4-FFF2-40B4-BE49-F238E27FC236}">
                <a16:creationId xmlns:a16="http://schemas.microsoft.com/office/drawing/2014/main" id="{26A961CE-A56E-46DD-98A0-87A6C7810AB4}"/>
              </a:ext>
            </a:extLst>
          </p:cNvPr>
          <p:cNvSpPr>
            <a:spLocks noGrp="1"/>
          </p:cNvSpPr>
          <p:nvPr>
            <p:ph type="body" idx="1"/>
          </p:nvPr>
        </p:nvSpPr>
        <p:spPr/>
        <p:txBody>
          <a:bodyPr/>
          <a:lstStyle/>
          <a:p>
            <a:r>
              <a:rPr lang="en-GB" dirty="0"/>
              <a:t>Key information and resources </a:t>
            </a:r>
          </a:p>
        </p:txBody>
      </p:sp>
    </p:spTree>
    <p:extLst>
      <p:ext uri="{BB962C8B-B14F-4D97-AF65-F5344CB8AC3E}">
        <p14:creationId xmlns:p14="http://schemas.microsoft.com/office/powerpoint/2010/main" val="994103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7CE7-2C62-4067-8450-3C2572E0A886}"/>
              </a:ext>
            </a:extLst>
          </p:cNvPr>
          <p:cNvSpPr>
            <a:spLocks noGrp="1"/>
          </p:cNvSpPr>
          <p:nvPr>
            <p:ph type="title"/>
          </p:nvPr>
        </p:nvSpPr>
        <p:spPr/>
        <p:txBody>
          <a:bodyPr/>
          <a:lstStyle/>
          <a:p>
            <a:r>
              <a:rPr lang="en-GB" dirty="0"/>
              <a:t>EU Settlement Scheme</a:t>
            </a:r>
          </a:p>
        </p:txBody>
      </p:sp>
      <p:sp>
        <p:nvSpPr>
          <p:cNvPr id="6" name="Slide Number Placeholder 5">
            <a:extLst>
              <a:ext uri="{FF2B5EF4-FFF2-40B4-BE49-F238E27FC236}">
                <a16:creationId xmlns:a16="http://schemas.microsoft.com/office/drawing/2014/main" id="{441CBE81-AE60-465F-9AFB-DFADA20AF77B}"/>
              </a:ext>
            </a:extLst>
          </p:cNvPr>
          <p:cNvSpPr>
            <a:spLocks noGrp="1"/>
          </p:cNvSpPr>
          <p:nvPr>
            <p:ph type="sldNum" sz="quarter" idx="12"/>
          </p:nvPr>
        </p:nvSpPr>
        <p:spPr/>
        <p:txBody>
          <a:bodyPr/>
          <a:lstStyle/>
          <a:p>
            <a:fld id="{335678BA-AEBF-475C-8121-6FA3B0DDE855}" type="slidenum">
              <a:rPr lang="en-GB" smtClean="0">
                <a:solidFill>
                  <a:prstClr val="black"/>
                </a:solidFill>
              </a:rPr>
              <a:pPr/>
              <a:t>6</a:t>
            </a:fld>
            <a:endParaRPr lang="en-GB">
              <a:solidFill>
                <a:prstClr val="black"/>
              </a:solidFill>
            </a:endParaRPr>
          </a:p>
        </p:txBody>
      </p:sp>
      <p:graphicFrame>
        <p:nvGraphicFramePr>
          <p:cNvPr id="7" name="Content Placeholder 6">
            <a:extLst>
              <a:ext uri="{FF2B5EF4-FFF2-40B4-BE49-F238E27FC236}">
                <a16:creationId xmlns:a16="http://schemas.microsoft.com/office/drawing/2014/main" id="{3B4806AC-5509-45C5-88E5-C6455E854441}"/>
              </a:ext>
            </a:extLst>
          </p:cNvPr>
          <p:cNvGraphicFramePr>
            <a:graphicFrameLocks noGrp="1"/>
          </p:cNvGraphicFramePr>
          <p:nvPr>
            <p:ph idx="1"/>
            <p:extLst>
              <p:ext uri="{D42A27DB-BD31-4B8C-83A1-F6EECF244321}">
                <p14:modId xmlns:p14="http://schemas.microsoft.com/office/powerpoint/2010/main" val="3578362654"/>
              </p:ext>
            </p:extLst>
          </p:nvPr>
        </p:nvGraphicFramePr>
        <p:xfrm>
          <a:off x="712800" y="1228090"/>
          <a:ext cx="7718425" cy="4237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a:extLst>
              <a:ext uri="{FF2B5EF4-FFF2-40B4-BE49-F238E27FC236}">
                <a16:creationId xmlns:a16="http://schemas.microsoft.com/office/drawing/2014/main" id="{D96FEDC3-E343-4F0C-8E85-9CDF4EE97653}"/>
              </a:ext>
            </a:extLst>
          </p:cNvPr>
          <p:cNvSpPr/>
          <p:nvPr/>
        </p:nvSpPr>
        <p:spPr>
          <a:xfrm>
            <a:off x="7767033" y="5932130"/>
            <a:ext cx="1205586" cy="276999"/>
          </a:xfrm>
          <a:prstGeom prst="rect">
            <a:avLst/>
          </a:prstGeom>
        </p:spPr>
        <p:txBody>
          <a:bodyPr wrap="none">
            <a:spAutoFit/>
          </a:bodyPr>
          <a:lstStyle/>
          <a:p>
            <a:pPr defTabSz="914400"/>
            <a:r>
              <a:rPr lang="en-GB" sz="1200" dirty="0">
                <a:solidFill>
                  <a:sysClr val="window" lastClr="FFFFFF"/>
                </a:solidFill>
                <a:cs typeface="Arial"/>
              </a:rPr>
              <a:t>*as of 30/11/20</a:t>
            </a:r>
            <a:endParaRPr lang="en-GB" sz="1200" dirty="0">
              <a:solidFill>
                <a:prstClr val="black"/>
              </a:solidFill>
            </a:endParaRPr>
          </a:p>
        </p:txBody>
      </p:sp>
    </p:spTree>
    <p:extLst>
      <p:ext uri="{BB962C8B-B14F-4D97-AF65-F5344CB8AC3E}">
        <p14:creationId xmlns:p14="http://schemas.microsoft.com/office/powerpoint/2010/main" val="2397493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7CE7-2C62-4067-8450-3C2572E0A886}"/>
              </a:ext>
            </a:extLst>
          </p:cNvPr>
          <p:cNvSpPr>
            <a:spLocks noGrp="1"/>
          </p:cNvSpPr>
          <p:nvPr>
            <p:ph type="title"/>
          </p:nvPr>
        </p:nvSpPr>
        <p:spPr/>
        <p:txBody>
          <a:bodyPr/>
          <a:lstStyle/>
          <a:p>
            <a:r>
              <a:rPr lang="en-GB" dirty="0"/>
              <a:t>Further Information  </a:t>
            </a:r>
          </a:p>
        </p:txBody>
      </p:sp>
      <p:sp>
        <p:nvSpPr>
          <p:cNvPr id="4" name="Date Placeholder 3">
            <a:extLst>
              <a:ext uri="{FF2B5EF4-FFF2-40B4-BE49-F238E27FC236}">
                <a16:creationId xmlns:a16="http://schemas.microsoft.com/office/drawing/2014/main" id="{88E1D320-4520-4B24-B353-0B4873DD2828}"/>
              </a:ext>
            </a:extLst>
          </p:cNvPr>
          <p:cNvSpPr>
            <a:spLocks noGrp="1"/>
          </p:cNvSpPr>
          <p:nvPr>
            <p:ph type="dt" sz="half" idx="10"/>
          </p:nvPr>
        </p:nvSpPr>
        <p:spPr/>
        <p:txBody>
          <a:bodyPr/>
          <a:lstStyle/>
          <a:p>
            <a:r>
              <a:rPr lang="en-GB" dirty="0">
                <a:solidFill>
                  <a:prstClr val="black"/>
                </a:solidFill>
              </a:rPr>
              <a:t> </a:t>
            </a:r>
          </a:p>
        </p:txBody>
      </p:sp>
      <p:sp>
        <p:nvSpPr>
          <p:cNvPr id="5" name="Footer Placeholder 4">
            <a:extLst>
              <a:ext uri="{FF2B5EF4-FFF2-40B4-BE49-F238E27FC236}">
                <a16:creationId xmlns:a16="http://schemas.microsoft.com/office/drawing/2014/main" id="{E4F8AB99-173A-4862-B1B5-47CE29BF8840}"/>
              </a:ext>
            </a:extLst>
          </p:cNvPr>
          <p:cNvSpPr>
            <a:spLocks noGrp="1"/>
          </p:cNvSpPr>
          <p:nvPr>
            <p:ph type="ftr" sz="quarter" idx="11"/>
          </p:nvPr>
        </p:nvSpPr>
        <p:spPr/>
        <p:txBody>
          <a:bodyPr/>
          <a:lstStyle/>
          <a:p>
            <a:r>
              <a:rPr lang="en-GB" dirty="0">
                <a:solidFill>
                  <a:prstClr val="black"/>
                </a:solidFill>
              </a:rPr>
              <a:t> </a:t>
            </a:r>
          </a:p>
        </p:txBody>
      </p:sp>
      <p:sp>
        <p:nvSpPr>
          <p:cNvPr id="6" name="Slide Number Placeholder 5">
            <a:extLst>
              <a:ext uri="{FF2B5EF4-FFF2-40B4-BE49-F238E27FC236}">
                <a16:creationId xmlns:a16="http://schemas.microsoft.com/office/drawing/2014/main" id="{441CBE81-AE60-465F-9AFB-DFADA20AF77B}"/>
              </a:ext>
            </a:extLst>
          </p:cNvPr>
          <p:cNvSpPr>
            <a:spLocks noGrp="1"/>
          </p:cNvSpPr>
          <p:nvPr>
            <p:ph type="sldNum" sz="quarter" idx="12"/>
          </p:nvPr>
        </p:nvSpPr>
        <p:spPr/>
        <p:txBody>
          <a:bodyPr/>
          <a:lstStyle/>
          <a:p>
            <a:fld id="{335678BA-AEBF-475C-8121-6FA3B0DDE855}" type="slidenum">
              <a:rPr lang="en-GB" smtClean="0">
                <a:solidFill>
                  <a:prstClr val="black"/>
                </a:solidFill>
              </a:rPr>
              <a:pPr/>
              <a:t>7</a:t>
            </a:fld>
            <a:endParaRPr lang="en-GB">
              <a:solidFill>
                <a:prstClr val="black"/>
              </a:solidFill>
            </a:endParaRPr>
          </a:p>
        </p:txBody>
      </p:sp>
      <p:pic>
        <p:nvPicPr>
          <p:cNvPr id="9" name="Picture 8">
            <a:extLst>
              <a:ext uri="{FF2B5EF4-FFF2-40B4-BE49-F238E27FC236}">
                <a16:creationId xmlns:a16="http://schemas.microsoft.com/office/drawing/2014/main" id="{53881269-34E4-4959-979B-718AE053CF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88280" y="1399756"/>
            <a:ext cx="751838" cy="1066500"/>
          </a:xfrm>
          <a:prstGeom prst="rect">
            <a:avLst/>
          </a:prstGeom>
        </p:spPr>
      </p:pic>
      <p:cxnSp>
        <p:nvCxnSpPr>
          <p:cNvPr id="10" name="Straight Connector 9">
            <a:extLst>
              <a:ext uri="{FF2B5EF4-FFF2-40B4-BE49-F238E27FC236}">
                <a16:creationId xmlns:a16="http://schemas.microsoft.com/office/drawing/2014/main" id="{E1597431-3DB3-4C6C-82CE-552BB158EC61}"/>
              </a:ext>
            </a:extLst>
          </p:cNvPr>
          <p:cNvCxnSpPr>
            <a:cxnSpLocks/>
          </p:cNvCxnSpPr>
          <p:nvPr/>
        </p:nvCxnSpPr>
        <p:spPr>
          <a:xfrm>
            <a:off x="2327031" y="1399756"/>
            <a:ext cx="0" cy="3254678"/>
          </a:xfrm>
          <a:prstGeom prst="line">
            <a:avLst/>
          </a:prstGeom>
          <a:ln w="158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300015EE-BBDD-4E31-9AB9-6CD9333BE84E}"/>
              </a:ext>
            </a:extLst>
          </p:cNvPr>
          <p:cNvSpPr txBox="1">
            <a:spLocks/>
          </p:cNvSpPr>
          <p:nvPr/>
        </p:nvSpPr>
        <p:spPr>
          <a:xfrm>
            <a:off x="4833407" y="2573570"/>
            <a:ext cx="1755000" cy="2213306"/>
          </a:xfrm>
          <a:prstGeom prst="rect">
            <a:avLst/>
          </a:prstGeom>
        </p:spPr>
        <p:txBody>
          <a:bodyPr vert="horz" lIns="0" tIns="0" rIns="0" bIns="0" rtlCol="0" anchor="t" anchorCtr="0">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700" b="1" kern="1200">
                <a:solidFill>
                  <a:schemeClr val="accent3"/>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700" kern="1200">
                <a:solidFill>
                  <a:schemeClr val="tx1"/>
                </a:solidFill>
                <a:latin typeface="+mn-lt"/>
                <a:ea typeface="+mn-ea"/>
                <a:cs typeface="+mn-cs"/>
              </a:defRPr>
            </a:lvl2pPr>
            <a:lvl3pPr marL="180000" indent="0" algn="l" defTabSz="914400" rtl="0" eaLnBrk="1" latinLnBrk="0" hangingPunct="1">
              <a:lnSpc>
                <a:spcPct val="10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360000" indent="-180000" algn="l" defTabSz="914400" rtl="0" eaLnBrk="1" latinLnBrk="0" hangingPunct="1">
              <a:lnSpc>
                <a:spcPct val="10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4pPr>
            <a:lvl5pPr marL="540000" indent="-180000" algn="l" defTabSz="914400" rtl="0" eaLnBrk="1" latinLnBrk="0" hangingPunct="1">
              <a:lnSpc>
                <a:spcPct val="10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Aft>
                <a:spcPts val="0"/>
              </a:spcAft>
              <a:defRPr/>
            </a:pPr>
            <a:r>
              <a:rPr lang="en-GB" sz="1275" dirty="0">
                <a:solidFill>
                  <a:srgbClr val="C01954"/>
                </a:solidFill>
              </a:rPr>
              <a:t>Bespoke guidance</a:t>
            </a:r>
          </a:p>
          <a:p>
            <a:pPr defTabSz="685800">
              <a:spcAft>
                <a:spcPts val="0"/>
              </a:spcAft>
              <a:defRPr/>
            </a:pPr>
            <a:endParaRPr lang="en-GB" sz="1275" dirty="0">
              <a:solidFill>
                <a:srgbClr val="C01954"/>
              </a:solidFill>
            </a:endParaRPr>
          </a:p>
          <a:p>
            <a:pPr marL="214313" indent="-214313" defTabSz="685800">
              <a:spcAft>
                <a:spcPts val="0"/>
              </a:spcAft>
              <a:buFont typeface="Arial" panose="020B0604020202020204" pitchFamily="34" charset="0"/>
              <a:buChar char="•"/>
              <a:defRPr/>
            </a:pPr>
            <a:r>
              <a:rPr lang="en-GB" sz="1275" b="0" dirty="0">
                <a:solidFill>
                  <a:prstClr val="black"/>
                </a:solidFill>
              </a:rPr>
              <a:t>Translated guidance in 26 languages</a:t>
            </a:r>
          </a:p>
          <a:p>
            <a:pPr marL="214313" indent="-214313" defTabSz="685800">
              <a:spcAft>
                <a:spcPts val="0"/>
              </a:spcAft>
              <a:buFont typeface="Arial" panose="020B0604020202020204" pitchFamily="34" charset="0"/>
              <a:buChar char="•"/>
              <a:defRPr/>
            </a:pPr>
            <a:endParaRPr lang="en-GB" sz="1275" b="0" dirty="0">
              <a:solidFill>
                <a:prstClr val="black"/>
              </a:solidFill>
            </a:endParaRPr>
          </a:p>
          <a:p>
            <a:pPr marL="214313" indent="-214313" defTabSz="685800">
              <a:spcAft>
                <a:spcPts val="0"/>
              </a:spcAft>
              <a:buFont typeface="Arial" panose="020B0604020202020204" pitchFamily="34" charset="0"/>
              <a:buChar char="•"/>
              <a:defRPr/>
            </a:pPr>
            <a:r>
              <a:rPr lang="en-GB" sz="1275" b="0" dirty="0">
                <a:solidFill>
                  <a:prstClr val="black"/>
                </a:solidFill>
              </a:rPr>
              <a:t>Employer, local authority and community group toolkits</a:t>
            </a:r>
          </a:p>
        </p:txBody>
      </p:sp>
      <p:pic>
        <p:nvPicPr>
          <p:cNvPr id="13" name="Picture 12">
            <a:extLst>
              <a:ext uri="{FF2B5EF4-FFF2-40B4-BE49-F238E27FC236}">
                <a16:creationId xmlns:a16="http://schemas.microsoft.com/office/drawing/2014/main" id="{8E9C90FB-93EC-440F-BC39-08BB074B0A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9317" y="1399756"/>
            <a:ext cx="1340570" cy="1053883"/>
          </a:xfrm>
          <a:prstGeom prst="rect">
            <a:avLst/>
          </a:prstGeom>
        </p:spPr>
      </p:pic>
      <p:sp>
        <p:nvSpPr>
          <p:cNvPr id="14" name="Content Placeholder 2">
            <a:extLst>
              <a:ext uri="{FF2B5EF4-FFF2-40B4-BE49-F238E27FC236}">
                <a16:creationId xmlns:a16="http://schemas.microsoft.com/office/drawing/2014/main" id="{036AC20E-95F6-4096-A38A-F54335149008}"/>
              </a:ext>
            </a:extLst>
          </p:cNvPr>
          <p:cNvSpPr txBox="1">
            <a:spLocks/>
          </p:cNvSpPr>
          <p:nvPr/>
        </p:nvSpPr>
        <p:spPr>
          <a:xfrm>
            <a:off x="6917401" y="2590421"/>
            <a:ext cx="1992032" cy="2213306"/>
          </a:xfrm>
          <a:prstGeom prst="rect">
            <a:avLst/>
          </a:prstGeom>
        </p:spPr>
        <p:txBody>
          <a:bodyPr vert="horz" lIns="0" tIns="0" rIns="0" bIns="0" rtlCol="0" anchor="t" anchorCtr="0">
            <a:normAutofit lnSpcReduction="10000"/>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700" b="1" kern="1200">
                <a:solidFill>
                  <a:schemeClr val="accent3"/>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700" kern="1200">
                <a:solidFill>
                  <a:schemeClr val="tx1"/>
                </a:solidFill>
                <a:latin typeface="+mn-lt"/>
                <a:ea typeface="+mn-ea"/>
                <a:cs typeface="+mn-cs"/>
              </a:defRPr>
            </a:lvl2pPr>
            <a:lvl3pPr marL="180000" indent="0" algn="l" defTabSz="914400" rtl="0" eaLnBrk="1" latinLnBrk="0" hangingPunct="1">
              <a:lnSpc>
                <a:spcPct val="10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360000" indent="-180000" algn="l" defTabSz="914400" rtl="0" eaLnBrk="1" latinLnBrk="0" hangingPunct="1">
              <a:lnSpc>
                <a:spcPct val="10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4pPr>
            <a:lvl5pPr marL="540000" indent="-180000" algn="l" defTabSz="914400" rtl="0" eaLnBrk="1" latinLnBrk="0" hangingPunct="1">
              <a:lnSpc>
                <a:spcPct val="10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Aft>
                <a:spcPts val="0"/>
              </a:spcAft>
              <a:defRPr/>
            </a:pPr>
            <a:r>
              <a:rPr lang="en-GB" sz="1275" dirty="0">
                <a:solidFill>
                  <a:srgbClr val="C01954"/>
                </a:solidFill>
              </a:rPr>
              <a:t>GOV.UK</a:t>
            </a:r>
          </a:p>
          <a:p>
            <a:pPr marL="0" lvl="2" defTabSz="685800">
              <a:spcAft>
                <a:spcPts val="0"/>
              </a:spcAft>
              <a:defRPr/>
            </a:pPr>
            <a:endParaRPr lang="en-GB" sz="1275" dirty="0">
              <a:solidFill>
                <a:prstClr val="black"/>
              </a:solidFill>
            </a:endParaRPr>
          </a:p>
          <a:p>
            <a:pPr marL="214313" lvl="2" indent="-214313" defTabSz="685800">
              <a:spcAft>
                <a:spcPts val="0"/>
              </a:spcAft>
              <a:buFont typeface="Arial" panose="020B0604020202020204" pitchFamily="34" charset="0"/>
              <a:buChar char="•"/>
              <a:defRPr/>
            </a:pPr>
            <a:r>
              <a:rPr lang="en-GB" sz="1275" dirty="0">
                <a:solidFill>
                  <a:prstClr val="black"/>
                </a:solidFill>
              </a:rPr>
              <a:t>Visit the website </a:t>
            </a:r>
            <a:br>
              <a:rPr lang="en-GB" sz="1275" dirty="0">
                <a:solidFill>
                  <a:prstClr val="black"/>
                </a:solidFill>
              </a:rPr>
            </a:br>
            <a:r>
              <a:rPr lang="en-GB" sz="1275" u="sng" dirty="0">
                <a:solidFill>
                  <a:prstClr val="black"/>
                </a:solidFill>
                <a:hlinkClick r:id="rId4"/>
              </a:rPr>
              <a:t>gov.uk/eu-settled-status</a:t>
            </a:r>
            <a:r>
              <a:rPr lang="en-GB" sz="1275" dirty="0">
                <a:solidFill>
                  <a:prstClr val="black"/>
                </a:solidFill>
              </a:rPr>
              <a:t> to:</a:t>
            </a:r>
          </a:p>
          <a:p>
            <a:pPr marL="0" lvl="2" defTabSz="685800">
              <a:spcAft>
                <a:spcPts val="0"/>
              </a:spcAft>
              <a:defRPr/>
            </a:pPr>
            <a:endParaRPr lang="en-GB" sz="1275" dirty="0">
              <a:solidFill>
                <a:prstClr val="black"/>
              </a:solidFill>
            </a:endParaRPr>
          </a:p>
          <a:p>
            <a:pPr marL="349313" lvl="4" indent="-214313" defTabSz="685800">
              <a:spcAft>
                <a:spcPts val="0"/>
              </a:spcAft>
              <a:buFont typeface="Courier New" panose="02070309020205020404" pitchFamily="49" charset="0"/>
              <a:buChar char="o"/>
              <a:defRPr/>
            </a:pPr>
            <a:r>
              <a:rPr lang="en-GB" sz="1275" dirty="0">
                <a:solidFill>
                  <a:prstClr val="black"/>
                </a:solidFill>
              </a:rPr>
              <a:t>Get email alerts</a:t>
            </a:r>
          </a:p>
          <a:p>
            <a:pPr marL="349313" lvl="4" indent="-214313" defTabSz="685800">
              <a:spcAft>
                <a:spcPts val="0"/>
              </a:spcAft>
              <a:buFont typeface="Courier New" panose="02070309020205020404" pitchFamily="49" charset="0"/>
              <a:buChar char="o"/>
              <a:defRPr/>
            </a:pPr>
            <a:r>
              <a:rPr lang="en-GB" sz="1275" dirty="0">
                <a:solidFill>
                  <a:prstClr val="black"/>
                </a:solidFill>
              </a:rPr>
              <a:t>Get more details on the EU Settlement Scheme</a:t>
            </a:r>
          </a:p>
          <a:p>
            <a:pPr marL="349313" lvl="4" indent="-214313" defTabSz="685800">
              <a:spcAft>
                <a:spcPts val="0"/>
              </a:spcAft>
              <a:buFont typeface="Courier New" panose="02070309020205020404" pitchFamily="49" charset="0"/>
              <a:buChar char="o"/>
              <a:defRPr/>
            </a:pPr>
            <a:r>
              <a:rPr lang="en-GB" sz="1275" dirty="0">
                <a:solidFill>
                  <a:prstClr val="black"/>
                </a:solidFill>
              </a:rPr>
              <a:t>Find out about next steps and citizenship</a:t>
            </a:r>
          </a:p>
        </p:txBody>
      </p:sp>
      <p:cxnSp>
        <p:nvCxnSpPr>
          <p:cNvPr id="16" name="Straight Connector 15">
            <a:extLst>
              <a:ext uri="{FF2B5EF4-FFF2-40B4-BE49-F238E27FC236}">
                <a16:creationId xmlns:a16="http://schemas.microsoft.com/office/drawing/2014/main" id="{55858CAD-9C95-4824-9593-F4CAF29D3DCE}"/>
              </a:ext>
            </a:extLst>
          </p:cNvPr>
          <p:cNvCxnSpPr>
            <a:cxnSpLocks/>
          </p:cNvCxnSpPr>
          <p:nvPr/>
        </p:nvCxnSpPr>
        <p:spPr>
          <a:xfrm>
            <a:off x="4600898" y="1399756"/>
            <a:ext cx="0" cy="3254678"/>
          </a:xfrm>
          <a:prstGeom prst="line">
            <a:avLst/>
          </a:prstGeom>
          <a:ln w="158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7FDA8CC-78F1-478D-8696-A8A388797D16}"/>
              </a:ext>
            </a:extLst>
          </p:cNvPr>
          <p:cNvCxnSpPr>
            <a:cxnSpLocks/>
          </p:cNvCxnSpPr>
          <p:nvPr/>
        </p:nvCxnSpPr>
        <p:spPr>
          <a:xfrm>
            <a:off x="6734615" y="1399756"/>
            <a:ext cx="0" cy="3254678"/>
          </a:xfrm>
          <a:prstGeom prst="line">
            <a:avLst/>
          </a:prstGeom>
          <a:ln w="158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Content Placeholder 2">
            <a:extLst>
              <a:ext uri="{FF2B5EF4-FFF2-40B4-BE49-F238E27FC236}">
                <a16:creationId xmlns:a16="http://schemas.microsoft.com/office/drawing/2014/main" id="{4711F163-8DA8-400B-805A-1A9445FAC0B4}"/>
              </a:ext>
            </a:extLst>
          </p:cNvPr>
          <p:cNvSpPr txBox="1">
            <a:spLocks/>
          </p:cNvSpPr>
          <p:nvPr/>
        </p:nvSpPr>
        <p:spPr>
          <a:xfrm>
            <a:off x="425823" y="1501024"/>
            <a:ext cx="1755000" cy="2463170"/>
          </a:xfrm>
          <a:prstGeom prst="rect">
            <a:avLst/>
          </a:prstGeom>
        </p:spPr>
        <p:txBody>
          <a:bodyPr vert="horz" lIns="0" tIns="0" rIns="0" bIns="0" rtlCol="0" anchor="t" anchorCtr="0">
            <a:normAutofit fontScale="55000" lnSpcReduction="20000"/>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700" b="1" kern="1200">
                <a:solidFill>
                  <a:schemeClr val="accent3"/>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700" kern="1200">
                <a:solidFill>
                  <a:schemeClr val="tx1"/>
                </a:solidFill>
                <a:latin typeface="+mn-lt"/>
                <a:ea typeface="+mn-ea"/>
                <a:cs typeface="+mn-cs"/>
              </a:defRPr>
            </a:lvl2pPr>
            <a:lvl3pPr marL="180000" indent="0" algn="l" defTabSz="914400" rtl="0" eaLnBrk="1" latinLnBrk="0" hangingPunct="1">
              <a:lnSpc>
                <a:spcPct val="10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360000" indent="-180000" algn="l" defTabSz="914400" rtl="0" eaLnBrk="1" latinLnBrk="0" hangingPunct="1">
              <a:lnSpc>
                <a:spcPct val="10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4pPr>
            <a:lvl5pPr marL="540000" indent="-180000" algn="l" defTabSz="914400" rtl="0" eaLnBrk="1" latinLnBrk="0" hangingPunct="1">
              <a:lnSpc>
                <a:spcPct val="10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Aft>
                <a:spcPts val="0"/>
              </a:spcAft>
              <a:defRPr/>
            </a:pPr>
            <a:r>
              <a:rPr lang="en-GB" sz="2200" dirty="0">
                <a:solidFill>
                  <a:srgbClr val="C01954"/>
                </a:solidFill>
              </a:rPr>
              <a:t>NI specifics</a:t>
            </a:r>
          </a:p>
          <a:p>
            <a:pPr defTabSz="685800">
              <a:spcAft>
                <a:spcPts val="0"/>
              </a:spcAft>
              <a:defRPr/>
            </a:pPr>
            <a:endParaRPr lang="en-GB" sz="1500" dirty="0">
              <a:solidFill>
                <a:srgbClr val="C01954"/>
              </a:solidFill>
            </a:endParaRPr>
          </a:p>
          <a:p>
            <a:pPr marL="214313" indent="-214313" defTabSz="685800">
              <a:spcAft>
                <a:spcPts val="0"/>
              </a:spcAft>
              <a:buFont typeface="Arial" panose="020B0604020202020204" pitchFamily="34" charset="0"/>
              <a:buChar char="•"/>
              <a:defRPr/>
            </a:pPr>
            <a:r>
              <a:rPr lang="en-GB" sz="2200" b="0" dirty="0">
                <a:solidFill>
                  <a:prstClr val="black"/>
                </a:solidFill>
              </a:rPr>
              <a:t>72,700 applications in Northern Ireland</a:t>
            </a:r>
          </a:p>
          <a:p>
            <a:pPr defTabSz="685800">
              <a:spcAft>
                <a:spcPts val="0"/>
              </a:spcAft>
              <a:defRPr/>
            </a:pPr>
            <a:endParaRPr lang="en-GB" sz="2200" b="0" dirty="0">
              <a:solidFill>
                <a:prstClr val="black"/>
              </a:solidFill>
            </a:endParaRPr>
          </a:p>
          <a:p>
            <a:pPr marL="214313" indent="-214313" defTabSz="685800">
              <a:spcAft>
                <a:spcPts val="0"/>
              </a:spcAft>
              <a:buFont typeface="Arial" panose="020B0604020202020204" pitchFamily="34" charset="0"/>
              <a:buChar char="•"/>
              <a:defRPr/>
            </a:pPr>
            <a:r>
              <a:rPr lang="en-GB" sz="2200" b="0" dirty="0">
                <a:solidFill>
                  <a:prstClr val="black"/>
                </a:solidFill>
              </a:rPr>
              <a:t>Northern Ireland 64% Settled status compared to 56% overall </a:t>
            </a:r>
          </a:p>
          <a:p>
            <a:pPr marL="214313" indent="-214313" defTabSz="685800">
              <a:spcAft>
                <a:spcPts val="0"/>
              </a:spcAft>
              <a:buFont typeface="Arial" panose="020B0604020202020204" pitchFamily="34" charset="0"/>
              <a:buChar char="•"/>
              <a:defRPr/>
            </a:pPr>
            <a:endParaRPr lang="en-GB" sz="2200" b="0" dirty="0">
              <a:solidFill>
                <a:prstClr val="black"/>
              </a:solidFill>
            </a:endParaRPr>
          </a:p>
          <a:p>
            <a:pPr marL="214313" indent="-214313" defTabSz="685800">
              <a:spcAft>
                <a:spcPts val="0"/>
              </a:spcAft>
              <a:buFont typeface="Arial" panose="020B0604020202020204" pitchFamily="34" charset="0"/>
              <a:buChar char="•"/>
              <a:defRPr/>
            </a:pPr>
            <a:r>
              <a:rPr lang="en-GB" sz="2200" b="0" dirty="0">
                <a:solidFill>
                  <a:prstClr val="black"/>
                </a:solidFill>
              </a:rPr>
              <a:t>Top 5 NI nationalities </a:t>
            </a:r>
            <a:r>
              <a:rPr lang="en-GB" sz="2200" dirty="0">
                <a:solidFill>
                  <a:prstClr val="black"/>
                </a:solidFill>
              </a:rPr>
              <a:t>Poland, Lithuania, Romania, Portugal and Bulgaria</a:t>
            </a:r>
          </a:p>
          <a:p>
            <a:pPr marL="214313" indent="-214313" defTabSz="685800">
              <a:spcAft>
                <a:spcPts val="0"/>
              </a:spcAft>
              <a:buFont typeface="Arial" panose="020B0604020202020204" pitchFamily="34" charset="0"/>
              <a:buChar char="•"/>
              <a:defRPr/>
            </a:pPr>
            <a:endParaRPr lang="en-GB" sz="2200" b="0" dirty="0">
              <a:solidFill>
                <a:prstClr val="black"/>
              </a:solidFill>
            </a:endParaRPr>
          </a:p>
          <a:p>
            <a:pPr marL="214313" indent="-214313" defTabSz="685800">
              <a:spcAft>
                <a:spcPts val="0"/>
              </a:spcAft>
              <a:buFont typeface="Arial" panose="020B0604020202020204" pitchFamily="34" charset="0"/>
              <a:buChar char="•"/>
              <a:defRPr/>
            </a:pPr>
            <a:r>
              <a:rPr lang="en-GB" sz="2200" b="0" dirty="0">
                <a:solidFill>
                  <a:prstClr val="black"/>
                </a:solidFill>
              </a:rPr>
              <a:t>Top 5 NI locations </a:t>
            </a:r>
          </a:p>
          <a:p>
            <a:pPr marL="214313" indent="-214313" defTabSz="685800">
              <a:spcAft>
                <a:spcPts val="0"/>
              </a:spcAft>
              <a:buFont typeface="Arial" panose="020B0604020202020204" pitchFamily="34" charset="0"/>
              <a:buChar char="•"/>
              <a:defRPr/>
            </a:pPr>
            <a:endParaRPr lang="en-GB" sz="1500" b="0" dirty="0">
              <a:solidFill>
                <a:prstClr val="black"/>
              </a:solidFill>
            </a:endParaRPr>
          </a:p>
          <a:p>
            <a:pPr marL="214313" indent="-214313" defTabSz="685800">
              <a:spcAft>
                <a:spcPts val="0"/>
              </a:spcAft>
              <a:buFont typeface="Arial" panose="020B0604020202020204" pitchFamily="34" charset="0"/>
              <a:buChar char="•"/>
              <a:defRPr/>
            </a:pPr>
            <a:endParaRPr lang="en-GB" sz="1500" b="0" dirty="0">
              <a:solidFill>
                <a:prstClr val="black"/>
              </a:solidFill>
            </a:endParaRPr>
          </a:p>
          <a:p>
            <a:pPr marL="214313" indent="-214313" defTabSz="685800">
              <a:spcAft>
                <a:spcPts val="0"/>
              </a:spcAft>
              <a:buFont typeface="Arial" panose="020B0604020202020204" pitchFamily="34" charset="0"/>
              <a:buChar char="•"/>
              <a:defRPr/>
            </a:pPr>
            <a:endParaRPr lang="en-GB" sz="1500" b="0" dirty="0">
              <a:solidFill>
                <a:prstClr val="black"/>
              </a:solidFill>
            </a:endParaRPr>
          </a:p>
          <a:p>
            <a:pPr marL="214313" indent="-214313" defTabSz="685800">
              <a:spcAft>
                <a:spcPts val="0"/>
              </a:spcAft>
              <a:buFont typeface="Arial" panose="020B0604020202020204" pitchFamily="34" charset="0"/>
              <a:buChar char="•"/>
              <a:defRPr/>
            </a:pPr>
            <a:endParaRPr lang="en-GB" sz="1500" b="0" dirty="0">
              <a:solidFill>
                <a:prstClr val="black"/>
              </a:solidFill>
            </a:endParaRPr>
          </a:p>
          <a:p>
            <a:pPr marL="214313" indent="-214313" defTabSz="685800">
              <a:spcAft>
                <a:spcPts val="0"/>
              </a:spcAft>
              <a:buFont typeface="Arial" panose="020B0604020202020204" pitchFamily="34" charset="0"/>
              <a:buChar char="•"/>
              <a:defRPr/>
            </a:pPr>
            <a:endParaRPr lang="en-GB" sz="1500" b="0" dirty="0">
              <a:solidFill>
                <a:prstClr val="black"/>
              </a:solidFill>
            </a:endParaRPr>
          </a:p>
          <a:p>
            <a:pPr marL="214313" indent="-214313" defTabSz="685800">
              <a:spcAft>
                <a:spcPts val="0"/>
              </a:spcAft>
              <a:buFont typeface="Arial" panose="020B0604020202020204" pitchFamily="34" charset="0"/>
              <a:buChar char="•"/>
              <a:defRPr/>
            </a:pPr>
            <a:endParaRPr lang="en-GB" sz="1275" b="0" dirty="0">
              <a:solidFill>
                <a:prstClr val="black"/>
              </a:solidFill>
            </a:endParaRPr>
          </a:p>
        </p:txBody>
      </p:sp>
      <p:graphicFrame>
        <p:nvGraphicFramePr>
          <p:cNvPr id="8" name="Table 7">
            <a:extLst>
              <a:ext uri="{FF2B5EF4-FFF2-40B4-BE49-F238E27FC236}">
                <a16:creationId xmlns:a16="http://schemas.microsoft.com/office/drawing/2014/main" id="{0D176470-17B5-427F-B79F-1971AB956ABD}"/>
              </a:ext>
            </a:extLst>
          </p:cNvPr>
          <p:cNvGraphicFramePr>
            <a:graphicFrameLocks noGrp="1"/>
          </p:cNvGraphicFramePr>
          <p:nvPr/>
        </p:nvGraphicFramePr>
        <p:xfrm>
          <a:off x="422823" y="3964194"/>
          <a:ext cx="1498600" cy="1677670"/>
        </p:xfrm>
        <a:graphic>
          <a:graphicData uri="http://schemas.openxmlformats.org/drawingml/2006/table">
            <a:tbl>
              <a:tblPr/>
              <a:tblGrid>
                <a:gridCol w="1498600">
                  <a:extLst>
                    <a:ext uri="{9D8B030D-6E8A-4147-A177-3AD203B41FA5}">
                      <a16:colId xmlns:a16="http://schemas.microsoft.com/office/drawing/2014/main" val="320461432"/>
                    </a:ext>
                  </a:extLst>
                </a:gridCol>
              </a:tblGrid>
              <a:tr h="182880">
                <a:tc>
                  <a:txBody>
                    <a:bodyPr/>
                    <a:lstStyle/>
                    <a:p>
                      <a:pPr marL="171450" indent="-171450" algn="l" fontAlgn="b">
                        <a:buFont typeface="Arial" panose="020B0604020202020204" pitchFamily="34" charset="0"/>
                        <a:buChar char="•"/>
                      </a:pPr>
                      <a:r>
                        <a:rPr lang="en-GB" sz="1200" b="1" i="0" u="none" strike="noStrike" dirty="0">
                          <a:solidFill>
                            <a:srgbClr val="000000"/>
                          </a:solidFill>
                          <a:effectLst/>
                          <a:latin typeface="Arial" panose="020B0604020202020204" pitchFamily="34" charset="0"/>
                        </a:rPr>
                        <a:t>Armagh City, Banbridge and Craigavon</a:t>
                      </a:r>
                    </a:p>
                  </a:txBody>
                  <a:tcPr marL="6350" marR="6350" marT="6350" marB="0" anchor="b">
                    <a:lnL>
                      <a:noFill/>
                    </a:lnL>
                    <a:lnR>
                      <a:noFill/>
                    </a:lnR>
                    <a:lnT>
                      <a:noFill/>
                    </a:lnT>
                    <a:lnB>
                      <a:noFill/>
                    </a:lnB>
                    <a:solidFill>
                      <a:srgbClr val="FFFFFF"/>
                    </a:solidFill>
                  </a:tcPr>
                </a:tc>
                <a:extLst>
                  <a:ext uri="{0D108BD9-81ED-4DB2-BD59-A6C34878D82A}">
                    <a16:rowId xmlns:a16="http://schemas.microsoft.com/office/drawing/2014/main" val="3078256080"/>
                  </a:ext>
                </a:extLst>
              </a:tr>
              <a:tr h="182880">
                <a:tc>
                  <a:txBody>
                    <a:bodyPr/>
                    <a:lstStyle/>
                    <a:p>
                      <a:pPr marL="171450" indent="-171450" algn="l" fontAlgn="b">
                        <a:buFont typeface="Arial" panose="020B0604020202020204" pitchFamily="34" charset="0"/>
                        <a:buChar char="•"/>
                      </a:pPr>
                      <a:r>
                        <a:rPr lang="en-GB" sz="1200" b="1" i="0" u="none" strike="noStrike" dirty="0">
                          <a:solidFill>
                            <a:srgbClr val="000000"/>
                          </a:solidFill>
                          <a:effectLst/>
                          <a:latin typeface="Arial" panose="020B0604020202020204" pitchFamily="34" charset="0"/>
                        </a:rPr>
                        <a:t>Belfast</a:t>
                      </a:r>
                    </a:p>
                  </a:txBody>
                  <a:tcPr marL="6350" marR="6350" marT="6350" marB="0" anchor="b">
                    <a:lnL>
                      <a:noFill/>
                    </a:lnL>
                    <a:lnR>
                      <a:noFill/>
                    </a:lnR>
                    <a:lnT>
                      <a:noFill/>
                    </a:lnT>
                    <a:lnB>
                      <a:noFill/>
                    </a:lnB>
                    <a:solidFill>
                      <a:srgbClr val="FFFFFF"/>
                    </a:solidFill>
                  </a:tcPr>
                </a:tc>
                <a:extLst>
                  <a:ext uri="{0D108BD9-81ED-4DB2-BD59-A6C34878D82A}">
                    <a16:rowId xmlns:a16="http://schemas.microsoft.com/office/drawing/2014/main" val="3517316400"/>
                  </a:ext>
                </a:extLst>
              </a:tr>
              <a:tr h="182880">
                <a:tc>
                  <a:txBody>
                    <a:bodyPr/>
                    <a:lstStyle/>
                    <a:p>
                      <a:pPr marL="171450" indent="-171450" algn="l" fontAlgn="b">
                        <a:buFont typeface="Arial" panose="020B0604020202020204" pitchFamily="34" charset="0"/>
                        <a:buChar char="•"/>
                      </a:pPr>
                      <a:r>
                        <a:rPr lang="en-GB" sz="1200" b="1" i="0" u="none" strike="noStrike" dirty="0">
                          <a:solidFill>
                            <a:srgbClr val="000000"/>
                          </a:solidFill>
                          <a:effectLst/>
                          <a:latin typeface="Arial" panose="020B0604020202020204" pitchFamily="34" charset="0"/>
                        </a:rPr>
                        <a:t>Mid Ulster</a:t>
                      </a:r>
                    </a:p>
                  </a:txBody>
                  <a:tcPr marL="6350" marR="6350" marT="6350" marB="0" anchor="b">
                    <a:lnL>
                      <a:noFill/>
                    </a:lnL>
                    <a:lnR>
                      <a:noFill/>
                    </a:lnR>
                    <a:lnT>
                      <a:noFill/>
                    </a:lnT>
                    <a:lnB>
                      <a:noFill/>
                    </a:lnB>
                    <a:solidFill>
                      <a:srgbClr val="FFFFFF"/>
                    </a:solidFill>
                  </a:tcPr>
                </a:tc>
                <a:extLst>
                  <a:ext uri="{0D108BD9-81ED-4DB2-BD59-A6C34878D82A}">
                    <a16:rowId xmlns:a16="http://schemas.microsoft.com/office/drawing/2014/main" val="361793176"/>
                  </a:ext>
                </a:extLst>
              </a:tr>
              <a:tr h="182880">
                <a:tc>
                  <a:txBody>
                    <a:bodyPr/>
                    <a:lstStyle/>
                    <a:p>
                      <a:pPr marL="171450" indent="-171450" algn="l" fontAlgn="b">
                        <a:buFont typeface="Arial" panose="020B0604020202020204" pitchFamily="34" charset="0"/>
                        <a:buChar char="•"/>
                      </a:pPr>
                      <a:r>
                        <a:rPr lang="en-GB" sz="1200" b="1" i="0" u="none" strike="noStrike" dirty="0">
                          <a:solidFill>
                            <a:srgbClr val="000000"/>
                          </a:solidFill>
                          <a:effectLst/>
                          <a:latin typeface="Arial" panose="020B0604020202020204" pitchFamily="34" charset="0"/>
                        </a:rPr>
                        <a:t>Newry, Mourne and Down</a:t>
                      </a:r>
                    </a:p>
                  </a:txBody>
                  <a:tcPr marL="6350" marR="6350" marT="6350" marB="0" anchor="b">
                    <a:lnL>
                      <a:noFill/>
                    </a:lnL>
                    <a:lnR>
                      <a:noFill/>
                    </a:lnR>
                    <a:lnT>
                      <a:noFill/>
                    </a:lnT>
                    <a:lnB>
                      <a:noFill/>
                    </a:lnB>
                    <a:solidFill>
                      <a:srgbClr val="FFFFFF"/>
                    </a:solidFill>
                  </a:tcPr>
                </a:tc>
                <a:extLst>
                  <a:ext uri="{0D108BD9-81ED-4DB2-BD59-A6C34878D82A}">
                    <a16:rowId xmlns:a16="http://schemas.microsoft.com/office/drawing/2014/main" val="403729144"/>
                  </a:ext>
                </a:extLst>
              </a:tr>
              <a:tr h="182880">
                <a:tc>
                  <a:txBody>
                    <a:bodyPr/>
                    <a:lstStyle/>
                    <a:p>
                      <a:pPr marL="171450" indent="-171450" algn="l" fontAlgn="b">
                        <a:buFont typeface="Arial" panose="020B0604020202020204" pitchFamily="34" charset="0"/>
                        <a:buChar char="•"/>
                      </a:pPr>
                      <a:r>
                        <a:rPr lang="en-GB" sz="1200" b="1" i="0" u="none" strike="noStrike" dirty="0">
                          <a:solidFill>
                            <a:srgbClr val="000000"/>
                          </a:solidFill>
                          <a:effectLst/>
                          <a:latin typeface="Arial" panose="020B0604020202020204" pitchFamily="34" charset="0"/>
                        </a:rPr>
                        <a:t>Mid and East Antrim</a:t>
                      </a:r>
                    </a:p>
                  </a:txBody>
                  <a:tcPr marL="6350" marR="6350" marT="6350" marB="0" anchor="b">
                    <a:lnL>
                      <a:noFill/>
                    </a:lnL>
                    <a:lnR>
                      <a:noFill/>
                    </a:lnR>
                    <a:lnT>
                      <a:noFill/>
                    </a:lnT>
                    <a:lnB>
                      <a:noFill/>
                    </a:lnB>
                    <a:solidFill>
                      <a:srgbClr val="FFFFFF"/>
                    </a:solidFill>
                  </a:tcPr>
                </a:tc>
                <a:extLst>
                  <a:ext uri="{0D108BD9-81ED-4DB2-BD59-A6C34878D82A}">
                    <a16:rowId xmlns:a16="http://schemas.microsoft.com/office/drawing/2014/main" val="3217801690"/>
                  </a:ext>
                </a:extLst>
              </a:tr>
            </a:tbl>
          </a:graphicData>
        </a:graphic>
      </p:graphicFrame>
      <p:sp>
        <p:nvSpPr>
          <p:cNvPr id="21" name="Content Placeholder 2">
            <a:extLst>
              <a:ext uri="{FF2B5EF4-FFF2-40B4-BE49-F238E27FC236}">
                <a16:creationId xmlns:a16="http://schemas.microsoft.com/office/drawing/2014/main" id="{FD1176B0-92BA-4E15-8DAD-A114D8BBD144}"/>
              </a:ext>
            </a:extLst>
          </p:cNvPr>
          <p:cNvSpPr txBox="1">
            <a:spLocks/>
          </p:cNvSpPr>
          <p:nvPr/>
        </p:nvSpPr>
        <p:spPr>
          <a:xfrm>
            <a:off x="2561526" y="1466917"/>
            <a:ext cx="1755000" cy="4338460"/>
          </a:xfrm>
          <a:prstGeom prst="rect">
            <a:avLst/>
          </a:prstGeom>
        </p:spPr>
        <p:txBody>
          <a:bodyPr vert="horz" lIns="0" tIns="0" rIns="0" bIns="0" rtlCol="0" anchor="t" anchorCtr="0">
            <a:normAutofit lnSpcReduction="10000"/>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700" b="1" kern="1200">
                <a:solidFill>
                  <a:schemeClr val="accent3"/>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700" kern="1200">
                <a:solidFill>
                  <a:schemeClr val="tx1"/>
                </a:solidFill>
                <a:latin typeface="+mn-lt"/>
                <a:ea typeface="+mn-ea"/>
                <a:cs typeface="+mn-cs"/>
              </a:defRPr>
            </a:lvl2pPr>
            <a:lvl3pPr marL="180000" indent="0" algn="l" defTabSz="914400" rtl="0" eaLnBrk="1" latinLnBrk="0" hangingPunct="1">
              <a:lnSpc>
                <a:spcPct val="10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3pPr>
            <a:lvl4pPr marL="360000" indent="-180000" algn="l" defTabSz="914400" rtl="0" eaLnBrk="1" latinLnBrk="0" hangingPunct="1">
              <a:lnSpc>
                <a:spcPct val="10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4pPr>
            <a:lvl5pPr marL="540000" indent="-180000" algn="l" defTabSz="914400" rtl="0" eaLnBrk="1" latinLnBrk="0" hangingPunct="1">
              <a:lnSpc>
                <a:spcPct val="10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Aft>
                <a:spcPts val="0"/>
              </a:spcAft>
              <a:defRPr/>
            </a:pPr>
            <a:r>
              <a:rPr lang="en-GB" sz="1275" dirty="0">
                <a:solidFill>
                  <a:srgbClr val="C01954"/>
                </a:solidFill>
              </a:rPr>
              <a:t>NI support </a:t>
            </a:r>
          </a:p>
          <a:p>
            <a:pPr defTabSz="685800">
              <a:spcAft>
                <a:spcPts val="0"/>
              </a:spcAft>
              <a:defRPr/>
            </a:pPr>
            <a:endParaRPr lang="en-GB" sz="1275" dirty="0">
              <a:solidFill>
                <a:srgbClr val="C01954"/>
              </a:solidFill>
            </a:endParaRPr>
          </a:p>
          <a:p>
            <a:pPr marL="214313" indent="-214313" defTabSz="685800">
              <a:spcAft>
                <a:spcPts val="0"/>
              </a:spcAft>
              <a:buFont typeface="Arial" panose="020B0604020202020204" pitchFamily="34" charset="0"/>
              <a:buChar char="•"/>
              <a:defRPr/>
            </a:pPr>
            <a:r>
              <a:rPr lang="en-GB" sz="1400" dirty="0">
                <a:solidFill>
                  <a:srgbClr val="0B0C0C"/>
                </a:solidFill>
                <a:latin typeface="nta"/>
              </a:rPr>
              <a:t>Advice NI</a:t>
            </a:r>
          </a:p>
          <a:p>
            <a:pPr marL="214313" indent="-214313" defTabSz="685800">
              <a:spcAft>
                <a:spcPts val="0"/>
              </a:spcAft>
              <a:buFont typeface="Arial" panose="020B0604020202020204" pitchFamily="34" charset="0"/>
              <a:buChar char="•"/>
              <a:defRPr/>
            </a:pPr>
            <a:r>
              <a:rPr lang="en-GB" sz="1400" dirty="0">
                <a:solidFill>
                  <a:srgbClr val="0B0C0C"/>
                </a:solidFill>
                <a:latin typeface="nta"/>
              </a:rPr>
              <a:t>Migrant Centre NI</a:t>
            </a:r>
          </a:p>
          <a:p>
            <a:pPr marL="214313" indent="-214313" defTabSz="685800">
              <a:spcAft>
                <a:spcPts val="0"/>
              </a:spcAft>
              <a:buFont typeface="Arial" panose="020B0604020202020204" pitchFamily="34" charset="0"/>
              <a:buChar char="•"/>
              <a:defRPr/>
            </a:pPr>
            <a:r>
              <a:rPr lang="en-GB" sz="1400" dirty="0">
                <a:solidFill>
                  <a:srgbClr val="0B0C0C"/>
                </a:solidFill>
                <a:latin typeface="nta"/>
              </a:rPr>
              <a:t>South Tyrone Empowerment Programme</a:t>
            </a:r>
          </a:p>
          <a:p>
            <a:pPr fontAlgn="base"/>
            <a:endParaRPr lang="en-GB" sz="1400" dirty="0">
              <a:solidFill>
                <a:srgbClr val="0B0C0C"/>
              </a:solidFill>
              <a:latin typeface="nta"/>
            </a:endParaRPr>
          </a:p>
          <a:p>
            <a:pPr fontAlgn="base"/>
            <a:r>
              <a:rPr lang="en-GB" sz="1200" dirty="0">
                <a:solidFill>
                  <a:srgbClr val="C01954"/>
                </a:solidFill>
              </a:rPr>
              <a:t>Further support</a:t>
            </a:r>
            <a:endParaRPr lang="en-GB" sz="1200" dirty="0">
              <a:solidFill>
                <a:srgbClr val="0B0C0C"/>
              </a:solidFill>
              <a:latin typeface="nta"/>
            </a:endParaRPr>
          </a:p>
          <a:p>
            <a:pPr defTabSz="685800">
              <a:spcAft>
                <a:spcPts val="0"/>
              </a:spcAft>
              <a:defRPr/>
            </a:pPr>
            <a:r>
              <a:rPr lang="en-GB" sz="1275" b="0" dirty="0">
                <a:solidFill>
                  <a:prstClr val="black"/>
                </a:solidFill>
              </a:rPr>
              <a:t>Settlement Resolution Centre helpline for organisations supporting applicants</a:t>
            </a:r>
          </a:p>
          <a:p>
            <a:pPr fontAlgn="base"/>
            <a:endParaRPr lang="en-GB" sz="1400" dirty="0">
              <a:solidFill>
                <a:srgbClr val="0B0C0C"/>
              </a:solidFill>
              <a:latin typeface="nta"/>
            </a:endParaRPr>
          </a:p>
          <a:p>
            <a:pPr defTabSz="685800">
              <a:spcAft>
                <a:spcPts val="0"/>
              </a:spcAft>
              <a:defRPr/>
            </a:pPr>
            <a:r>
              <a:rPr lang="en-GB" sz="1275" b="0" dirty="0">
                <a:solidFill>
                  <a:prstClr val="black"/>
                </a:solidFill>
              </a:rPr>
              <a:t>Stakeholder toolkits with:</a:t>
            </a:r>
          </a:p>
          <a:p>
            <a:pPr defTabSz="685800">
              <a:spcAft>
                <a:spcPts val="0"/>
              </a:spcAft>
              <a:defRPr/>
            </a:pPr>
            <a:endParaRPr lang="en-GB" sz="1275" b="0" dirty="0">
              <a:solidFill>
                <a:prstClr val="black"/>
              </a:solidFill>
            </a:endParaRPr>
          </a:p>
          <a:p>
            <a:pPr marL="349313" lvl="2" indent="-214313" defTabSz="685800">
              <a:spcAft>
                <a:spcPts val="0"/>
              </a:spcAft>
              <a:buFont typeface="Courier New" panose="02070309020205020404" pitchFamily="49" charset="0"/>
              <a:buChar char="o"/>
              <a:defRPr/>
            </a:pPr>
            <a:r>
              <a:rPr lang="en-GB" sz="1275" dirty="0">
                <a:solidFill>
                  <a:prstClr val="black"/>
                </a:solidFill>
              </a:rPr>
              <a:t>Posters</a:t>
            </a:r>
          </a:p>
          <a:p>
            <a:pPr marL="349313" lvl="2" indent="-214313" defTabSz="685800">
              <a:spcAft>
                <a:spcPts val="0"/>
              </a:spcAft>
              <a:buFont typeface="Courier New" panose="02070309020205020404" pitchFamily="49" charset="0"/>
              <a:buChar char="o"/>
              <a:defRPr/>
            </a:pPr>
            <a:r>
              <a:rPr lang="en-GB" sz="1275" dirty="0">
                <a:solidFill>
                  <a:prstClr val="black"/>
                </a:solidFill>
              </a:rPr>
              <a:t>Social media assets</a:t>
            </a:r>
          </a:p>
          <a:p>
            <a:pPr marL="349313" lvl="2" indent="-214313" defTabSz="685800">
              <a:spcAft>
                <a:spcPts val="0"/>
              </a:spcAft>
              <a:buFont typeface="Courier New" panose="02070309020205020404" pitchFamily="49" charset="0"/>
              <a:buChar char="o"/>
              <a:defRPr/>
            </a:pPr>
            <a:r>
              <a:rPr lang="en-GB" sz="1275" dirty="0">
                <a:solidFill>
                  <a:prstClr val="black"/>
                </a:solidFill>
              </a:rPr>
              <a:t>Videos</a:t>
            </a:r>
          </a:p>
          <a:p>
            <a:pPr marL="349313" lvl="2" indent="-214313" defTabSz="685800">
              <a:spcAft>
                <a:spcPts val="0"/>
              </a:spcAft>
              <a:buFont typeface="Courier New" panose="02070309020205020404" pitchFamily="49" charset="0"/>
              <a:buChar char="o"/>
              <a:defRPr/>
            </a:pPr>
            <a:r>
              <a:rPr lang="en-GB" sz="1275" dirty="0">
                <a:solidFill>
                  <a:prstClr val="black"/>
                </a:solidFill>
              </a:rPr>
              <a:t>Presentations</a:t>
            </a:r>
            <a:endParaRPr lang="en-GB" sz="1400" dirty="0">
              <a:solidFill>
                <a:srgbClr val="0B0C0C"/>
              </a:solidFill>
              <a:latin typeface="nta"/>
            </a:endParaRPr>
          </a:p>
          <a:p>
            <a:pPr fontAlgn="base"/>
            <a:endParaRPr lang="en-GB" sz="1400" dirty="0">
              <a:solidFill>
                <a:srgbClr val="0B0C0C"/>
              </a:solidFill>
              <a:latin typeface="nta"/>
            </a:endParaRPr>
          </a:p>
          <a:p>
            <a:pPr marL="214313" indent="-214313" defTabSz="685800">
              <a:spcAft>
                <a:spcPts val="0"/>
              </a:spcAft>
              <a:buFont typeface="Arial" panose="020B0604020202020204" pitchFamily="34" charset="0"/>
              <a:buChar char="•"/>
              <a:defRPr/>
            </a:pPr>
            <a:endParaRPr lang="en-GB" sz="1400" b="0" dirty="0">
              <a:solidFill>
                <a:srgbClr val="0B0C0C"/>
              </a:solidFill>
              <a:latin typeface="nta"/>
            </a:endParaRPr>
          </a:p>
          <a:p>
            <a:pPr marL="214313" indent="-214313" defTabSz="685800">
              <a:spcAft>
                <a:spcPts val="0"/>
              </a:spcAft>
              <a:buFont typeface="Arial" panose="020B0604020202020204" pitchFamily="34" charset="0"/>
              <a:buChar char="•"/>
              <a:defRPr/>
            </a:pPr>
            <a:endParaRPr lang="en-GB" sz="1275" b="0" dirty="0">
              <a:solidFill>
                <a:prstClr val="black"/>
              </a:solidFill>
            </a:endParaRPr>
          </a:p>
        </p:txBody>
      </p:sp>
    </p:spTree>
    <p:extLst>
      <p:ext uri="{BB962C8B-B14F-4D97-AF65-F5344CB8AC3E}">
        <p14:creationId xmlns:p14="http://schemas.microsoft.com/office/powerpoint/2010/main" val="4050058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AF170-3821-4185-9F3B-FE13B51F12D3}"/>
              </a:ext>
            </a:extLst>
          </p:cNvPr>
          <p:cNvSpPr>
            <a:spLocks noGrp="1"/>
          </p:cNvSpPr>
          <p:nvPr>
            <p:ph type="title"/>
          </p:nvPr>
        </p:nvSpPr>
        <p:spPr/>
        <p:txBody>
          <a:bodyPr/>
          <a:lstStyle/>
          <a:p>
            <a:r>
              <a:rPr lang="en-GB" dirty="0"/>
              <a:t>Frontier Workers Permit Scheme</a:t>
            </a:r>
          </a:p>
        </p:txBody>
      </p:sp>
      <p:sp>
        <p:nvSpPr>
          <p:cNvPr id="4" name="Content Placeholder 2">
            <a:extLst>
              <a:ext uri="{FF2B5EF4-FFF2-40B4-BE49-F238E27FC236}">
                <a16:creationId xmlns:a16="http://schemas.microsoft.com/office/drawing/2014/main" id="{B23FC8F4-E3D8-4D57-86CC-4852F0BE7885}"/>
              </a:ext>
            </a:extLst>
          </p:cNvPr>
          <p:cNvSpPr>
            <a:spLocks noGrp="1"/>
          </p:cNvSpPr>
          <p:nvPr>
            <p:ph idx="1"/>
          </p:nvPr>
        </p:nvSpPr>
        <p:spPr>
          <a:xfrm>
            <a:off x="712788" y="1492250"/>
            <a:ext cx="7718425" cy="4237038"/>
          </a:xfrm>
          <a:ln>
            <a:noFill/>
          </a:ln>
        </p:spPr>
        <p:style>
          <a:lnRef idx="2">
            <a:schemeClr val="dk1"/>
          </a:lnRef>
          <a:fillRef idx="1">
            <a:schemeClr val="lt1"/>
          </a:fillRef>
          <a:effectRef idx="0">
            <a:schemeClr val="dk1"/>
          </a:effectRef>
          <a:fontRef idx="minor">
            <a:schemeClr val="dk1"/>
          </a:fontRef>
        </p:style>
        <p:txBody>
          <a:bodyPr>
            <a:noAutofit/>
          </a:bodyPr>
          <a:lstStyle/>
          <a:p>
            <a:pPr marL="271463" indent="-271463" fontAlgn="base">
              <a:lnSpc>
                <a:spcPct val="120000"/>
              </a:lnSpc>
              <a:spcAft>
                <a:spcPts val="1350"/>
              </a:spcAft>
              <a:buFont typeface="Wingdings" panose="05000000000000000000" pitchFamily="2" charset="2"/>
              <a:buChar char="§"/>
            </a:pPr>
            <a:r>
              <a:rPr lang="en-GB" sz="1600" b="0" dirty="0">
                <a:solidFill>
                  <a:schemeClr val="tx1"/>
                </a:solidFill>
                <a:cs typeface="Arial" panose="020B0604020202020204" pitchFamily="34" charset="0"/>
              </a:rPr>
              <a:t>The Withdrawal Agreement protects the right of frontier workers to continue to come to the UK to work after free movement ends on 31 December 2020.</a:t>
            </a:r>
          </a:p>
          <a:p>
            <a:pPr marL="271463" indent="-271463" fontAlgn="base">
              <a:lnSpc>
                <a:spcPct val="120000"/>
              </a:lnSpc>
              <a:spcAft>
                <a:spcPts val="1350"/>
              </a:spcAft>
              <a:buFont typeface="Wingdings" panose="05000000000000000000" pitchFamily="2" charset="2"/>
              <a:buChar char="§"/>
            </a:pPr>
            <a:r>
              <a:rPr lang="en-GB" sz="1600" b="0" dirty="0">
                <a:solidFill>
                  <a:schemeClr val="tx1"/>
                </a:solidFill>
                <a:cs typeface="Arial" panose="020B0604020202020204" pitchFamily="34" charset="0"/>
              </a:rPr>
              <a:t>A protected frontier worker must:</a:t>
            </a:r>
          </a:p>
          <a:p>
            <a:pPr marL="472679" lvl="4" indent="-214313" fontAlgn="base">
              <a:spcAft>
                <a:spcPts val="900"/>
              </a:spcAft>
              <a:buFont typeface="Courier New" panose="02070309020205020404" pitchFamily="49" charset="0"/>
              <a:buChar char="o"/>
            </a:pPr>
            <a:r>
              <a:rPr lang="en-GB" b="0" dirty="0">
                <a:solidFill>
                  <a:schemeClr val="tx1"/>
                </a:solidFill>
                <a:cs typeface="Arial" panose="020B0604020202020204" pitchFamily="34" charset="0"/>
              </a:rPr>
              <a:t>be a </a:t>
            </a:r>
            <a:r>
              <a:rPr lang="en-GB" dirty="0">
                <a:solidFill>
                  <a:schemeClr val="tx1"/>
                </a:solidFill>
                <a:cs typeface="Arial" panose="020B0604020202020204" pitchFamily="34" charset="0"/>
              </a:rPr>
              <a:t>citizen of the EU, Switzerland, Norway, Iceland or Liechtenstein</a:t>
            </a:r>
          </a:p>
          <a:p>
            <a:pPr marL="472679" lvl="4" indent="-214313" fontAlgn="base">
              <a:spcAft>
                <a:spcPts val="900"/>
              </a:spcAft>
              <a:buFont typeface="Courier New" panose="02070309020205020404" pitchFamily="49" charset="0"/>
              <a:buChar char="o"/>
            </a:pPr>
            <a:r>
              <a:rPr lang="en-GB" dirty="0">
                <a:solidFill>
                  <a:schemeClr val="tx1"/>
                </a:solidFill>
                <a:cs typeface="Arial" panose="020B0604020202020204" pitchFamily="34" charset="0"/>
              </a:rPr>
              <a:t>live outside the UK</a:t>
            </a:r>
            <a:r>
              <a:rPr lang="en-GB" b="0" dirty="0">
                <a:solidFill>
                  <a:schemeClr val="tx1"/>
                </a:solidFill>
                <a:cs typeface="Arial" panose="020B0604020202020204" pitchFamily="34" charset="0"/>
              </a:rPr>
              <a:t> (and therefore not be primarily resident in the UK)</a:t>
            </a:r>
          </a:p>
          <a:p>
            <a:pPr marL="472679" lvl="4" indent="-214313" fontAlgn="base">
              <a:spcAft>
                <a:spcPts val="900"/>
              </a:spcAft>
              <a:buFont typeface="Courier New" panose="02070309020205020404" pitchFamily="49" charset="0"/>
              <a:buChar char="o"/>
            </a:pPr>
            <a:r>
              <a:rPr lang="en-GB" dirty="0">
                <a:solidFill>
                  <a:schemeClr val="tx1"/>
                </a:solidFill>
                <a:cs typeface="Arial" panose="020B0604020202020204" pitchFamily="34" charset="0"/>
              </a:rPr>
              <a:t>be employed or self-employed in the UK on or before 31 December 2020 and continue to work here</a:t>
            </a:r>
            <a:endParaRPr lang="en-GB" b="0" dirty="0">
              <a:solidFill>
                <a:schemeClr val="tx1"/>
              </a:solidFill>
              <a:cs typeface="Arial" panose="020B0604020202020204" pitchFamily="34" charset="0"/>
            </a:endParaRPr>
          </a:p>
          <a:p>
            <a:pPr marL="271463" indent="-271463" fontAlgn="base">
              <a:lnSpc>
                <a:spcPct val="120000"/>
              </a:lnSpc>
              <a:spcAft>
                <a:spcPts val="900"/>
              </a:spcAft>
              <a:buFont typeface="Wingdings" panose="05000000000000000000" pitchFamily="2" charset="2"/>
              <a:buChar char="§"/>
            </a:pPr>
            <a:r>
              <a:rPr lang="en-GB" sz="1600" b="0" dirty="0">
                <a:solidFill>
                  <a:schemeClr val="tx1"/>
                </a:solidFill>
                <a:cs typeface="Arial" panose="020B0604020202020204" pitchFamily="34" charset="0"/>
              </a:rPr>
              <a:t>Today, 10 December 2020, the Government opened the frontier worker permit scheme so protected frontier workers can apply for and be issued with a permit.</a:t>
            </a:r>
          </a:p>
          <a:p>
            <a:pPr marL="271463" indent="-271463" fontAlgn="base">
              <a:lnSpc>
                <a:spcPct val="120000"/>
              </a:lnSpc>
              <a:spcAft>
                <a:spcPts val="900"/>
              </a:spcAft>
              <a:buFont typeface="Wingdings" panose="05000000000000000000" pitchFamily="2" charset="2"/>
              <a:buChar char="§"/>
            </a:pPr>
            <a:r>
              <a:rPr lang="en-GB" sz="1600" b="0" dirty="0">
                <a:solidFill>
                  <a:schemeClr val="tx1"/>
                </a:solidFill>
                <a:cs typeface="Arial" panose="020B0604020202020204" pitchFamily="34" charset="0"/>
              </a:rPr>
              <a:t>Applications are </a:t>
            </a:r>
            <a:r>
              <a:rPr lang="en-GB" sz="1600" dirty="0">
                <a:solidFill>
                  <a:schemeClr val="tx1"/>
                </a:solidFill>
                <a:cs typeface="Arial" panose="020B0604020202020204" pitchFamily="34" charset="0"/>
              </a:rPr>
              <a:t>online</a:t>
            </a:r>
            <a:r>
              <a:rPr lang="en-GB" sz="1600" b="0" dirty="0">
                <a:solidFill>
                  <a:schemeClr val="tx1"/>
                </a:solidFill>
                <a:cs typeface="Arial" panose="020B0604020202020204" pitchFamily="34" charset="0"/>
              </a:rPr>
              <a:t>, </a:t>
            </a:r>
            <a:r>
              <a:rPr lang="en-GB" sz="1600" dirty="0">
                <a:solidFill>
                  <a:schemeClr val="tx1"/>
                </a:solidFill>
                <a:cs typeface="Arial" panose="020B0604020202020204" pitchFamily="34" charset="0"/>
              </a:rPr>
              <a:t>free of charge</a:t>
            </a:r>
            <a:r>
              <a:rPr lang="en-GB" sz="1600" b="0" dirty="0">
                <a:solidFill>
                  <a:schemeClr val="tx1"/>
                </a:solidFill>
                <a:cs typeface="Arial" panose="020B0604020202020204" pitchFamily="34" charset="0"/>
              </a:rPr>
              <a:t>, and can be made from </a:t>
            </a:r>
            <a:r>
              <a:rPr lang="en-GB" sz="1600" dirty="0">
                <a:solidFill>
                  <a:schemeClr val="tx1"/>
                </a:solidFill>
                <a:cs typeface="Arial" panose="020B0604020202020204" pitchFamily="34" charset="0"/>
              </a:rPr>
              <a:t>within or outside the UK</a:t>
            </a:r>
            <a:r>
              <a:rPr lang="en-GB" sz="1600" b="0" dirty="0">
                <a:solidFill>
                  <a:schemeClr val="tx1"/>
                </a:solidFill>
                <a:cs typeface="Arial" panose="020B0604020202020204" pitchFamily="34" charset="0"/>
              </a:rPr>
              <a:t>.</a:t>
            </a:r>
          </a:p>
          <a:p>
            <a:pPr fontAlgn="base">
              <a:lnSpc>
                <a:spcPct val="120000"/>
              </a:lnSpc>
              <a:spcAft>
                <a:spcPts val="900"/>
              </a:spcAft>
            </a:pPr>
            <a:endParaRPr lang="en-GB" sz="1500" b="0" dirty="0">
              <a:solidFill>
                <a:schemeClr val="tx1"/>
              </a:solidFill>
              <a:cs typeface="Arial" panose="020B0604020202020204" pitchFamily="34" charset="0"/>
            </a:endParaRPr>
          </a:p>
        </p:txBody>
      </p:sp>
    </p:spTree>
    <p:extLst>
      <p:ext uri="{BB962C8B-B14F-4D97-AF65-F5344CB8AC3E}">
        <p14:creationId xmlns:p14="http://schemas.microsoft.com/office/powerpoint/2010/main" val="675357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AF170-3821-4185-9F3B-FE13B51F12D3}"/>
              </a:ext>
            </a:extLst>
          </p:cNvPr>
          <p:cNvSpPr>
            <a:spLocks noGrp="1"/>
          </p:cNvSpPr>
          <p:nvPr>
            <p:ph type="title"/>
          </p:nvPr>
        </p:nvSpPr>
        <p:spPr/>
        <p:txBody>
          <a:bodyPr/>
          <a:lstStyle/>
          <a:p>
            <a:r>
              <a:rPr lang="en-GB" dirty="0"/>
              <a:t>Frontier Workers Permit Scheme</a:t>
            </a:r>
          </a:p>
        </p:txBody>
      </p:sp>
      <p:sp>
        <p:nvSpPr>
          <p:cNvPr id="4" name="Content Placeholder 2">
            <a:extLst>
              <a:ext uri="{FF2B5EF4-FFF2-40B4-BE49-F238E27FC236}">
                <a16:creationId xmlns:a16="http://schemas.microsoft.com/office/drawing/2014/main" id="{3F829982-B359-4728-B933-DA8492B8157E}"/>
              </a:ext>
            </a:extLst>
          </p:cNvPr>
          <p:cNvSpPr>
            <a:spLocks noGrp="1"/>
          </p:cNvSpPr>
          <p:nvPr>
            <p:ph idx="1"/>
          </p:nvPr>
        </p:nvSpPr>
        <p:spPr>
          <a:xfrm>
            <a:off x="611188" y="1501775"/>
            <a:ext cx="7718425" cy="4237038"/>
          </a:xfrm>
          <a:ln>
            <a:noFill/>
          </a:ln>
        </p:spPr>
        <p:style>
          <a:lnRef idx="2">
            <a:schemeClr val="dk1"/>
          </a:lnRef>
          <a:fillRef idx="1">
            <a:schemeClr val="lt1"/>
          </a:fillRef>
          <a:effectRef idx="0">
            <a:schemeClr val="dk1"/>
          </a:effectRef>
          <a:fontRef idx="minor">
            <a:schemeClr val="dk1"/>
          </a:fontRef>
        </p:style>
        <p:txBody>
          <a:bodyPr>
            <a:normAutofit/>
          </a:bodyPr>
          <a:lstStyle/>
          <a:p>
            <a:pPr marL="271463" indent="-271463" fontAlgn="base">
              <a:lnSpc>
                <a:spcPct val="120000"/>
              </a:lnSpc>
              <a:spcAft>
                <a:spcPts val="900"/>
              </a:spcAft>
              <a:buFont typeface="Wingdings" panose="05000000000000000000" pitchFamily="2" charset="2"/>
              <a:buChar char="§"/>
            </a:pPr>
            <a:r>
              <a:rPr lang="en-GB" sz="1600" dirty="0">
                <a:solidFill>
                  <a:schemeClr val="tx1"/>
                </a:solidFill>
                <a:latin typeface="+mj-lt"/>
                <a:cs typeface="Arial" panose="020B0604020202020204" pitchFamily="34" charset="0"/>
              </a:rPr>
              <a:t>Until 1 July 2021</a:t>
            </a:r>
            <a:r>
              <a:rPr lang="en-GB" sz="1600" b="0" dirty="0">
                <a:solidFill>
                  <a:schemeClr val="tx1"/>
                </a:solidFill>
                <a:latin typeface="+mj-lt"/>
                <a:cs typeface="Arial" panose="020B0604020202020204" pitchFamily="34" charset="0"/>
              </a:rPr>
              <a:t>, protected frontier workers can continue to enter the UK for work using a valid passport or national identity card. </a:t>
            </a:r>
          </a:p>
          <a:p>
            <a:pPr marL="271463" indent="-271463" fontAlgn="base">
              <a:lnSpc>
                <a:spcPct val="120000"/>
              </a:lnSpc>
              <a:spcAft>
                <a:spcPts val="900"/>
              </a:spcAft>
              <a:buFont typeface="Wingdings" panose="05000000000000000000" pitchFamily="2" charset="2"/>
              <a:buChar char="§"/>
            </a:pPr>
            <a:r>
              <a:rPr lang="en-GB" sz="1600" dirty="0">
                <a:solidFill>
                  <a:schemeClr val="tx1"/>
                </a:solidFill>
                <a:latin typeface="+mj-lt"/>
                <a:cs typeface="Arial" panose="020B0604020202020204" pitchFamily="34" charset="0"/>
              </a:rPr>
              <a:t>From the end of the grace period (1 July 2021) </a:t>
            </a:r>
            <a:r>
              <a:rPr lang="en-GB" sz="1600" b="0" dirty="0">
                <a:solidFill>
                  <a:schemeClr val="tx1"/>
                </a:solidFill>
                <a:latin typeface="+mj-lt"/>
                <a:cs typeface="Arial" panose="020B0604020202020204" pitchFamily="34" charset="0"/>
              </a:rPr>
              <a:t>non-Irish frontier workers will be required to hold a valid frontier worker permit in order to enter the UK for work.</a:t>
            </a:r>
          </a:p>
          <a:p>
            <a:pPr marL="271463" indent="-271463" fontAlgn="base">
              <a:lnSpc>
                <a:spcPct val="120000"/>
              </a:lnSpc>
              <a:spcAft>
                <a:spcPts val="900"/>
              </a:spcAft>
              <a:buFont typeface="Wingdings" panose="05000000000000000000" pitchFamily="2" charset="2"/>
              <a:buChar char="§"/>
            </a:pPr>
            <a:r>
              <a:rPr lang="en-GB" sz="1600" dirty="0">
                <a:solidFill>
                  <a:schemeClr val="tx1"/>
                </a:solidFill>
                <a:cs typeface="Arial" panose="020B0604020202020204" pitchFamily="34" charset="0"/>
              </a:rPr>
              <a:t>Irish citizens do not need to apply for a frontier worker permit to come to the UK for work, but they can choose to do so if they wish.</a:t>
            </a:r>
          </a:p>
          <a:p>
            <a:pPr marL="271463" lvl="4" indent="-271463" fontAlgn="base">
              <a:lnSpc>
                <a:spcPct val="120000"/>
              </a:lnSpc>
              <a:spcBef>
                <a:spcPts val="900"/>
              </a:spcBef>
              <a:spcAft>
                <a:spcPts val="900"/>
              </a:spcAft>
              <a:buFont typeface="Wingdings" panose="05000000000000000000" pitchFamily="2" charset="2"/>
              <a:buChar char="§"/>
            </a:pPr>
            <a:r>
              <a:rPr lang="en-GB" b="0" dirty="0">
                <a:solidFill>
                  <a:schemeClr val="tx1"/>
                </a:solidFill>
                <a:cs typeface="Arial" panose="020B0604020202020204" pitchFamily="34" charset="0"/>
              </a:rPr>
              <a:t>A frontier worker permit will last for 5 years, or 2 years if obtained on the basis of ‘retained worker’ status. </a:t>
            </a:r>
          </a:p>
          <a:p>
            <a:pPr marL="271463" lvl="4" indent="-271463" fontAlgn="base">
              <a:spcBef>
                <a:spcPts val="900"/>
              </a:spcBef>
              <a:spcAft>
                <a:spcPts val="900"/>
              </a:spcAft>
              <a:buFont typeface="Wingdings" panose="05000000000000000000" pitchFamily="2" charset="2"/>
              <a:buChar char="§"/>
            </a:pPr>
            <a:r>
              <a:rPr lang="en-GB" b="0" dirty="0">
                <a:solidFill>
                  <a:schemeClr val="tx1"/>
                </a:solidFill>
                <a:cs typeface="Arial" panose="020B0604020202020204" pitchFamily="34" charset="0"/>
              </a:rPr>
              <a:t>Further information, see: </a:t>
            </a:r>
            <a:r>
              <a:rPr lang="en-GB" b="0" dirty="0">
                <a:solidFill>
                  <a:schemeClr val="tx1"/>
                </a:solidFill>
                <a:cs typeface="Arial" panose="020B0604020202020204" pitchFamily="34" charset="0"/>
                <a:hlinkClick r:id="rId2"/>
              </a:rPr>
              <a:t>www.gov.uk/frontier-worker-permit</a:t>
            </a:r>
            <a:r>
              <a:rPr lang="en-GB" b="0" dirty="0">
                <a:solidFill>
                  <a:schemeClr val="tx1"/>
                </a:solidFill>
                <a:cs typeface="Arial" panose="020B0604020202020204" pitchFamily="34" charset="0"/>
              </a:rPr>
              <a:t> </a:t>
            </a:r>
          </a:p>
          <a:p>
            <a:pPr marL="271463" indent="-271463" fontAlgn="base">
              <a:lnSpc>
                <a:spcPct val="120000"/>
              </a:lnSpc>
              <a:spcAft>
                <a:spcPts val="900"/>
              </a:spcAft>
              <a:buFont typeface="Wingdings" panose="05000000000000000000" pitchFamily="2" charset="2"/>
              <a:buChar char="§"/>
            </a:pPr>
            <a:endParaRPr lang="en-GB" sz="1800" b="0" dirty="0">
              <a:solidFill>
                <a:schemeClr val="tx1"/>
              </a:solidFill>
              <a:latin typeface="+mj-lt"/>
              <a:cs typeface="Arial" panose="020B0604020202020204" pitchFamily="34" charset="0"/>
            </a:endParaRPr>
          </a:p>
          <a:p>
            <a:pPr marL="271463" indent="-271463" fontAlgn="base">
              <a:lnSpc>
                <a:spcPct val="120000"/>
              </a:lnSpc>
              <a:spcAft>
                <a:spcPts val="900"/>
              </a:spcAft>
              <a:buFont typeface="Wingdings" panose="05000000000000000000" pitchFamily="2" charset="2"/>
              <a:buChar char="§"/>
            </a:pPr>
            <a:endParaRPr lang="en-GB" sz="1800" b="0"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737908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83253-FB65-42F7-8906-9E924D2C1661}"/>
              </a:ext>
            </a:extLst>
          </p:cNvPr>
          <p:cNvSpPr>
            <a:spLocks noGrp="1"/>
          </p:cNvSpPr>
          <p:nvPr>
            <p:ph type="title"/>
          </p:nvPr>
        </p:nvSpPr>
        <p:spPr/>
        <p:txBody>
          <a:bodyPr>
            <a:normAutofit fontScale="90000"/>
          </a:bodyPr>
          <a:lstStyle/>
          <a:p>
            <a:r>
              <a:rPr lang="en-GB" altLang="en-US" sz="3900" dirty="0"/>
              <a:t>The UK’s Points-Based </a:t>
            </a:r>
            <a:br>
              <a:rPr lang="en-GB" altLang="en-US" sz="3900" dirty="0"/>
            </a:br>
            <a:r>
              <a:rPr lang="en-GB" altLang="en-US" sz="3900" dirty="0"/>
              <a:t>Immigration System </a:t>
            </a:r>
            <a:endParaRPr lang="en-GB" sz="3900" dirty="0"/>
          </a:p>
        </p:txBody>
      </p:sp>
      <p:sp>
        <p:nvSpPr>
          <p:cNvPr id="3" name="Text Placeholder 2">
            <a:extLst>
              <a:ext uri="{FF2B5EF4-FFF2-40B4-BE49-F238E27FC236}">
                <a16:creationId xmlns:a16="http://schemas.microsoft.com/office/drawing/2014/main" id="{C566774B-C04D-45D6-9DBF-6C8BE9417EFC}"/>
              </a:ext>
            </a:extLst>
          </p:cNvPr>
          <p:cNvSpPr>
            <a:spLocks noGrp="1"/>
          </p:cNvSpPr>
          <p:nvPr>
            <p:ph type="body" idx="1"/>
          </p:nvPr>
        </p:nvSpPr>
        <p:spPr/>
        <p:txBody>
          <a:bodyPr/>
          <a:lstStyle/>
          <a:p>
            <a:r>
              <a:rPr lang="en-GB" dirty="0"/>
              <a:t>Overview of key routes and resources </a:t>
            </a:r>
          </a:p>
        </p:txBody>
      </p:sp>
    </p:spTree>
    <p:extLst>
      <p:ext uri="{BB962C8B-B14F-4D97-AF65-F5344CB8AC3E}">
        <p14:creationId xmlns:p14="http://schemas.microsoft.com/office/powerpoint/2010/main" val="3283240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AF05-1762-4ED1-8F4A-9A13EDEE2D02}"/>
              </a:ext>
            </a:extLst>
          </p:cNvPr>
          <p:cNvSpPr>
            <a:spLocks noGrp="1"/>
          </p:cNvSpPr>
          <p:nvPr>
            <p:ph type="title"/>
          </p:nvPr>
        </p:nvSpPr>
        <p:spPr/>
        <p:txBody>
          <a:bodyPr/>
          <a:lstStyle/>
          <a:p>
            <a:r>
              <a:rPr lang="en-GB" dirty="0">
                <a:cs typeface="Arial"/>
              </a:rPr>
              <a:t>Overview</a:t>
            </a:r>
            <a:endParaRPr lang="en-GB" dirty="0"/>
          </a:p>
        </p:txBody>
      </p:sp>
      <p:sp>
        <p:nvSpPr>
          <p:cNvPr id="3" name="Content Placeholder 2">
            <a:extLst>
              <a:ext uri="{FF2B5EF4-FFF2-40B4-BE49-F238E27FC236}">
                <a16:creationId xmlns:a16="http://schemas.microsoft.com/office/drawing/2014/main" id="{AAA0190E-F97A-4C98-952A-36E633657741}"/>
              </a:ext>
            </a:extLst>
          </p:cNvPr>
          <p:cNvSpPr>
            <a:spLocks noGrp="1"/>
          </p:cNvSpPr>
          <p:nvPr>
            <p:ph idx="1"/>
          </p:nvPr>
        </p:nvSpPr>
        <p:spPr>
          <a:xfrm>
            <a:off x="712800" y="1197276"/>
            <a:ext cx="7718400" cy="4680109"/>
          </a:xfrm>
        </p:spPr>
        <p:txBody>
          <a:bodyPr>
            <a:normAutofit fontScale="85000" lnSpcReduction="20000"/>
          </a:bodyPr>
          <a:lstStyle/>
          <a:p>
            <a:pPr lvl="0" defTabSz="914400" eaLnBrk="0" fontAlgn="base" hangingPunct="0">
              <a:spcBef>
                <a:spcPct val="0"/>
              </a:spcBef>
              <a:spcAft>
                <a:spcPct val="0"/>
              </a:spcAft>
            </a:pPr>
            <a:r>
              <a:rPr lang="en-GB" sz="1900" b="0" dirty="0">
                <a:solidFill>
                  <a:prstClr val="black"/>
                </a:solidFill>
                <a:cs typeface="Arial"/>
              </a:rPr>
              <a:t>On the 1</a:t>
            </a:r>
            <a:r>
              <a:rPr lang="en-GB" sz="1900" b="0" baseline="30000" dirty="0">
                <a:solidFill>
                  <a:prstClr val="black"/>
                </a:solidFill>
                <a:cs typeface="Arial"/>
              </a:rPr>
              <a:t>st</a:t>
            </a:r>
            <a:r>
              <a:rPr lang="en-GB" sz="1900" b="0" dirty="0">
                <a:solidFill>
                  <a:prstClr val="black"/>
                </a:solidFill>
                <a:cs typeface="Arial"/>
              </a:rPr>
              <a:t> December </a:t>
            </a:r>
            <a:r>
              <a:rPr lang="en-GB" sz="1900" b="0" dirty="0">
                <a:solidFill>
                  <a:prstClr val="black"/>
                </a:solidFill>
                <a:latin typeface="Arial" charset="0"/>
                <a:cs typeface="Arial" charset="0"/>
              </a:rPr>
              <a:t>the Government launched a number of routes under the UK’s new points-based immigration system, including the Skilled Worker route. </a:t>
            </a:r>
            <a:r>
              <a:rPr lang="en-GB" sz="1900" dirty="0">
                <a:solidFill>
                  <a:prstClr val="black"/>
                </a:solidFill>
                <a:latin typeface="Arial" charset="0"/>
                <a:cs typeface="Arial" charset="0"/>
              </a:rPr>
              <a:t>Applicants for the new routes can now start to apply under the points-based system</a:t>
            </a:r>
            <a:r>
              <a:rPr lang="en-GB" sz="1900" b="0" dirty="0">
                <a:solidFill>
                  <a:prstClr val="black"/>
                </a:solidFill>
                <a:latin typeface="Arial" charset="0"/>
                <a:cs typeface="Arial" charset="0"/>
              </a:rPr>
              <a:t>. </a:t>
            </a:r>
          </a:p>
          <a:p>
            <a:pPr lvl="0" defTabSz="914400" eaLnBrk="0" fontAlgn="base" hangingPunct="0">
              <a:spcBef>
                <a:spcPct val="0"/>
              </a:spcBef>
              <a:spcAft>
                <a:spcPct val="0"/>
              </a:spcAft>
            </a:pPr>
            <a:endParaRPr lang="en-GB" sz="1900" b="0" dirty="0">
              <a:solidFill>
                <a:prstClr val="black"/>
              </a:solidFill>
              <a:cs typeface="Arial"/>
            </a:endParaRPr>
          </a:p>
          <a:p>
            <a:pPr lvl="0" defTabSz="914400" eaLnBrk="0" fontAlgn="base" hangingPunct="0">
              <a:spcBef>
                <a:spcPct val="0"/>
              </a:spcBef>
              <a:spcAft>
                <a:spcPct val="0"/>
              </a:spcAft>
            </a:pPr>
            <a:r>
              <a:rPr lang="en-GB" sz="1900" b="0" dirty="0">
                <a:solidFill>
                  <a:prstClr val="black"/>
                </a:solidFill>
                <a:cs typeface="Arial"/>
              </a:rPr>
              <a:t>The following publications have provided information to employers and applicants over the past year:</a:t>
            </a:r>
          </a:p>
          <a:p>
            <a:pPr lvl="0" defTabSz="914400" eaLnBrk="0" fontAlgn="base" hangingPunct="0">
              <a:spcBef>
                <a:spcPct val="0"/>
              </a:spcBef>
              <a:spcAft>
                <a:spcPct val="0"/>
              </a:spcAft>
            </a:pPr>
            <a:endParaRPr lang="en-GB" sz="1900" b="0" dirty="0">
              <a:solidFill>
                <a:prstClr val="black"/>
              </a:solidFill>
              <a:cs typeface="Arial"/>
            </a:endParaRPr>
          </a:p>
          <a:p>
            <a:pPr marL="285750" lvl="0" indent="-285750" defTabSz="914400" eaLnBrk="0" fontAlgn="base" hangingPunct="0">
              <a:spcBef>
                <a:spcPct val="0"/>
              </a:spcBef>
              <a:spcAft>
                <a:spcPct val="0"/>
              </a:spcAft>
              <a:buFont typeface="Arial"/>
              <a:buChar char="•"/>
            </a:pPr>
            <a:r>
              <a:rPr lang="en-GB" sz="1900" b="0" dirty="0">
                <a:solidFill>
                  <a:prstClr val="black"/>
                </a:solidFill>
                <a:cs typeface="Arial"/>
              </a:rPr>
              <a:t>The policy statement on the UK’s Points-Based System published on 19 February 2020 set out the overall parameters for the new system.</a:t>
            </a:r>
            <a:endParaRPr lang="en-GB" sz="1900" b="0" dirty="0">
              <a:solidFill>
                <a:prstClr val="black"/>
              </a:solidFill>
              <a:cs typeface="Arial" charset="0"/>
            </a:endParaRPr>
          </a:p>
          <a:p>
            <a:pPr lvl="0" defTabSz="914400" eaLnBrk="0" fontAlgn="base" hangingPunct="0">
              <a:spcBef>
                <a:spcPct val="0"/>
              </a:spcBef>
              <a:spcAft>
                <a:spcPct val="0"/>
              </a:spcAft>
            </a:pPr>
            <a:endParaRPr lang="en-GB" sz="1900" b="0" dirty="0">
              <a:solidFill>
                <a:prstClr val="black"/>
              </a:solidFill>
              <a:cs typeface="Arial"/>
            </a:endParaRPr>
          </a:p>
          <a:p>
            <a:pPr marL="285750" lvl="0" indent="-285750" defTabSz="914400" eaLnBrk="0" fontAlgn="base" hangingPunct="0">
              <a:spcBef>
                <a:spcPct val="0"/>
              </a:spcBef>
              <a:spcAft>
                <a:spcPct val="0"/>
              </a:spcAft>
              <a:buFont typeface="Arial"/>
              <a:buChar char="•"/>
            </a:pPr>
            <a:r>
              <a:rPr lang="en-GB" sz="1900" b="0" dirty="0">
                <a:solidFill>
                  <a:prstClr val="black"/>
                </a:solidFill>
                <a:cs typeface="Arial"/>
              </a:rPr>
              <a:t>On 13 July 2020 the Home Office published an additional statement which provided </a:t>
            </a:r>
            <a:r>
              <a:rPr lang="en-GB" sz="1900" dirty="0">
                <a:solidFill>
                  <a:prstClr val="black"/>
                </a:solidFill>
                <a:cs typeface="Arial"/>
              </a:rPr>
              <a:t>further details</a:t>
            </a:r>
            <a:r>
              <a:rPr lang="en-GB" sz="1900" b="0" dirty="0">
                <a:solidFill>
                  <a:prstClr val="black"/>
                </a:solidFill>
                <a:cs typeface="Arial"/>
              </a:rPr>
              <a:t> to applicants, employers and educational institutions on the draft requirements and conditions underpinning the key immigration routes. </a:t>
            </a:r>
            <a:r>
              <a:rPr lang="en-GB" sz="1900" b="0" dirty="0">
                <a:solidFill>
                  <a:prstClr val="black"/>
                </a:solidFill>
                <a:ea typeface="Arial" panose="020B0604020202020204" pitchFamily="34" charset="0"/>
                <a:cs typeface="Times New Roman"/>
              </a:rPr>
              <a:t>The statement covered </a:t>
            </a:r>
            <a:r>
              <a:rPr lang="en-GB" sz="1900" dirty="0">
                <a:solidFill>
                  <a:prstClr val="black"/>
                </a:solidFill>
                <a:ea typeface="Arial" panose="020B0604020202020204" pitchFamily="34" charset="0"/>
                <a:cs typeface="Times New Roman"/>
              </a:rPr>
              <a:t>the main economic migration routes for those wishing to apply to work or study or set up a business in the UK</a:t>
            </a:r>
            <a:r>
              <a:rPr lang="en-GB" sz="1900" b="0" dirty="0">
                <a:solidFill>
                  <a:prstClr val="black"/>
                </a:solidFill>
                <a:ea typeface="Arial" panose="020B0604020202020204" pitchFamily="34" charset="0"/>
                <a:cs typeface="Times New Roman"/>
              </a:rPr>
              <a:t>. </a:t>
            </a:r>
            <a:r>
              <a:rPr lang="en-GB" sz="1900" b="0" dirty="0">
                <a:solidFill>
                  <a:prstClr val="black"/>
                </a:solidFill>
                <a:ea typeface="Arial" panose="020B0604020202020204" pitchFamily="34" charset="0"/>
                <a:cs typeface="Arial"/>
              </a:rPr>
              <a:t>It also set out our provisions for visitors.</a:t>
            </a:r>
            <a:endParaRPr lang="en-GB" sz="1900" b="0" dirty="0">
              <a:solidFill>
                <a:prstClr val="black"/>
              </a:solidFill>
              <a:latin typeface="Arial" charset="0"/>
              <a:ea typeface="Arial" panose="020B0604020202020204" pitchFamily="34" charset="0"/>
              <a:cs typeface="Arial"/>
            </a:endParaRPr>
          </a:p>
          <a:p>
            <a:pPr marL="285750" lvl="0" indent="-285750" defTabSz="914400" eaLnBrk="0" fontAlgn="base" hangingPunct="0">
              <a:spcBef>
                <a:spcPct val="0"/>
              </a:spcBef>
              <a:spcAft>
                <a:spcPct val="0"/>
              </a:spcAft>
              <a:buFont typeface="Arial"/>
              <a:buChar char="•"/>
            </a:pPr>
            <a:endParaRPr lang="en-GB" sz="1900" b="0" dirty="0">
              <a:solidFill>
                <a:prstClr val="black"/>
              </a:solidFill>
              <a:cs typeface="Arial"/>
            </a:endParaRPr>
          </a:p>
          <a:p>
            <a:pPr marL="285750" lvl="0" indent="-285750" defTabSz="914400" eaLnBrk="0" fontAlgn="base" hangingPunct="0">
              <a:spcBef>
                <a:spcPct val="0"/>
              </a:spcBef>
              <a:spcAft>
                <a:spcPct val="0"/>
              </a:spcAft>
              <a:buFont typeface="Arial"/>
              <a:buChar char="•"/>
            </a:pPr>
            <a:r>
              <a:rPr lang="en-GB" sz="1900" b="0" dirty="0">
                <a:solidFill>
                  <a:prstClr val="black"/>
                </a:solidFill>
                <a:cs typeface="Arial"/>
              </a:rPr>
              <a:t>On 22 October the Home Secretary </a:t>
            </a:r>
            <a:r>
              <a:rPr lang="en-GB" sz="1900" dirty="0">
                <a:solidFill>
                  <a:prstClr val="black"/>
                </a:solidFill>
                <a:cs typeface="Arial"/>
              </a:rPr>
              <a:t>laid changes to the Immigration Rules </a:t>
            </a:r>
            <a:r>
              <a:rPr lang="en-GB" sz="1900" b="0" dirty="0">
                <a:solidFill>
                  <a:prstClr val="black"/>
                </a:solidFill>
                <a:cs typeface="Arial"/>
              </a:rPr>
              <a:t>that underpin the new Points-Based System to replace freedom of movement. </a:t>
            </a:r>
          </a:p>
          <a:p>
            <a:pPr lvl="0" defTabSz="914400" eaLnBrk="0" fontAlgn="base" hangingPunct="0">
              <a:spcBef>
                <a:spcPct val="0"/>
              </a:spcBef>
              <a:spcAft>
                <a:spcPct val="0"/>
              </a:spcAft>
            </a:pPr>
            <a:endParaRPr lang="en-GB" sz="2000" dirty="0">
              <a:solidFill>
                <a:srgbClr val="000000"/>
              </a:solidFill>
              <a:latin typeface="Arial" panose="020B0604020202020204" pitchFamily="34" charset="0"/>
              <a:ea typeface="Times New Roman" panose="02020603050405020304" pitchFamily="18" charset="0"/>
            </a:endParaRPr>
          </a:p>
          <a:p>
            <a:pPr lvl="0" defTabSz="914400" eaLnBrk="0" fontAlgn="base" hangingPunct="0">
              <a:spcBef>
                <a:spcPct val="0"/>
              </a:spcBef>
              <a:spcAft>
                <a:spcPct val="0"/>
              </a:spcAft>
            </a:pPr>
            <a:r>
              <a:rPr lang="en-GB" sz="2000" dirty="0">
                <a:solidFill>
                  <a:srgbClr val="000000"/>
                </a:solidFill>
                <a:latin typeface="Arial" panose="020B0604020202020204" pitchFamily="34" charset="0"/>
                <a:ea typeface="Times New Roman" panose="02020603050405020304" pitchFamily="18" charset="0"/>
              </a:rPr>
              <a:t>Irish citizens will continue to be able to enter the UK under the Common Travel Area arrangements. They do not need to apply to the EU Settlement Scheme or under the new </a:t>
            </a:r>
            <a:r>
              <a:rPr lang="en-GB" sz="2000" dirty="0">
                <a:solidFill>
                  <a:srgbClr val="000000"/>
                </a:solidFill>
                <a:latin typeface="Arial" panose="020B0604020202020204" pitchFamily="34" charset="0"/>
              </a:rPr>
              <a:t>points-based system.</a:t>
            </a:r>
          </a:p>
          <a:p>
            <a:pPr lvl="0" defTabSz="914400" eaLnBrk="0" fontAlgn="base" hangingPunct="0">
              <a:spcBef>
                <a:spcPct val="0"/>
              </a:spcBef>
              <a:spcAft>
                <a:spcPct val="0"/>
              </a:spcAft>
            </a:pPr>
            <a:endParaRPr lang="en-GB" sz="1900" b="0" dirty="0">
              <a:solidFill>
                <a:prstClr val="black"/>
              </a:solidFill>
              <a:cs typeface="Arial"/>
            </a:endParaRPr>
          </a:p>
          <a:p>
            <a:endParaRPr lang="en-GB" dirty="0"/>
          </a:p>
        </p:txBody>
      </p:sp>
      <p:sp>
        <p:nvSpPr>
          <p:cNvPr id="4" name="Date Placeholder 3">
            <a:extLst>
              <a:ext uri="{FF2B5EF4-FFF2-40B4-BE49-F238E27FC236}">
                <a16:creationId xmlns:a16="http://schemas.microsoft.com/office/drawing/2014/main" id="{D846DB45-5A87-487B-9967-28F6CAE70D8F}"/>
              </a:ext>
            </a:extLst>
          </p:cNvPr>
          <p:cNvSpPr>
            <a:spLocks noGrp="1"/>
          </p:cNvSpPr>
          <p:nvPr>
            <p:ph type="dt" sz="half" idx="10"/>
          </p:nvPr>
        </p:nvSpPr>
        <p:spPr/>
        <p:txBody>
          <a:bodyPr/>
          <a:lstStyle/>
          <a:p>
            <a:r>
              <a:rPr lang="en-GB" dirty="0">
                <a:solidFill>
                  <a:prstClr val="black"/>
                </a:solidFill>
              </a:rPr>
              <a:t> </a:t>
            </a:r>
          </a:p>
        </p:txBody>
      </p:sp>
      <p:sp>
        <p:nvSpPr>
          <p:cNvPr id="5" name="Footer Placeholder 4">
            <a:extLst>
              <a:ext uri="{FF2B5EF4-FFF2-40B4-BE49-F238E27FC236}">
                <a16:creationId xmlns:a16="http://schemas.microsoft.com/office/drawing/2014/main" id="{C8923C49-B284-46D2-B5B1-3766067B7D89}"/>
              </a:ext>
            </a:extLst>
          </p:cNvPr>
          <p:cNvSpPr>
            <a:spLocks noGrp="1"/>
          </p:cNvSpPr>
          <p:nvPr>
            <p:ph type="ftr" sz="quarter" idx="11"/>
          </p:nvPr>
        </p:nvSpPr>
        <p:spPr/>
        <p:txBody>
          <a:bodyPr/>
          <a:lstStyle/>
          <a:p>
            <a:r>
              <a:rPr lang="en-GB" dirty="0">
                <a:solidFill>
                  <a:prstClr val="black"/>
                </a:solidFill>
              </a:rPr>
              <a:t> </a:t>
            </a:r>
          </a:p>
        </p:txBody>
      </p:sp>
      <p:sp>
        <p:nvSpPr>
          <p:cNvPr id="6" name="Slide Number Placeholder 5">
            <a:extLst>
              <a:ext uri="{FF2B5EF4-FFF2-40B4-BE49-F238E27FC236}">
                <a16:creationId xmlns:a16="http://schemas.microsoft.com/office/drawing/2014/main" id="{B1499B5C-560E-4909-BAF1-918A02FA3CAD}"/>
              </a:ext>
            </a:extLst>
          </p:cNvPr>
          <p:cNvSpPr>
            <a:spLocks noGrp="1"/>
          </p:cNvSpPr>
          <p:nvPr>
            <p:ph type="sldNum" sz="quarter" idx="12"/>
          </p:nvPr>
        </p:nvSpPr>
        <p:spPr/>
        <p:txBody>
          <a:bodyPr/>
          <a:lstStyle/>
          <a:p>
            <a:fld id="{335678BA-AEBF-475C-8121-6FA3B0DDE855}" type="slidenum">
              <a:rPr lang="en-GB" smtClean="0">
                <a:solidFill>
                  <a:prstClr val="black"/>
                </a:solidFill>
              </a:rPr>
              <a:pPr/>
              <a:t>11</a:t>
            </a:fld>
            <a:endParaRPr lang="en-GB">
              <a:solidFill>
                <a:prstClr val="black"/>
              </a:solidFill>
            </a:endParaRPr>
          </a:p>
        </p:txBody>
      </p:sp>
    </p:spTree>
    <p:extLst>
      <p:ext uri="{BB962C8B-B14F-4D97-AF65-F5344CB8AC3E}">
        <p14:creationId xmlns:p14="http://schemas.microsoft.com/office/powerpoint/2010/main" val="1920050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4CB17-C11D-40FF-BCD9-E85CD3550348}"/>
              </a:ext>
            </a:extLst>
          </p:cNvPr>
          <p:cNvSpPr>
            <a:spLocks noGrp="1"/>
          </p:cNvSpPr>
          <p:nvPr>
            <p:ph type="title"/>
          </p:nvPr>
        </p:nvSpPr>
        <p:spPr/>
        <p:txBody>
          <a:bodyPr>
            <a:normAutofit fontScale="90000"/>
          </a:bodyPr>
          <a:lstStyle/>
          <a:p>
            <a:r>
              <a:rPr lang="en-GB" altLang="en-US" sz="4400" dirty="0"/>
              <a:t>The UK’s Points-Based </a:t>
            </a:r>
            <a:br>
              <a:rPr lang="en-GB" altLang="en-US" sz="4400" dirty="0"/>
            </a:br>
            <a:r>
              <a:rPr lang="en-GB" altLang="en-US" sz="4400" dirty="0"/>
              <a:t>Immigration System </a:t>
            </a:r>
            <a:endParaRPr lang="en-GB" dirty="0"/>
          </a:p>
        </p:txBody>
      </p:sp>
      <p:sp>
        <p:nvSpPr>
          <p:cNvPr id="3" name="Text Placeholder 2">
            <a:extLst>
              <a:ext uri="{FF2B5EF4-FFF2-40B4-BE49-F238E27FC236}">
                <a16:creationId xmlns:a16="http://schemas.microsoft.com/office/drawing/2014/main" id="{B7687263-984A-4B5D-B11E-81E22C098F2D}"/>
              </a:ext>
            </a:extLst>
          </p:cNvPr>
          <p:cNvSpPr>
            <a:spLocks noGrp="1"/>
          </p:cNvSpPr>
          <p:nvPr>
            <p:ph type="body" idx="1"/>
          </p:nvPr>
        </p:nvSpPr>
        <p:spPr/>
        <p:txBody>
          <a:bodyPr>
            <a:normAutofit/>
          </a:bodyPr>
          <a:lstStyle/>
          <a:p>
            <a:r>
              <a:rPr lang="en-GB" dirty="0"/>
              <a:t>The skilled worker route and sponsorship</a:t>
            </a:r>
          </a:p>
        </p:txBody>
      </p:sp>
    </p:spTree>
    <p:extLst>
      <p:ext uri="{BB962C8B-B14F-4D97-AF65-F5344CB8AC3E}">
        <p14:creationId xmlns:p14="http://schemas.microsoft.com/office/powerpoint/2010/main" val="910255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AF05-1762-4ED1-8F4A-9A13EDEE2D02}"/>
              </a:ext>
            </a:extLst>
          </p:cNvPr>
          <p:cNvSpPr>
            <a:spLocks noGrp="1"/>
          </p:cNvSpPr>
          <p:nvPr>
            <p:ph type="title"/>
          </p:nvPr>
        </p:nvSpPr>
        <p:spPr/>
        <p:txBody>
          <a:bodyPr/>
          <a:lstStyle/>
          <a:p>
            <a:r>
              <a:rPr lang="en-GB" dirty="0">
                <a:cs typeface="Arial"/>
              </a:rPr>
              <a:t>Skilled worker route </a:t>
            </a:r>
            <a:endParaRPr lang="en-GB" dirty="0"/>
          </a:p>
        </p:txBody>
      </p:sp>
      <p:sp>
        <p:nvSpPr>
          <p:cNvPr id="4" name="Date Placeholder 3">
            <a:extLst>
              <a:ext uri="{FF2B5EF4-FFF2-40B4-BE49-F238E27FC236}">
                <a16:creationId xmlns:a16="http://schemas.microsoft.com/office/drawing/2014/main" id="{D846DB45-5A87-487B-9967-28F6CAE70D8F}"/>
              </a:ext>
            </a:extLst>
          </p:cNvPr>
          <p:cNvSpPr>
            <a:spLocks noGrp="1"/>
          </p:cNvSpPr>
          <p:nvPr>
            <p:ph type="dt" sz="half" idx="10"/>
          </p:nvPr>
        </p:nvSpPr>
        <p:spPr>
          <a:xfrm>
            <a:off x="332635" y="5799280"/>
            <a:ext cx="1080000" cy="216000"/>
          </a:xfrm>
        </p:spPr>
        <p:txBody>
          <a:bodyPr/>
          <a:lstStyle/>
          <a:p>
            <a:r>
              <a:rPr lang="en-GB" dirty="0">
                <a:solidFill>
                  <a:prstClr val="black"/>
                </a:solidFill>
              </a:rPr>
              <a:t> </a:t>
            </a:r>
          </a:p>
        </p:txBody>
      </p:sp>
      <p:sp>
        <p:nvSpPr>
          <p:cNvPr id="5" name="Footer Placeholder 4">
            <a:extLst>
              <a:ext uri="{FF2B5EF4-FFF2-40B4-BE49-F238E27FC236}">
                <a16:creationId xmlns:a16="http://schemas.microsoft.com/office/drawing/2014/main" id="{C8923C49-B284-46D2-B5B1-3766067B7D89}"/>
              </a:ext>
            </a:extLst>
          </p:cNvPr>
          <p:cNvSpPr>
            <a:spLocks noGrp="1"/>
          </p:cNvSpPr>
          <p:nvPr>
            <p:ph type="ftr" sz="quarter" idx="11"/>
          </p:nvPr>
        </p:nvSpPr>
        <p:spPr>
          <a:xfrm>
            <a:off x="1431535" y="5799280"/>
            <a:ext cx="6326100" cy="216000"/>
          </a:xfrm>
        </p:spPr>
        <p:txBody>
          <a:bodyPr/>
          <a:lstStyle/>
          <a:p>
            <a:r>
              <a:rPr lang="en-GB" dirty="0">
                <a:solidFill>
                  <a:prstClr val="black"/>
                </a:solidFill>
              </a:rPr>
              <a:t> </a:t>
            </a:r>
          </a:p>
        </p:txBody>
      </p:sp>
      <p:sp>
        <p:nvSpPr>
          <p:cNvPr id="6" name="Slide Number Placeholder 5">
            <a:extLst>
              <a:ext uri="{FF2B5EF4-FFF2-40B4-BE49-F238E27FC236}">
                <a16:creationId xmlns:a16="http://schemas.microsoft.com/office/drawing/2014/main" id="{B1499B5C-560E-4909-BAF1-918A02FA3CAD}"/>
              </a:ext>
            </a:extLst>
          </p:cNvPr>
          <p:cNvSpPr>
            <a:spLocks noGrp="1"/>
          </p:cNvSpPr>
          <p:nvPr>
            <p:ph type="sldNum" sz="quarter" idx="12"/>
          </p:nvPr>
        </p:nvSpPr>
        <p:spPr>
          <a:xfrm>
            <a:off x="8579328" y="6491899"/>
            <a:ext cx="406157" cy="216000"/>
          </a:xfrm>
        </p:spPr>
        <p:txBody>
          <a:bodyPr/>
          <a:lstStyle/>
          <a:p>
            <a:fld id="{335678BA-AEBF-475C-8121-6FA3B0DDE855}" type="slidenum">
              <a:rPr lang="en-GB" smtClean="0">
                <a:solidFill>
                  <a:prstClr val="black"/>
                </a:solidFill>
              </a:rPr>
              <a:pPr/>
              <a:t>13</a:t>
            </a:fld>
            <a:endParaRPr lang="en-GB" dirty="0">
              <a:solidFill>
                <a:prstClr val="black"/>
              </a:solidFill>
            </a:endParaRPr>
          </a:p>
        </p:txBody>
      </p:sp>
      <p:sp>
        <p:nvSpPr>
          <p:cNvPr id="10" name="Rectangle: Rounded Corners 9">
            <a:extLst>
              <a:ext uri="{FF2B5EF4-FFF2-40B4-BE49-F238E27FC236}">
                <a16:creationId xmlns:a16="http://schemas.microsoft.com/office/drawing/2014/main" id="{E030604F-EE1E-4DE8-A59D-8EDAE115154F}"/>
              </a:ext>
            </a:extLst>
          </p:cNvPr>
          <p:cNvSpPr/>
          <p:nvPr/>
        </p:nvSpPr>
        <p:spPr>
          <a:xfrm>
            <a:off x="2417726" y="903369"/>
            <a:ext cx="1841596" cy="1055556"/>
          </a:xfrm>
          <a:prstGeom prst="roundRect">
            <a:avLst/>
          </a:prstGeom>
          <a:solidFill>
            <a:srgbClr val="C8E6EE"/>
          </a:solidFill>
          <a:ln>
            <a:solidFill>
              <a:srgbClr val="C8E6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sp>
        <p:nvSpPr>
          <p:cNvPr id="11" name="TextBox 10">
            <a:extLst>
              <a:ext uri="{FF2B5EF4-FFF2-40B4-BE49-F238E27FC236}">
                <a16:creationId xmlns:a16="http://schemas.microsoft.com/office/drawing/2014/main" id="{F1D0AB95-D780-4CD6-ADA1-52DB6BBFBE52}"/>
              </a:ext>
            </a:extLst>
          </p:cNvPr>
          <p:cNvSpPr txBox="1"/>
          <p:nvPr/>
        </p:nvSpPr>
        <p:spPr>
          <a:xfrm>
            <a:off x="2417726" y="855832"/>
            <a:ext cx="1704926" cy="1200329"/>
          </a:xfrm>
          <a:prstGeom prst="rect">
            <a:avLst/>
          </a:prstGeom>
          <a:noFill/>
        </p:spPr>
        <p:txBody>
          <a:bodyPr wrap="square" rtlCol="0" anchor="t">
            <a:spAutoFit/>
          </a:bodyPr>
          <a:lstStyle/>
          <a:p>
            <a:pPr algn="ctr" defTabSz="914400"/>
            <a:r>
              <a:rPr lang="en-GB" b="1" dirty="0">
                <a:solidFill>
                  <a:prstClr val="black"/>
                </a:solidFill>
                <a:cs typeface="Arial"/>
              </a:rPr>
              <a:t>Job offer from HO approved sponsor</a:t>
            </a:r>
          </a:p>
        </p:txBody>
      </p:sp>
      <p:sp>
        <p:nvSpPr>
          <p:cNvPr id="12" name="Rectangle: Rounded Corners 11">
            <a:extLst>
              <a:ext uri="{FF2B5EF4-FFF2-40B4-BE49-F238E27FC236}">
                <a16:creationId xmlns:a16="http://schemas.microsoft.com/office/drawing/2014/main" id="{1D666D77-181E-4B8D-9CE4-F88B31121134}"/>
              </a:ext>
            </a:extLst>
          </p:cNvPr>
          <p:cNvSpPr/>
          <p:nvPr/>
        </p:nvSpPr>
        <p:spPr>
          <a:xfrm>
            <a:off x="2417726" y="2188776"/>
            <a:ext cx="1841596" cy="1352708"/>
          </a:xfrm>
          <a:prstGeom prst="roundRect">
            <a:avLst/>
          </a:prstGeom>
          <a:solidFill>
            <a:srgbClr val="C8E6EE"/>
          </a:solidFill>
          <a:ln>
            <a:solidFill>
              <a:srgbClr val="C8E6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sp>
        <p:nvSpPr>
          <p:cNvPr id="13" name="TextBox 12">
            <a:extLst>
              <a:ext uri="{FF2B5EF4-FFF2-40B4-BE49-F238E27FC236}">
                <a16:creationId xmlns:a16="http://schemas.microsoft.com/office/drawing/2014/main" id="{0F9D3AB5-1BCC-47BE-B767-BB4EADFFB5D0}"/>
              </a:ext>
            </a:extLst>
          </p:cNvPr>
          <p:cNvSpPr txBox="1"/>
          <p:nvPr/>
        </p:nvSpPr>
        <p:spPr>
          <a:xfrm>
            <a:off x="2486061" y="2176636"/>
            <a:ext cx="1704926" cy="1477328"/>
          </a:xfrm>
          <a:prstGeom prst="rect">
            <a:avLst/>
          </a:prstGeom>
          <a:noFill/>
        </p:spPr>
        <p:txBody>
          <a:bodyPr wrap="square" rtlCol="0" anchor="t">
            <a:spAutoFit/>
          </a:bodyPr>
          <a:lstStyle/>
          <a:p>
            <a:pPr algn="ctr" defTabSz="914400"/>
            <a:r>
              <a:rPr lang="en-GB" b="1" dirty="0">
                <a:solidFill>
                  <a:prstClr val="black"/>
                </a:solidFill>
                <a:cs typeface="Arial"/>
              </a:rPr>
              <a:t>Skill level</a:t>
            </a:r>
          </a:p>
          <a:p>
            <a:pPr algn="ctr" defTabSz="914400"/>
            <a:r>
              <a:rPr lang="en-GB" dirty="0">
                <a:solidFill>
                  <a:prstClr val="black"/>
                </a:solidFill>
                <a:cs typeface="Arial"/>
              </a:rPr>
              <a:t>RQF3 (A-level and equivalent) and above</a:t>
            </a:r>
          </a:p>
        </p:txBody>
      </p:sp>
      <p:sp>
        <p:nvSpPr>
          <p:cNvPr id="14" name="Rectangle: Rounded Corners 13">
            <a:extLst>
              <a:ext uri="{FF2B5EF4-FFF2-40B4-BE49-F238E27FC236}">
                <a16:creationId xmlns:a16="http://schemas.microsoft.com/office/drawing/2014/main" id="{4931D857-2706-426C-8A49-AECD0CD04F15}"/>
              </a:ext>
            </a:extLst>
          </p:cNvPr>
          <p:cNvSpPr/>
          <p:nvPr/>
        </p:nvSpPr>
        <p:spPr>
          <a:xfrm>
            <a:off x="4830960" y="919512"/>
            <a:ext cx="1791443" cy="1055556"/>
          </a:xfrm>
          <a:prstGeom prst="roundRect">
            <a:avLst/>
          </a:prstGeom>
          <a:solidFill>
            <a:srgbClr val="D4CAE0"/>
          </a:solidFill>
          <a:ln>
            <a:solidFill>
              <a:srgbClr val="D4CA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sp>
        <p:nvSpPr>
          <p:cNvPr id="15" name="TextBox 14">
            <a:extLst>
              <a:ext uri="{FF2B5EF4-FFF2-40B4-BE49-F238E27FC236}">
                <a16:creationId xmlns:a16="http://schemas.microsoft.com/office/drawing/2014/main" id="{C36C16F2-3B45-4965-AE7C-66C8EE7ED941}"/>
              </a:ext>
            </a:extLst>
          </p:cNvPr>
          <p:cNvSpPr txBox="1"/>
          <p:nvPr/>
        </p:nvSpPr>
        <p:spPr>
          <a:xfrm>
            <a:off x="4903034" y="1097042"/>
            <a:ext cx="1704926" cy="646331"/>
          </a:xfrm>
          <a:prstGeom prst="rect">
            <a:avLst/>
          </a:prstGeom>
          <a:noFill/>
        </p:spPr>
        <p:txBody>
          <a:bodyPr wrap="square" rtlCol="0">
            <a:spAutoFit/>
          </a:bodyPr>
          <a:lstStyle/>
          <a:p>
            <a:pPr algn="ctr" defTabSz="914400"/>
            <a:r>
              <a:rPr lang="en-GB" b="1" dirty="0">
                <a:solidFill>
                  <a:prstClr val="black"/>
                </a:solidFill>
              </a:rPr>
              <a:t>Speak English</a:t>
            </a:r>
          </a:p>
        </p:txBody>
      </p:sp>
      <p:sp>
        <p:nvSpPr>
          <p:cNvPr id="16" name="Rectangle: Rounded Corners 15">
            <a:extLst>
              <a:ext uri="{FF2B5EF4-FFF2-40B4-BE49-F238E27FC236}">
                <a16:creationId xmlns:a16="http://schemas.microsoft.com/office/drawing/2014/main" id="{E19125D2-54E1-4EC8-AB45-5014551AD313}"/>
              </a:ext>
            </a:extLst>
          </p:cNvPr>
          <p:cNvSpPr/>
          <p:nvPr/>
        </p:nvSpPr>
        <p:spPr>
          <a:xfrm>
            <a:off x="7194042" y="905652"/>
            <a:ext cx="1791443" cy="1055556"/>
          </a:xfrm>
          <a:prstGeom prst="roundRect">
            <a:avLst/>
          </a:prstGeom>
          <a:solidFill>
            <a:srgbClr val="C5CAE5"/>
          </a:solidFill>
          <a:ln>
            <a:solidFill>
              <a:srgbClr val="C5CA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sp>
        <p:nvSpPr>
          <p:cNvPr id="17" name="TextBox 16">
            <a:extLst>
              <a:ext uri="{FF2B5EF4-FFF2-40B4-BE49-F238E27FC236}">
                <a16:creationId xmlns:a16="http://schemas.microsoft.com/office/drawing/2014/main" id="{51A511C7-3C35-4F66-A87F-1C5D011E628A}"/>
              </a:ext>
            </a:extLst>
          </p:cNvPr>
          <p:cNvSpPr txBox="1"/>
          <p:nvPr/>
        </p:nvSpPr>
        <p:spPr>
          <a:xfrm>
            <a:off x="7311018" y="1124125"/>
            <a:ext cx="1704926" cy="646331"/>
          </a:xfrm>
          <a:prstGeom prst="rect">
            <a:avLst/>
          </a:prstGeom>
          <a:noFill/>
        </p:spPr>
        <p:txBody>
          <a:bodyPr wrap="square" rtlCol="0">
            <a:spAutoFit/>
          </a:bodyPr>
          <a:lstStyle/>
          <a:p>
            <a:pPr algn="ctr" defTabSz="914400"/>
            <a:r>
              <a:rPr lang="en-GB" b="1" dirty="0">
                <a:solidFill>
                  <a:prstClr val="black"/>
                </a:solidFill>
              </a:rPr>
              <a:t>Criminality threshold</a:t>
            </a:r>
          </a:p>
        </p:txBody>
      </p:sp>
      <p:sp>
        <p:nvSpPr>
          <p:cNvPr id="18" name="Rectangle: Rounded Corners 17">
            <a:extLst>
              <a:ext uri="{FF2B5EF4-FFF2-40B4-BE49-F238E27FC236}">
                <a16:creationId xmlns:a16="http://schemas.microsoft.com/office/drawing/2014/main" id="{8F1C890F-F8A4-45A2-B4AF-AD930159AD58}"/>
              </a:ext>
            </a:extLst>
          </p:cNvPr>
          <p:cNvSpPr/>
          <p:nvPr/>
        </p:nvSpPr>
        <p:spPr>
          <a:xfrm>
            <a:off x="2442802" y="3733718"/>
            <a:ext cx="1841596" cy="2160201"/>
          </a:xfrm>
          <a:prstGeom prst="roundRect">
            <a:avLst/>
          </a:prstGeom>
          <a:solidFill>
            <a:srgbClr val="C8E6EE"/>
          </a:solidFill>
          <a:ln>
            <a:solidFill>
              <a:srgbClr val="C8E6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GB" b="1" dirty="0">
                <a:solidFill>
                  <a:prstClr val="black"/>
                </a:solidFill>
                <a:cs typeface="Arial"/>
              </a:rPr>
              <a:t>Relevant salary </a:t>
            </a:r>
          </a:p>
          <a:p>
            <a:pPr algn="ctr" defTabSz="914400"/>
            <a:r>
              <a:rPr lang="en-GB" dirty="0">
                <a:solidFill>
                  <a:prstClr val="black"/>
                </a:solidFill>
                <a:cs typeface="Arial"/>
              </a:rPr>
              <a:t>-Either the general salary threshold or going rate, whichever is higher</a:t>
            </a:r>
          </a:p>
        </p:txBody>
      </p:sp>
      <p:sp>
        <p:nvSpPr>
          <p:cNvPr id="19" name="Rectangle: Rounded Corners 18">
            <a:extLst>
              <a:ext uri="{FF2B5EF4-FFF2-40B4-BE49-F238E27FC236}">
                <a16:creationId xmlns:a16="http://schemas.microsoft.com/office/drawing/2014/main" id="{C321208D-0967-4537-B94A-C7AF45FDE6F2}"/>
              </a:ext>
            </a:extLst>
          </p:cNvPr>
          <p:cNvSpPr/>
          <p:nvPr/>
        </p:nvSpPr>
        <p:spPr>
          <a:xfrm>
            <a:off x="4460151" y="2163537"/>
            <a:ext cx="4555793" cy="3564581"/>
          </a:xfrm>
          <a:prstGeom prst="roundRect">
            <a:avLst/>
          </a:prstGeom>
          <a:noFill/>
          <a:ln w="28575">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sp>
        <p:nvSpPr>
          <p:cNvPr id="20" name="TextBox 19">
            <a:extLst>
              <a:ext uri="{FF2B5EF4-FFF2-40B4-BE49-F238E27FC236}">
                <a16:creationId xmlns:a16="http://schemas.microsoft.com/office/drawing/2014/main" id="{19ADC6FA-5F42-4B34-9AB2-792EFCFDCBD5}"/>
              </a:ext>
            </a:extLst>
          </p:cNvPr>
          <p:cNvSpPr txBox="1"/>
          <p:nvPr/>
        </p:nvSpPr>
        <p:spPr>
          <a:xfrm>
            <a:off x="4680188" y="2354289"/>
            <a:ext cx="4439455" cy="3416320"/>
          </a:xfrm>
          <a:prstGeom prst="rect">
            <a:avLst/>
          </a:prstGeom>
          <a:noFill/>
        </p:spPr>
        <p:txBody>
          <a:bodyPr wrap="square" rtlCol="0" anchor="t">
            <a:spAutoFit/>
          </a:bodyPr>
          <a:lstStyle/>
          <a:p>
            <a:pPr defTabSz="914400"/>
            <a:r>
              <a:rPr lang="en-GB" b="1" dirty="0">
                <a:solidFill>
                  <a:prstClr val="black"/>
                </a:solidFill>
                <a:cs typeface="Arial"/>
              </a:rPr>
              <a:t>What’s new for the skilled worker route?</a:t>
            </a:r>
            <a:endParaRPr lang="en-GB" sz="1600" b="1" dirty="0">
              <a:solidFill>
                <a:prstClr val="black"/>
              </a:solidFill>
            </a:endParaRPr>
          </a:p>
          <a:p>
            <a:pPr defTabSz="914400"/>
            <a:r>
              <a:rPr lang="en-GB" dirty="0">
                <a:solidFill>
                  <a:prstClr val="black"/>
                </a:solidFill>
              </a:rPr>
              <a:t>No cap on numbers</a:t>
            </a:r>
            <a:r>
              <a:rPr lang="en-US" dirty="0">
                <a:solidFill>
                  <a:prstClr val="black"/>
                </a:solidFill>
              </a:rPr>
              <a:t>​</a:t>
            </a:r>
          </a:p>
          <a:p>
            <a:pPr defTabSz="914400"/>
            <a:r>
              <a:rPr lang="en-GB" dirty="0">
                <a:solidFill>
                  <a:prstClr val="black"/>
                </a:solidFill>
              </a:rPr>
              <a:t>No Resident Labour Market Test</a:t>
            </a:r>
            <a:r>
              <a:rPr lang="en-US" dirty="0">
                <a:solidFill>
                  <a:prstClr val="black"/>
                </a:solidFill>
              </a:rPr>
              <a:t>​</a:t>
            </a:r>
          </a:p>
          <a:p>
            <a:pPr defTabSz="914400"/>
            <a:r>
              <a:rPr lang="en-GB" dirty="0">
                <a:solidFill>
                  <a:prstClr val="black"/>
                </a:solidFill>
              </a:rPr>
              <a:t>Expanded skills threshold – now RQF3 (equivalent to A-level) and above</a:t>
            </a:r>
            <a:r>
              <a:rPr lang="en-US" dirty="0">
                <a:solidFill>
                  <a:prstClr val="black"/>
                </a:solidFill>
              </a:rPr>
              <a:t>​</a:t>
            </a:r>
          </a:p>
          <a:p>
            <a:pPr defTabSz="914400"/>
            <a:r>
              <a:rPr lang="en-GB" dirty="0">
                <a:solidFill>
                  <a:prstClr val="black"/>
                </a:solidFill>
              </a:rPr>
              <a:t>Tradeable points – points for certain characteristics will be tradeable against salary  </a:t>
            </a:r>
            <a:r>
              <a:rPr lang="en-US" dirty="0">
                <a:solidFill>
                  <a:prstClr val="black"/>
                </a:solidFill>
              </a:rPr>
              <a:t>​</a:t>
            </a:r>
          </a:p>
          <a:p>
            <a:pPr defTabSz="914400"/>
            <a:r>
              <a:rPr lang="en-GB" dirty="0">
                <a:solidFill>
                  <a:prstClr val="black"/>
                </a:solidFill>
              </a:rPr>
              <a:t>The 12-month “cooling off period” and six-year maximum length of stay in the route are being removed</a:t>
            </a:r>
            <a:endParaRPr lang="en-US" dirty="0">
              <a:solidFill>
                <a:prstClr val="black"/>
              </a:solidFill>
            </a:endParaRPr>
          </a:p>
        </p:txBody>
      </p:sp>
      <p:sp>
        <p:nvSpPr>
          <p:cNvPr id="21" name="TextBox 20">
            <a:extLst>
              <a:ext uri="{FF2B5EF4-FFF2-40B4-BE49-F238E27FC236}">
                <a16:creationId xmlns:a16="http://schemas.microsoft.com/office/drawing/2014/main" id="{DC039020-AF7B-461A-883C-22EE92C202FA}"/>
              </a:ext>
            </a:extLst>
          </p:cNvPr>
          <p:cNvSpPr txBox="1"/>
          <p:nvPr/>
        </p:nvSpPr>
        <p:spPr>
          <a:xfrm>
            <a:off x="337265" y="925525"/>
            <a:ext cx="1819718" cy="4247317"/>
          </a:xfrm>
          <a:prstGeom prst="rect">
            <a:avLst/>
          </a:prstGeom>
          <a:noFill/>
        </p:spPr>
        <p:txBody>
          <a:bodyPr wrap="square" rtlCol="0">
            <a:spAutoFit/>
          </a:bodyPr>
          <a:lstStyle/>
          <a:p>
            <a:pPr defTabSz="914400"/>
            <a:r>
              <a:rPr lang="en-GB" b="1" dirty="0">
                <a:solidFill>
                  <a:prstClr val="black"/>
                </a:solidFill>
              </a:rPr>
              <a:t>The points-based system will include a route for skilled workers</a:t>
            </a:r>
            <a:r>
              <a:rPr lang="en-GB" dirty="0">
                <a:solidFill>
                  <a:prstClr val="black"/>
                </a:solidFill>
              </a:rPr>
              <a:t>, both EU and non-EU citizens, who meet the following requirements:</a:t>
            </a:r>
          </a:p>
          <a:p>
            <a:pPr defTabSz="914400"/>
            <a:endParaRPr lang="en-GB" dirty="0">
              <a:solidFill>
                <a:prstClr val="black"/>
              </a:solidFill>
            </a:endParaRPr>
          </a:p>
          <a:p>
            <a:pPr defTabSz="914400"/>
            <a:endParaRPr lang="en-GB" dirty="0">
              <a:solidFill>
                <a:prstClr val="black"/>
              </a:solidFill>
            </a:endParaRPr>
          </a:p>
          <a:p>
            <a:pPr defTabSz="914400"/>
            <a:endParaRPr lang="en-GB" dirty="0">
              <a:solidFill>
                <a:prstClr val="black"/>
              </a:solidFill>
            </a:endParaRPr>
          </a:p>
          <a:p>
            <a:pPr defTabSz="914400"/>
            <a:endParaRPr lang="en-GB" dirty="0">
              <a:solidFill>
                <a:prstClr val="black"/>
              </a:solidFill>
            </a:endParaRPr>
          </a:p>
        </p:txBody>
      </p:sp>
    </p:spTree>
    <p:extLst>
      <p:ext uri="{BB962C8B-B14F-4D97-AF65-F5344CB8AC3E}">
        <p14:creationId xmlns:p14="http://schemas.microsoft.com/office/powerpoint/2010/main" val="2122777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AF05-1762-4ED1-8F4A-9A13EDEE2D02}"/>
              </a:ext>
            </a:extLst>
          </p:cNvPr>
          <p:cNvSpPr>
            <a:spLocks noGrp="1"/>
          </p:cNvSpPr>
          <p:nvPr>
            <p:ph type="title"/>
          </p:nvPr>
        </p:nvSpPr>
        <p:spPr/>
        <p:txBody>
          <a:bodyPr/>
          <a:lstStyle/>
          <a:p>
            <a:r>
              <a:rPr lang="en-GB" dirty="0">
                <a:cs typeface="Arial"/>
              </a:rPr>
              <a:t>Skilled worker route </a:t>
            </a:r>
            <a:endParaRPr lang="en-GB" dirty="0"/>
          </a:p>
        </p:txBody>
      </p:sp>
      <p:sp>
        <p:nvSpPr>
          <p:cNvPr id="4" name="Date Placeholder 3">
            <a:extLst>
              <a:ext uri="{FF2B5EF4-FFF2-40B4-BE49-F238E27FC236}">
                <a16:creationId xmlns:a16="http://schemas.microsoft.com/office/drawing/2014/main" id="{D846DB45-5A87-487B-9967-28F6CAE70D8F}"/>
              </a:ext>
            </a:extLst>
          </p:cNvPr>
          <p:cNvSpPr>
            <a:spLocks noGrp="1"/>
          </p:cNvSpPr>
          <p:nvPr>
            <p:ph type="dt" sz="half" idx="10"/>
          </p:nvPr>
        </p:nvSpPr>
        <p:spPr>
          <a:xfrm>
            <a:off x="332635" y="5799280"/>
            <a:ext cx="1080000" cy="216000"/>
          </a:xfrm>
        </p:spPr>
        <p:txBody>
          <a:bodyPr/>
          <a:lstStyle/>
          <a:p>
            <a:r>
              <a:rPr lang="en-GB" dirty="0">
                <a:solidFill>
                  <a:prstClr val="black"/>
                </a:solidFill>
              </a:rPr>
              <a:t> </a:t>
            </a:r>
          </a:p>
        </p:txBody>
      </p:sp>
      <p:sp>
        <p:nvSpPr>
          <p:cNvPr id="5" name="Footer Placeholder 4">
            <a:extLst>
              <a:ext uri="{FF2B5EF4-FFF2-40B4-BE49-F238E27FC236}">
                <a16:creationId xmlns:a16="http://schemas.microsoft.com/office/drawing/2014/main" id="{C8923C49-B284-46D2-B5B1-3766067B7D89}"/>
              </a:ext>
            </a:extLst>
          </p:cNvPr>
          <p:cNvSpPr>
            <a:spLocks noGrp="1"/>
          </p:cNvSpPr>
          <p:nvPr>
            <p:ph type="ftr" sz="quarter" idx="11"/>
          </p:nvPr>
        </p:nvSpPr>
        <p:spPr>
          <a:xfrm>
            <a:off x="1431535" y="5799280"/>
            <a:ext cx="6326100" cy="216000"/>
          </a:xfrm>
        </p:spPr>
        <p:txBody>
          <a:bodyPr/>
          <a:lstStyle/>
          <a:p>
            <a:r>
              <a:rPr lang="en-GB" dirty="0">
                <a:solidFill>
                  <a:prstClr val="black"/>
                </a:solidFill>
              </a:rPr>
              <a:t> </a:t>
            </a:r>
          </a:p>
        </p:txBody>
      </p:sp>
      <p:sp>
        <p:nvSpPr>
          <p:cNvPr id="6" name="Slide Number Placeholder 5">
            <a:extLst>
              <a:ext uri="{FF2B5EF4-FFF2-40B4-BE49-F238E27FC236}">
                <a16:creationId xmlns:a16="http://schemas.microsoft.com/office/drawing/2014/main" id="{B1499B5C-560E-4909-BAF1-918A02FA3CAD}"/>
              </a:ext>
            </a:extLst>
          </p:cNvPr>
          <p:cNvSpPr>
            <a:spLocks noGrp="1"/>
          </p:cNvSpPr>
          <p:nvPr>
            <p:ph type="sldNum" sz="quarter" idx="12"/>
          </p:nvPr>
        </p:nvSpPr>
        <p:spPr>
          <a:xfrm>
            <a:off x="8562563" y="6496128"/>
            <a:ext cx="406157" cy="216000"/>
          </a:xfrm>
        </p:spPr>
        <p:txBody>
          <a:bodyPr/>
          <a:lstStyle/>
          <a:p>
            <a:fld id="{335678BA-AEBF-475C-8121-6FA3B0DDE855}" type="slidenum">
              <a:rPr lang="en-GB" smtClean="0">
                <a:solidFill>
                  <a:prstClr val="black"/>
                </a:solidFill>
              </a:rPr>
              <a:pPr/>
              <a:t>14</a:t>
            </a:fld>
            <a:endParaRPr lang="en-GB" dirty="0">
              <a:solidFill>
                <a:prstClr val="black"/>
              </a:solidFill>
            </a:endParaRPr>
          </a:p>
        </p:txBody>
      </p:sp>
      <p:cxnSp>
        <p:nvCxnSpPr>
          <p:cNvPr id="22" name="Straight Connector 21">
            <a:extLst>
              <a:ext uri="{FF2B5EF4-FFF2-40B4-BE49-F238E27FC236}">
                <a16:creationId xmlns:a16="http://schemas.microsoft.com/office/drawing/2014/main" id="{DE0D04C5-E8EC-40B9-9A5F-A54ABCA7DE73}"/>
              </a:ext>
            </a:extLst>
          </p:cNvPr>
          <p:cNvCxnSpPr>
            <a:cxnSpLocks/>
          </p:cNvCxnSpPr>
          <p:nvPr/>
        </p:nvCxnSpPr>
        <p:spPr>
          <a:xfrm>
            <a:off x="2322226" y="2938974"/>
            <a:ext cx="1981000" cy="0"/>
          </a:xfrm>
          <a:prstGeom prst="line">
            <a:avLst/>
          </a:prstGeom>
        </p:spPr>
        <p:style>
          <a:lnRef idx="1">
            <a:schemeClr val="dk1"/>
          </a:lnRef>
          <a:fillRef idx="0">
            <a:schemeClr val="dk1"/>
          </a:fillRef>
          <a:effectRef idx="0">
            <a:schemeClr val="dk1"/>
          </a:effectRef>
          <a:fontRef idx="minor">
            <a:schemeClr val="tx1"/>
          </a:fontRef>
        </p:style>
      </p:cxnSp>
      <p:grpSp>
        <p:nvGrpSpPr>
          <p:cNvPr id="23" name="Group 22">
            <a:extLst>
              <a:ext uri="{FF2B5EF4-FFF2-40B4-BE49-F238E27FC236}">
                <a16:creationId xmlns:a16="http://schemas.microsoft.com/office/drawing/2014/main" id="{FB613DD8-3937-446F-A34B-98694A34565E}"/>
              </a:ext>
            </a:extLst>
          </p:cNvPr>
          <p:cNvGrpSpPr/>
          <p:nvPr/>
        </p:nvGrpSpPr>
        <p:grpSpPr>
          <a:xfrm>
            <a:off x="545579" y="1686522"/>
            <a:ext cx="8052842" cy="1628485"/>
            <a:chOff x="309033" y="1756644"/>
            <a:chExt cx="8052842" cy="1628485"/>
          </a:xfrm>
        </p:grpSpPr>
        <p:sp>
          <p:nvSpPr>
            <p:cNvPr id="24" name="Rectangle 23">
              <a:extLst>
                <a:ext uri="{FF2B5EF4-FFF2-40B4-BE49-F238E27FC236}">
                  <a16:creationId xmlns:a16="http://schemas.microsoft.com/office/drawing/2014/main" id="{32F0C47B-4ACC-474D-A696-177F6ECC7AFC}"/>
                </a:ext>
              </a:extLst>
            </p:cNvPr>
            <p:cNvSpPr/>
            <p:nvPr/>
          </p:nvSpPr>
          <p:spPr>
            <a:xfrm>
              <a:off x="6914426" y="2155028"/>
              <a:ext cx="1390047" cy="7183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sp>
          <p:nvSpPr>
            <p:cNvPr id="25" name="Rectangle: Rounded Corners 24">
              <a:extLst>
                <a:ext uri="{FF2B5EF4-FFF2-40B4-BE49-F238E27FC236}">
                  <a16:creationId xmlns:a16="http://schemas.microsoft.com/office/drawing/2014/main" id="{2E689FEC-AEEE-4CE4-8E7F-11A2A062FFF8}"/>
                </a:ext>
              </a:extLst>
            </p:cNvPr>
            <p:cNvSpPr/>
            <p:nvPr/>
          </p:nvSpPr>
          <p:spPr>
            <a:xfrm>
              <a:off x="663915" y="1836632"/>
              <a:ext cx="1581056" cy="1353169"/>
            </a:xfrm>
            <a:prstGeom prst="roundRect">
              <a:avLst/>
            </a:prstGeom>
            <a:solidFill>
              <a:srgbClr val="806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sp>
          <p:nvSpPr>
            <p:cNvPr id="26" name="TextBox 25">
              <a:extLst>
                <a:ext uri="{FF2B5EF4-FFF2-40B4-BE49-F238E27FC236}">
                  <a16:creationId xmlns:a16="http://schemas.microsoft.com/office/drawing/2014/main" id="{760A3EDD-42F8-4594-921E-A347E7FB97B7}"/>
                </a:ext>
              </a:extLst>
            </p:cNvPr>
            <p:cNvSpPr txBox="1"/>
            <p:nvPr/>
          </p:nvSpPr>
          <p:spPr>
            <a:xfrm>
              <a:off x="773479" y="2001149"/>
              <a:ext cx="2554664" cy="923330"/>
            </a:xfrm>
            <a:prstGeom prst="rect">
              <a:avLst/>
            </a:prstGeom>
            <a:noFill/>
          </p:spPr>
          <p:txBody>
            <a:bodyPr wrap="square" rtlCol="0" anchor="t">
              <a:spAutoFit/>
            </a:bodyPr>
            <a:lstStyle/>
            <a:p>
              <a:pPr defTabSz="914400"/>
              <a:r>
                <a:rPr lang="en-GB" b="1">
                  <a:solidFill>
                    <a:prstClr val="white"/>
                  </a:solidFill>
                  <a:cs typeface="Arial"/>
                </a:rPr>
                <a:t>Non- </a:t>
              </a:r>
              <a:endParaRPr lang="en-GB" b="1">
                <a:solidFill>
                  <a:prstClr val="white"/>
                </a:solidFill>
              </a:endParaRPr>
            </a:p>
            <a:p>
              <a:pPr defTabSz="914400"/>
              <a:r>
                <a:rPr lang="en-GB" b="1">
                  <a:solidFill>
                    <a:prstClr val="white"/>
                  </a:solidFill>
                  <a:cs typeface="Arial"/>
                </a:rPr>
                <a:t>tradeable </a:t>
              </a:r>
              <a:endParaRPr lang="en-GB" b="1">
                <a:solidFill>
                  <a:prstClr val="white"/>
                </a:solidFill>
              </a:endParaRPr>
            </a:p>
            <a:p>
              <a:pPr defTabSz="914400"/>
              <a:r>
                <a:rPr lang="en-GB" b="1">
                  <a:solidFill>
                    <a:prstClr val="white"/>
                  </a:solidFill>
                  <a:cs typeface="Arial"/>
                </a:rPr>
                <a:t>points</a:t>
              </a:r>
            </a:p>
          </p:txBody>
        </p:sp>
        <p:cxnSp>
          <p:nvCxnSpPr>
            <p:cNvPr id="27" name="Straight Connector 26">
              <a:extLst>
                <a:ext uri="{FF2B5EF4-FFF2-40B4-BE49-F238E27FC236}">
                  <a16:creationId xmlns:a16="http://schemas.microsoft.com/office/drawing/2014/main" id="{50D188C6-6CB5-45C9-A261-CF0A8E857AAB}"/>
                </a:ext>
              </a:extLst>
            </p:cNvPr>
            <p:cNvCxnSpPr>
              <a:cxnSpLocks/>
            </p:cNvCxnSpPr>
            <p:nvPr/>
          </p:nvCxnSpPr>
          <p:spPr>
            <a:xfrm>
              <a:off x="2172014" y="2528465"/>
              <a:ext cx="1794267" cy="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F303D490-5B3D-4A8A-AEA0-9EDE7422A9A6}"/>
                </a:ext>
              </a:extLst>
            </p:cNvPr>
            <p:cNvCxnSpPr>
              <a:cxnSpLocks/>
            </p:cNvCxnSpPr>
            <p:nvPr/>
          </p:nvCxnSpPr>
          <p:spPr>
            <a:xfrm>
              <a:off x="2244971" y="2005907"/>
              <a:ext cx="1251364" cy="0"/>
            </a:xfrm>
            <a:prstGeom prst="line">
              <a:avLst/>
            </a:prstGeom>
          </p:spPr>
          <p:style>
            <a:lnRef idx="1">
              <a:schemeClr val="dk1"/>
            </a:lnRef>
            <a:fillRef idx="0">
              <a:schemeClr val="dk1"/>
            </a:fillRef>
            <a:effectRef idx="0">
              <a:schemeClr val="dk1"/>
            </a:effectRef>
            <a:fontRef idx="minor">
              <a:schemeClr val="tx1"/>
            </a:fontRef>
          </p:style>
        </p:cxnSp>
        <p:sp>
          <p:nvSpPr>
            <p:cNvPr id="29" name="Rectangle: Rounded Corners 28">
              <a:extLst>
                <a:ext uri="{FF2B5EF4-FFF2-40B4-BE49-F238E27FC236}">
                  <a16:creationId xmlns:a16="http://schemas.microsoft.com/office/drawing/2014/main" id="{7DE6200E-BA7F-4075-91CB-AC94A68C71F7}"/>
                </a:ext>
              </a:extLst>
            </p:cNvPr>
            <p:cNvSpPr/>
            <p:nvPr/>
          </p:nvSpPr>
          <p:spPr>
            <a:xfrm>
              <a:off x="3411429" y="1768009"/>
              <a:ext cx="3360846" cy="413224"/>
            </a:xfrm>
            <a:prstGeom prst="roundRect">
              <a:avLst/>
            </a:prstGeom>
            <a:solidFill>
              <a:srgbClr val="D4CA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sp>
          <p:nvSpPr>
            <p:cNvPr id="30" name="Rectangle: Rounded Corners 29">
              <a:extLst>
                <a:ext uri="{FF2B5EF4-FFF2-40B4-BE49-F238E27FC236}">
                  <a16:creationId xmlns:a16="http://schemas.microsoft.com/office/drawing/2014/main" id="{E7ACE352-6CFA-4144-A90C-96B8403CA8C7}"/>
                </a:ext>
              </a:extLst>
            </p:cNvPr>
            <p:cNvSpPr/>
            <p:nvPr/>
          </p:nvSpPr>
          <p:spPr>
            <a:xfrm>
              <a:off x="3396079" y="2269714"/>
              <a:ext cx="3376196" cy="402444"/>
            </a:xfrm>
            <a:prstGeom prst="roundRect">
              <a:avLst/>
            </a:prstGeom>
            <a:solidFill>
              <a:srgbClr val="D4CA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sp>
          <p:nvSpPr>
            <p:cNvPr id="31" name="Rectangle: Rounded Corners 30">
              <a:extLst>
                <a:ext uri="{FF2B5EF4-FFF2-40B4-BE49-F238E27FC236}">
                  <a16:creationId xmlns:a16="http://schemas.microsoft.com/office/drawing/2014/main" id="{B3ADE7C3-AD92-4F18-9FB5-6A34E79B5652}"/>
                </a:ext>
              </a:extLst>
            </p:cNvPr>
            <p:cNvSpPr/>
            <p:nvPr/>
          </p:nvSpPr>
          <p:spPr>
            <a:xfrm>
              <a:off x="3396079" y="2753350"/>
              <a:ext cx="3376196" cy="387842"/>
            </a:xfrm>
            <a:prstGeom prst="roundRect">
              <a:avLst/>
            </a:prstGeom>
            <a:solidFill>
              <a:srgbClr val="D4CA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sp>
          <p:nvSpPr>
            <p:cNvPr id="32" name="TextBox 31">
              <a:extLst>
                <a:ext uri="{FF2B5EF4-FFF2-40B4-BE49-F238E27FC236}">
                  <a16:creationId xmlns:a16="http://schemas.microsoft.com/office/drawing/2014/main" id="{2046C1A0-90C1-4DCA-AE99-A27DF01ABAD5}"/>
                </a:ext>
              </a:extLst>
            </p:cNvPr>
            <p:cNvSpPr txBox="1"/>
            <p:nvPr/>
          </p:nvSpPr>
          <p:spPr>
            <a:xfrm>
              <a:off x="3364361" y="1756644"/>
              <a:ext cx="3720935" cy="338554"/>
            </a:xfrm>
            <a:prstGeom prst="rect">
              <a:avLst/>
            </a:prstGeom>
            <a:noFill/>
          </p:spPr>
          <p:txBody>
            <a:bodyPr wrap="square" rtlCol="0" anchor="t">
              <a:spAutoFit/>
            </a:bodyPr>
            <a:lstStyle/>
            <a:p>
              <a:pPr defTabSz="914400"/>
              <a:r>
                <a:rPr lang="en-GB" sz="1600">
                  <a:solidFill>
                    <a:prstClr val="black"/>
                  </a:solidFill>
                  <a:cs typeface="Arial"/>
                </a:rPr>
                <a:t>Job offer from an approved sponsor</a:t>
              </a:r>
            </a:p>
          </p:txBody>
        </p:sp>
        <p:sp>
          <p:nvSpPr>
            <p:cNvPr id="33" name="TextBox 32">
              <a:extLst>
                <a:ext uri="{FF2B5EF4-FFF2-40B4-BE49-F238E27FC236}">
                  <a16:creationId xmlns:a16="http://schemas.microsoft.com/office/drawing/2014/main" id="{1C45D04E-BC5B-42EB-918D-33C0F6BA914A}"/>
                </a:ext>
              </a:extLst>
            </p:cNvPr>
            <p:cNvSpPr txBox="1"/>
            <p:nvPr/>
          </p:nvSpPr>
          <p:spPr>
            <a:xfrm>
              <a:off x="3376885" y="2303112"/>
              <a:ext cx="3022294" cy="338554"/>
            </a:xfrm>
            <a:prstGeom prst="rect">
              <a:avLst/>
            </a:prstGeom>
            <a:noFill/>
          </p:spPr>
          <p:txBody>
            <a:bodyPr wrap="square" rtlCol="0" anchor="t">
              <a:spAutoFit/>
            </a:bodyPr>
            <a:lstStyle/>
            <a:p>
              <a:pPr defTabSz="914400"/>
              <a:r>
                <a:rPr lang="en-GB" sz="1600">
                  <a:solidFill>
                    <a:prstClr val="black"/>
                  </a:solidFill>
                  <a:cs typeface="Arial"/>
                </a:rPr>
                <a:t>Skill level RQF3 or above</a:t>
              </a:r>
            </a:p>
          </p:txBody>
        </p:sp>
        <p:sp>
          <p:nvSpPr>
            <p:cNvPr id="34" name="TextBox 33">
              <a:extLst>
                <a:ext uri="{FF2B5EF4-FFF2-40B4-BE49-F238E27FC236}">
                  <a16:creationId xmlns:a16="http://schemas.microsoft.com/office/drawing/2014/main" id="{E6341470-479E-4A88-910D-BB6A78FF0AE0}"/>
                </a:ext>
              </a:extLst>
            </p:cNvPr>
            <p:cNvSpPr txBox="1"/>
            <p:nvPr/>
          </p:nvSpPr>
          <p:spPr>
            <a:xfrm>
              <a:off x="3411495" y="2751289"/>
              <a:ext cx="2618087" cy="338554"/>
            </a:xfrm>
            <a:prstGeom prst="rect">
              <a:avLst/>
            </a:prstGeom>
            <a:noFill/>
          </p:spPr>
          <p:txBody>
            <a:bodyPr wrap="square" rtlCol="0" anchor="t">
              <a:spAutoFit/>
            </a:bodyPr>
            <a:lstStyle/>
            <a:p>
              <a:pPr defTabSz="914400"/>
              <a:r>
                <a:rPr lang="en-GB" sz="1600">
                  <a:solidFill>
                    <a:prstClr val="black"/>
                  </a:solidFill>
                  <a:cs typeface="Arial"/>
                </a:rPr>
                <a:t>English language</a:t>
              </a:r>
            </a:p>
          </p:txBody>
        </p:sp>
        <p:sp>
          <p:nvSpPr>
            <p:cNvPr id="35" name="TextBox 34">
              <a:extLst>
                <a:ext uri="{FF2B5EF4-FFF2-40B4-BE49-F238E27FC236}">
                  <a16:creationId xmlns:a16="http://schemas.microsoft.com/office/drawing/2014/main" id="{E4FDA4F4-6FDE-476B-9AF1-5634A517DCA6}"/>
                </a:ext>
              </a:extLst>
            </p:cNvPr>
            <p:cNvSpPr txBox="1"/>
            <p:nvPr/>
          </p:nvSpPr>
          <p:spPr>
            <a:xfrm>
              <a:off x="6971829" y="2200276"/>
              <a:ext cx="1390046" cy="584775"/>
            </a:xfrm>
            <a:prstGeom prst="rect">
              <a:avLst/>
            </a:prstGeom>
            <a:noFill/>
          </p:spPr>
          <p:txBody>
            <a:bodyPr wrap="square" rtlCol="0">
              <a:spAutoFit/>
            </a:bodyPr>
            <a:lstStyle/>
            <a:p>
              <a:pPr defTabSz="914400"/>
              <a:r>
                <a:rPr lang="en-GB" sz="1600" b="1">
                  <a:solidFill>
                    <a:prstClr val="black"/>
                  </a:solidFill>
                </a:rPr>
                <a:t>Total = 50 points</a:t>
              </a:r>
            </a:p>
          </p:txBody>
        </p:sp>
        <p:sp>
          <p:nvSpPr>
            <p:cNvPr id="36" name="TextBox 35">
              <a:extLst>
                <a:ext uri="{FF2B5EF4-FFF2-40B4-BE49-F238E27FC236}">
                  <a16:creationId xmlns:a16="http://schemas.microsoft.com/office/drawing/2014/main" id="{6F3FEF44-8A76-4045-85B6-23DDDD13F1F0}"/>
                </a:ext>
              </a:extLst>
            </p:cNvPr>
            <p:cNvSpPr txBox="1"/>
            <p:nvPr/>
          </p:nvSpPr>
          <p:spPr>
            <a:xfrm>
              <a:off x="309033" y="1769302"/>
              <a:ext cx="378351" cy="1615827"/>
            </a:xfrm>
            <a:prstGeom prst="rect">
              <a:avLst/>
            </a:prstGeom>
            <a:noFill/>
          </p:spPr>
          <p:txBody>
            <a:bodyPr wrap="square" rtlCol="0">
              <a:spAutoFit/>
            </a:bodyPr>
            <a:lstStyle/>
            <a:p>
              <a:pPr defTabSz="914400"/>
              <a:r>
                <a:rPr lang="en-GB" sz="1100" b="1">
                  <a:solidFill>
                    <a:srgbClr val="8064A2"/>
                  </a:solidFill>
                </a:rPr>
                <a:t>MA</a:t>
              </a:r>
            </a:p>
            <a:p>
              <a:pPr defTabSz="914400"/>
              <a:r>
                <a:rPr lang="en-GB" sz="1100" b="1">
                  <a:solidFill>
                    <a:srgbClr val="8064A2"/>
                  </a:solidFill>
                </a:rPr>
                <a:t>ND</a:t>
              </a:r>
            </a:p>
            <a:p>
              <a:pPr defTabSz="914400"/>
              <a:r>
                <a:rPr lang="en-GB" sz="1100" b="1">
                  <a:solidFill>
                    <a:srgbClr val="8064A2"/>
                  </a:solidFill>
                </a:rPr>
                <a:t>A</a:t>
              </a:r>
            </a:p>
            <a:p>
              <a:pPr defTabSz="914400"/>
              <a:r>
                <a:rPr lang="en-GB" sz="1100" b="1">
                  <a:solidFill>
                    <a:srgbClr val="8064A2"/>
                  </a:solidFill>
                </a:rPr>
                <a:t>T</a:t>
              </a:r>
            </a:p>
            <a:p>
              <a:pPr defTabSz="914400"/>
              <a:r>
                <a:rPr lang="en-GB" sz="1100" b="1">
                  <a:solidFill>
                    <a:srgbClr val="8064A2"/>
                  </a:solidFill>
                </a:rPr>
                <a:t>OR</a:t>
              </a:r>
            </a:p>
            <a:p>
              <a:pPr defTabSz="914400"/>
              <a:r>
                <a:rPr lang="en-GB" sz="1100" b="1">
                  <a:solidFill>
                    <a:srgbClr val="8064A2"/>
                  </a:solidFill>
                </a:rPr>
                <a:t>Y</a:t>
              </a:r>
            </a:p>
          </p:txBody>
        </p:sp>
      </p:grpSp>
      <p:grpSp>
        <p:nvGrpSpPr>
          <p:cNvPr id="37" name="Group 36">
            <a:extLst>
              <a:ext uri="{FF2B5EF4-FFF2-40B4-BE49-F238E27FC236}">
                <a16:creationId xmlns:a16="http://schemas.microsoft.com/office/drawing/2014/main" id="{D18A917D-B6BB-450F-99B4-17F7399DFEB0}"/>
              </a:ext>
            </a:extLst>
          </p:cNvPr>
          <p:cNvGrpSpPr/>
          <p:nvPr/>
        </p:nvGrpSpPr>
        <p:grpSpPr>
          <a:xfrm>
            <a:off x="991682" y="3917573"/>
            <a:ext cx="3649506" cy="1624923"/>
            <a:chOff x="955030" y="4222267"/>
            <a:chExt cx="3649506" cy="1624923"/>
          </a:xfrm>
        </p:grpSpPr>
        <p:sp>
          <p:nvSpPr>
            <p:cNvPr id="38" name="Rectangle: Rounded Corners 37">
              <a:extLst>
                <a:ext uri="{FF2B5EF4-FFF2-40B4-BE49-F238E27FC236}">
                  <a16:creationId xmlns:a16="http://schemas.microsoft.com/office/drawing/2014/main" id="{80B9D3BC-7841-4DF7-A3E6-533A88195656}"/>
                </a:ext>
              </a:extLst>
            </p:cNvPr>
            <p:cNvSpPr/>
            <p:nvPr/>
          </p:nvSpPr>
          <p:spPr>
            <a:xfrm>
              <a:off x="3125724" y="5425174"/>
              <a:ext cx="832711" cy="422016"/>
            </a:xfrm>
            <a:prstGeom prst="roundRect">
              <a:avLst/>
            </a:prstGeom>
            <a:solidFill>
              <a:srgbClr val="C5CAE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sp>
          <p:nvSpPr>
            <p:cNvPr id="39" name="TextBox 38">
              <a:extLst>
                <a:ext uri="{FF2B5EF4-FFF2-40B4-BE49-F238E27FC236}">
                  <a16:creationId xmlns:a16="http://schemas.microsoft.com/office/drawing/2014/main" id="{AA2C34A2-9B1B-4ECD-B45A-558E113895B7}"/>
                </a:ext>
              </a:extLst>
            </p:cNvPr>
            <p:cNvSpPr txBox="1"/>
            <p:nvPr/>
          </p:nvSpPr>
          <p:spPr>
            <a:xfrm>
              <a:off x="3163069" y="5459961"/>
              <a:ext cx="1441467" cy="338554"/>
            </a:xfrm>
            <a:prstGeom prst="rect">
              <a:avLst/>
            </a:prstGeom>
            <a:noFill/>
          </p:spPr>
          <p:txBody>
            <a:bodyPr wrap="square" rtlCol="0" anchor="t">
              <a:spAutoFit/>
            </a:bodyPr>
            <a:lstStyle/>
            <a:p>
              <a:pPr defTabSz="914400"/>
              <a:r>
                <a:rPr lang="en-GB" sz="1600">
                  <a:solidFill>
                    <a:prstClr val="black"/>
                  </a:solidFill>
                  <a:cs typeface="Arial"/>
                </a:rPr>
                <a:t>Other </a:t>
              </a:r>
              <a:endParaRPr lang="en-GB" sz="1600">
                <a:solidFill>
                  <a:prstClr val="black"/>
                </a:solidFill>
              </a:endParaRPr>
            </a:p>
          </p:txBody>
        </p:sp>
        <p:sp>
          <p:nvSpPr>
            <p:cNvPr id="40" name="Rectangle: Rounded Corners 39">
              <a:extLst>
                <a:ext uri="{FF2B5EF4-FFF2-40B4-BE49-F238E27FC236}">
                  <a16:creationId xmlns:a16="http://schemas.microsoft.com/office/drawing/2014/main" id="{305AA9E2-38DA-4231-AD48-CEC8982CBA2F}"/>
                </a:ext>
              </a:extLst>
            </p:cNvPr>
            <p:cNvSpPr/>
            <p:nvPr/>
          </p:nvSpPr>
          <p:spPr>
            <a:xfrm>
              <a:off x="955030" y="4549851"/>
              <a:ext cx="1786884" cy="960071"/>
            </a:xfrm>
            <a:prstGeom prst="roundRect">
              <a:avLst/>
            </a:prstGeom>
            <a:solidFill>
              <a:srgbClr val="5767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sp>
          <p:nvSpPr>
            <p:cNvPr id="41" name="TextBox 40">
              <a:extLst>
                <a:ext uri="{FF2B5EF4-FFF2-40B4-BE49-F238E27FC236}">
                  <a16:creationId xmlns:a16="http://schemas.microsoft.com/office/drawing/2014/main" id="{A8880F77-0D0A-4967-AF0A-BFABF9A8A225}"/>
                </a:ext>
              </a:extLst>
            </p:cNvPr>
            <p:cNvSpPr txBox="1"/>
            <p:nvPr/>
          </p:nvSpPr>
          <p:spPr>
            <a:xfrm>
              <a:off x="1060203" y="4665856"/>
              <a:ext cx="1407989" cy="646331"/>
            </a:xfrm>
            <a:prstGeom prst="rect">
              <a:avLst/>
            </a:prstGeom>
            <a:noFill/>
          </p:spPr>
          <p:txBody>
            <a:bodyPr wrap="square" rtlCol="0" anchor="t">
              <a:spAutoFit/>
            </a:bodyPr>
            <a:lstStyle/>
            <a:p>
              <a:pPr defTabSz="914400"/>
              <a:r>
                <a:rPr lang="en-GB" b="1">
                  <a:solidFill>
                    <a:prstClr val="white"/>
                  </a:solidFill>
                  <a:cs typeface="Arial"/>
                </a:rPr>
                <a:t>Tradeable </a:t>
              </a:r>
              <a:endParaRPr lang="en-US">
                <a:solidFill>
                  <a:prstClr val="white"/>
                </a:solidFill>
                <a:cs typeface="Arial"/>
              </a:endParaRPr>
            </a:p>
            <a:p>
              <a:pPr defTabSz="914400"/>
              <a:r>
                <a:rPr lang="en-GB" b="1">
                  <a:solidFill>
                    <a:prstClr val="white"/>
                  </a:solidFill>
                  <a:cs typeface="Arial"/>
                </a:rPr>
                <a:t>points</a:t>
              </a:r>
              <a:endParaRPr lang="en-GB">
                <a:solidFill>
                  <a:prstClr val="white"/>
                </a:solidFill>
                <a:cs typeface="Arial"/>
              </a:endParaRPr>
            </a:p>
          </p:txBody>
        </p:sp>
        <p:cxnSp>
          <p:nvCxnSpPr>
            <p:cNvPr id="42" name="Straight Connector 41">
              <a:extLst>
                <a:ext uri="{FF2B5EF4-FFF2-40B4-BE49-F238E27FC236}">
                  <a16:creationId xmlns:a16="http://schemas.microsoft.com/office/drawing/2014/main" id="{B12238A8-0E01-4EB3-94EE-4CBF9F5273B0}"/>
                </a:ext>
              </a:extLst>
            </p:cNvPr>
            <p:cNvCxnSpPr>
              <a:cxnSpLocks/>
            </p:cNvCxnSpPr>
            <p:nvPr/>
          </p:nvCxnSpPr>
          <p:spPr>
            <a:xfrm flipV="1">
              <a:off x="2741914" y="4483243"/>
              <a:ext cx="368102" cy="163899"/>
            </a:xfrm>
            <a:prstGeom prst="line">
              <a:avLst/>
            </a:prstGeom>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618B9A6B-35B4-46B1-B96D-5F7F0BF7E3DE}"/>
                </a:ext>
              </a:extLst>
            </p:cNvPr>
            <p:cNvCxnSpPr>
              <a:cxnSpLocks/>
              <a:endCxn id="38" idx="1"/>
            </p:cNvCxnSpPr>
            <p:nvPr/>
          </p:nvCxnSpPr>
          <p:spPr>
            <a:xfrm>
              <a:off x="2741914" y="5425174"/>
              <a:ext cx="383810" cy="211008"/>
            </a:xfrm>
            <a:prstGeom prst="line">
              <a:avLst/>
            </a:prstGeom>
          </p:spPr>
          <p:style>
            <a:lnRef idx="1">
              <a:schemeClr val="dk1"/>
            </a:lnRef>
            <a:fillRef idx="0">
              <a:schemeClr val="dk1"/>
            </a:fillRef>
            <a:effectRef idx="0">
              <a:schemeClr val="dk1"/>
            </a:effectRef>
            <a:fontRef idx="minor">
              <a:schemeClr val="tx1"/>
            </a:fontRef>
          </p:style>
        </p:cxnSp>
        <p:sp>
          <p:nvSpPr>
            <p:cNvPr id="44" name="Rectangle: Rounded Corners 43">
              <a:extLst>
                <a:ext uri="{FF2B5EF4-FFF2-40B4-BE49-F238E27FC236}">
                  <a16:creationId xmlns:a16="http://schemas.microsoft.com/office/drawing/2014/main" id="{6F325FF6-A27F-4FD5-BE86-A5A8C3BEADDB}"/>
                </a:ext>
              </a:extLst>
            </p:cNvPr>
            <p:cNvSpPr/>
            <p:nvPr/>
          </p:nvSpPr>
          <p:spPr>
            <a:xfrm>
              <a:off x="3073820" y="4222267"/>
              <a:ext cx="882814" cy="512499"/>
            </a:xfrm>
            <a:prstGeom prst="roundRect">
              <a:avLst/>
            </a:prstGeom>
            <a:solidFill>
              <a:srgbClr val="C5CAE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sp>
          <p:nvSpPr>
            <p:cNvPr id="45" name="TextBox 44">
              <a:extLst>
                <a:ext uri="{FF2B5EF4-FFF2-40B4-BE49-F238E27FC236}">
                  <a16:creationId xmlns:a16="http://schemas.microsoft.com/office/drawing/2014/main" id="{3BCB329C-DC8B-4C1A-B63E-8BB710555F40}"/>
                </a:ext>
              </a:extLst>
            </p:cNvPr>
            <p:cNvSpPr txBox="1"/>
            <p:nvPr/>
          </p:nvSpPr>
          <p:spPr>
            <a:xfrm>
              <a:off x="3108208" y="4308588"/>
              <a:ext cx="796065" cy="338554"/>
            </a:xfrm>
            <a:prstGeom prst="rect">
              <a:avLst/>
            </a:prstGeom>
            <a:solidFill>
              <a:srgbClr val="C5CAE5"/>
            </a:solidFill>
          </p:spPr>
          <p:txBody>
            <a:bodyPr wrap="square" rtlCol="0" anchor="t">
              <a:spAutoFit/>
            </a:bodyPr>
            <a:lstStyle/>
            <a:p>
              <a:pPr defTabSz="914400"/>
              <a:r>
                <a:rPr lang="en-GB" sz="1600">
                  <a:solidFill>
                    <a:prstClr val="black"/>
                  </a:solidFill>
                  <a:cs typeface="Arial"/>
                </a:rPr>
                <a:t>Salary</a:t>
              </a:r>
            </a:p>
          </p:txBody>
        </p:sp>
      </p:grpSp>
      <p:sp>
        <p:nvSpPr>
          <p:cNvPr id="46" name="Rectangle: Rounded Corners 45">
            <a:extLst>
              <a:ext uri="{FF2B5EF4-FFF2-40B4-BE49-F238E27FC236}">
                <a16:creationId xmlns:a16="http://schemas.microsoft.com/office/drawing/2014/main" id="{1BF4C13E-75EE-4526-8467-B0C8C46B34C5}"/>
              </a:ext>
            </a:extLst>
          </p:cNvPr>
          <p:cNvSpPr/>
          <p:nvPr/>
        </p:nvSpPr>
        <p:spPr>
          <a:xfrm>
            <a:off x="4054633" y="5001924"/>
            <a:ext cx="4711416" cy="871343"/>
          </a:xfrm>
          <a:prstGeom prst="roundRect">
            <a:avLst/>
          </a:prstGeom>
          <a:solidFill>
            <a:srgbClr val="C5CAE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endParaRPr lang="en-GB" sz="1400">
              <a:solidFill>
                <a:prstClr val="black"/>
              </a:solidFill>
              <a:cs typeface="Arial" panose="020B0604020202020204" pitchFamily="34" charset="0"/>
            </a:endParaRPr>
          </a:p>
          <a:p>
            <a:pPr defTabSz="914400"/>
            <a:r>
              <a:rPr lang="en-GB" sz="1400">
                <a:solidFill>
                  <a:prstClr val="black"/>
                </a:solidFill>
                <a:cs typeface="Arial" panose="020B0604020202020204" pitchFamily="34" charset="0"/>
              </a:rPr>
              <a:t>Relevant PhD to job – 10 points</a:t>
            </a:r>
          </a:p>
          <a:p>
            <a:pPr defTabSz="914400"/>
            <a:r>
              <a:rPr lang="en-GB" sz="1400">
                <a:solidFill>
                  <a:prstClr val="black"/>
                </a:solidFill>
                <a:cs typeface="Arial" panose="020B0604020202020204" pitchFamily="34" charset="0"/>
              </a:rPr>
              <a:t>Relevant STEM PhD to job – 20 points</a:t>
            </a:r>
          </a:p>
          <a:p>
            <a:pPr defTabSz="914400"/>
            <a:r>
              <a:rPr lang="en-GB" sz="1400">
                <a:solidFill>
                  <a:prstClr val="black"/>
                </a:solidFill>
                <a:cs typeface="Arial" panose="020B0604020202020204" pitchFamily="34" charset="0"/>
              </a:rPr>
              <a:t>Job in a shortage occupation – 20 points </a:t>
            </a:r>
          </a:p>
          <a:p>
            <a:pPr algn="ctr" defTabSz="914400"/>
            <a:endParaRPr lang="en-GB">
              <a:solidFill>
                <a:prstClr val="white"/>
              </a:solidFill>
            </a:endParaRPr>
          </a:p>
        </p:txBody>
      </p:sp>
      <p:sp>
        <p:nvSpPr>
          <p:cNvPr id="47" name="Rectangle: Rounded Corners 46">
            <a:extLst>
              <a:ext uri="{FF2B5EF4-FFF2-40B4-BE49-F238E27FC236}">
                <a16:creationId xmlns:a16="http://schemas.microsoft.com/office/drawing/2014/main" id="{471F23FB-698A-406A-8F6E-ABC4D38CEACF}"/>
              </a:ext>
            </a:extLst>
          </p:cNvPr>
          <p:cNvSpPr/>
          <p:nvPr/>
        </p:nvSpPr>
        <p:spPr>
          <a:xfrm>
            <a:off x="4054223" y="3734922"/>
            <a:ext cx="4711419" cy="1170396"/>
          </a:xfrm>
          <a:prstGeom prst="roundRect">
            <a:avLst/>
          </a:prstGeom>
          <a:solidFill>
            <a:srgbClr val="C5CAE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r>
              <a:rPr lang="en-GB" sz="1400">
                <a:solidFill>
                  <a:prstClr val="black"/>
                </a:solidFill>
                <a:cs typeface="Arial" panose="020B0604020202020204" pitchFamily="34" charset="0"/>
              </a:rPr>
              <a:t>Applicants must earn more than the lower limit of £20,480 in order to be eligible to trade points.</a:t>
            </a:r>
          </a:p>
          <a:p>
            <a:pPr defTabSz="914400"/>
            <a:r>
              <a:rPr lang="en-GB" sz="1400">
                <a:solidFill>
                  <a:prstClr val="black"/>
                </a:solidFill>
                <a:cs typeface="Arial" panose="020B0604020202020204" pitchFamily="34" charset="0"/>
              </a:rPr>
              <a:t>80% of relevant salary– 0 points</a:t>
            </a:r>
          </a:p>
          <a:p>
            <a:pPr defTabSz="914400"/>
            <a:r>
              <a:rPr lang="en-GB" sz="1400">
                <a:solidFill>
                  <a:prstClr val="black"/>
                </a:solidFill>
                <a:cs typeface="Arial" panose="020B0604020202020204" pitchFamily="34" charset="0"/>
              </a:rPr>
              <a:t>90% of relevant salary– 10 points</a:t>
            </a:r>
          </a:p>
          <a:p>
            <a:pPr defTabSz="914400"/>
            <a:r>
              <a:rPr lang="en-GB" sz="1400">
                <a:solidFill>
                  <a:prstClr val="black"/>
                </a:solidFill>
                <a:cs typeface="Arial" panose="020B0604020202020204" pitchFamily="34" charset="0"/>
              </a:rPr>
              <a:t>100% of relevant salary– 20 points</a:t>
            </a:r>
          </a:p>
        </p:txBody>
      </p:sp>
      <p:sp>
        <p:nvSpPr>
          <p:cNvPr id="48" name="Slide Number Placeholder 10">
            <a:extLst>
              <a:ext uri="{FF2B5EF4-FFF2-40B4-BE49-F238E27FC236}">
                <a16:creationId xmlns:a16="http://schemas.microsoft.com/office/drawing/2014/main" id="{C78CFDBE-1288-467A-BFF1-DEEC467E1C7D}"/>
              </a:ext>
            </a:extLst>
          </p:cNvPr>
          <p:cNvSpPr txBox="1">
            <a:spLocks/>
          </p:cNvSpPr>
          <p:nvPr/>
        </p:nvSpPr>
        <p:spPr>
          <a:xfrm>
            <a:off x="6922373" y="5543550"/>
            <a:ext cx="2133600" cy="365125"/>
          </a:xfrm>
          <a:prstGeom prst="rect">
            <a:avLst/>
          </a:prstGeom>
        </p:spPr>
        <p:txBody>
          <a:bodyPr vert="horz" lIns="0" tIns="0" rIns="0" bIns="0" rtlCol="0" anchor="t" anchorCtr="0"/>
          <a:lstStyle>
            <a:defPPr>
              <a:defRPr lang="en-US"/>
            </a:defPPr>
            <a:lvl1pPr marL="0" algn="r" defTabSz="914400" rtl="0" eaLnBrk="1" latinLnBrk="0" hangingPunct="1">
              <a:defRPr sz="13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tLang="en-US" dirty="0">
              <a:solidFill>
                <a:prstClr val="black"/>
              </a:solidFill>
            </a:endParaRPr>
          </a:p>
        </p:txBody>
      </p:sp>
      <p:sp>
        <p:nvSpPr>
          <p:cNvPr id="49" name="TextBox 48">
            <a:extLst>
              <a:ext uri="{FF2B5EF4-FFF2-40B4-BE49-F238E27FC236}">
                <a16:creationId xmlns:a16="http://schemas.microsoft.com/office/drawing/2014/main" id="{EEC58473-B498-4CEF-81AD-C89765FCDC35}"/>
              </a:ext>
            </a:extLst>
          </p:cNvPr>
          <p:cNvSpPr txBox="1"/>
          <p:nvPr/>
        </p:nvSpPr>
        <p:spPr>
          <a:xfrm>
            <a:off x="-16312" y="3223104"/>
            <a:ext cx="7873531" cy="584775"/>
          </a:xfrm>
          <a:prstGeom prst="rect">
            <a:avLst/>
          </a:prstGeom>
          <a:noFill/>
        </p:spPr>
        <p:txBody>
          <a:bodyPr wrap="square" rtlCol="0">
            <a:spAutoFit/>
          </a:bodyPr>
          <a:lstStyle/>
          <a:p>
            <a:pPr defTabSz="914400"/>
            <a:r>
              <a:rPr lang="en-GB" sz="1600" dirty="0">
                <a:solidFill>
                  <a:prstClr val="black"/>
                </a:solidFill>
              </a:rPr>
              <a:t>The remaining 20 points can be made up by trading points in </a:t>
            </a:r>
            <a:r>
              <a:rPr lang="en-GB" sz="1600" u="sng" dirty="0">
                <a:solidFill>
                  <a:prstClr val="black"/>
                </a:solidFill>
              </a:rPr>
              <a:t>one entry from each of the two categories (‘salary’ or ‘other’) below</a:t>
            </a:r>
            <a:r>
              <a:rPr lang="en-GB" sz="1600" dirty="0">
                <a:solidFill>
                  <a:prstClr val="black"/>
                </a:solidFill>
              </a:rPr>
              <a:t>. </a:t>
            </a:r>
          </a:p>
        </p:txBody>
      </p:sp>
      <p:sp>
        <p:nvSpPr>
          <p:cNvPr id="50" name="TextBox 49">
            <a:extLst>
              <a:ext uri="{FF2B5EF4-FFF2-40B4-BE49-F238E27FC236}">
                <a16:creationId xmlns:a16="http://schemas.microsoft.com/office/drawing/2014/main" id="{0C59505F-AA33-4BFC-B6E2-1F38EFB95793}"/>
              </a:ext>
            </a:extLst>
          </p:cNvPr>
          <p:cNvSpPr txBox="1"/>
          <p:nvPr/>
        </p:nvSpPr>
        <p:spPr>
          <a:xfrm>
            <a:off x="68450" y="670630"/>
            <a:ext cx="8900270" cy="830997"/>
          </a:xfrm>
          <a:prstGeom prst="rect">
            <a:avLst/>
          </a:prstGeom>
          <a:noFill/>
        </p:spPr>
        <p:txBody>
          <a:bodyPr wrap="square" rtlCol="0" anchor="t">
            <a:spAutoFit/>
          </a:bodyPr>
          <a:lstStyle/>
          <a:p>
            <a:pPr defTabSz="914400"/>
            <a:endParaRPr lang="en-GB" sz="1600" dirty="0">
              <a:solidFill>
                <a:prstClr val="black"/>
              </a:solidFill>
              <a:cs typeface="Arial"/>
            </a:endParaRPr>
          </a:p>
          <a:p>
            <a:pPr defTabSz="914400"/>
            <a:r>
              <a:rPr lang="en-GB" sz="1600" dirty="0">
                <a:solidFill>
                  <a:prstClr val="black"/>
                </a:solidFill>
                <a:cs typeface="Arial"/>
              </a:rPr>
              <a:t>Every applicant must score at least </a:t>
            </a:r>
            <a:r>
              <a:rPr lang="en-GB" sz="1600" b="1" dirty="0">
                <a:solidFill>
                  <a:prstClr val="black"/>
                </a:solidFill>
                <a:cs typeface="Arial"/>
              </a:rPr>
              <a:t>70 points</a:t>
            </a:r>
            <a:r>
              <a:rPr lang="en-GB" sz="1600" dirty="0">
                <a:solidFill>
                  <a:prstClr val="black"/>
                </a:solidFill>
                <a:cs typeface="Arial"/>
              </a:rPr>
              <a:t> to be eligible for the skilled worker route. </a:t>
            </a:r>
          </a:p>
          <a:p>
            <a:pPr defTabSz="914400"/>
            <a:r>
              <a:rPr lang="en-GB" sz="1600" b="1" dirty="0">
                <a:solidFill>
                  <a:prstClr val="black"/>
                </a:solidFill>
                <a:cs typeface="Arial"/>
              </a:rPr>
              <a:t>50 of these points</a:t>
            </a:r>
            <a:r>
              <a:rPr lang="en-GB" sz="1600" dirty="0">
                <a:solidFill>
                  <a:prstClr val="black"/>
                </a:solidFill>
                <a:cs typeface="Arial"/>
              </a:rPr>
              <a:t> must come from meeting the </a:t>
            </a:r>
            <a:r>
              <a:rPr lang="en-GB" sz="1600" b="1" dirty="0">
                <a:solidFill>
                  <a:srgbClr val="8064A2"/>
                </a:solidFill>
                <a:cs typeface="Arial"/>
              </a:rPr>
              <a:t>mandatory</a:t>
            </a:r>
            <a:r>
              <a:rPr lang="en-GB" sz="1600" dirty="0">
                <a:solidFill>
                  <a:prstClr val="black"/>
                </a:solidFill>
                <a:cs typeface="Arial"/>
              </a:rPr>
              <a:t> criteria below. </a:t>
            </a:r>
            <a:endParaRPr lang="en-GB" dirty="0">
              <a:solidFill>
                <a:prstClr val="black"/>
              </a:solidFill>
            </a:endParaRPr>
          </a:p>
        </p:txBody>
      </p:sp>
    </p:spTree>
    <p:extLst>
      <p:ext uri="{BB962C8B-B14F-4D97-AF65-F5344CB8AC3E}">
        <p14:creationId xmlns:p14="http://schemas.microsoft.com/office/powerpoint/2010/main" val="621324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AF05-1762-4ED1-8F4A-9A13EDEE2D02}"/>
              </a:ext>
            </a:extLst>
          </p:cNvPr>
          <p:cNvSpPr>
            <a:spLocks noGrp="1"/>
          </p:cNvSpPr>
          <p:nvPr>
            <p:ph type="title"/>
          </p:nvPr>
        </p:nvSpPr>
        <p:spPr/>
        <p:txBody>
          <a:bodyPr/>
          <a:lstStyle/>
          <a:p>
            <a:r>
              <a:rPr lang="en-GB" dirty="0">
                <a:cs typeface="Arial"/>
              </a:rPr>
              <a:t>Skilled worker route – case study  </a:t>
            </a:r>
            <a:endParaRPr lang="en-GB" dirty="0"/>
          </a:p>
        </p:txBody>
      </p:sp>
      <p:sp>
        <p:nvSpPr>
          <p:cNvPr id="4" name="Date Placeholder 3">
            <a:extLst>
              <a:ext uri="{FF2B5EF4-FFF2-40B4-BE49-F238E27FC236}">
                <a16:creationId xmlns:a16="http://schemas.microsoft.com/office/drawing/2014/main" id="{D846DB45-5A87-487B-9967-28F6CAE70D8F}"/>
              </a:ext>
            </a:extLst>
          </p:cNvPr>
          <p:cNvSpPr>
            <a:spLocks noGrp="1"/>
          </p:cNvSpPr>
          <p:nvPr>
            <p:ph type="dt" sz="half" idx="10"/>
          </p:nvPr>
        </p:nvSpPr>
        <p:spPr>
          <a:xfrm>
            <a:off x="332635" y="5799280"/>
            <a:ext cx="1080000" cy="216000"/>
          </a:xfrm>
        </p:spPr>
        <p:txBody>
          <a:bodyPr/>
          <a:lstStyle/>
          <a:p>
            <a:r>
              <a:rPr lang="en-GB" dirty="0">
                <a:solidFill>
                  <a:prstClr val="black"/>
                </a:solidFill>
              </a:rPr>
              <a:t> </a:t>
            </a:r>
          </a:p>
        </p:txBody>
      </p:sp>
      <p:sp>
        <p:nvSpPr>
          <p:cNvPr id="5" name="Footer Placeholder 4">
            <a:extLst>
              <a:ext uri="{FF2B5EF4-FFF2-40B4-BE49-F238E27FC236}">
                <a16:creationId xmlns:a16="http://schemas.microsoft.com/office/drawing/2014/main" id="{C8923C49-B284-46D2-B5B1-3766067B7D89}"/>
              </a:ext>
            </a:extLst>
          </p:cNvPr>
          <p:cNvSpPr>
            <a:spLocks noGrp="1"/>
          </p:cNvSpPr>
          <p:nvPr>
            <p:ph type="ftr" sz="quarter" idx="11"/>
          </p:nvPr>
        </p:nvSpPr>
        <p:spPr>
          <a:xfrm>
            <a:off x="1431535" y="5799280"/>
            <a:ext cx="6326100" cy="216000"/>
          </a:xfrm>
        </p:spPr>
        <p:txBody>
          <a:bodyPr/>
          <a:lstStyle/>
          <a:p>
            <a:r>
              <a:rPr lang="en-GB" dirty="0">
                <a:solidFill>
                  <a:prstClr val="black"/>
                </a:solidFill>
              </a:rPr>
              <a:t> </a:t>
            </a:r>
          </a:p>
        </p:txBody>
      </p:sp>
      <p:sp>
        <p:nvSpPr>
          <p:cNvPr id="6" name="Slide Number Placeholder 5">
            <a:extLst>
              <a:ext uri="{FF2B5EF4-FFF2-40B4-BE49-F238E27FC236}">
                <a16:creationId xmlns:a16="http://schemas.microsoft.com/office/drawing/2014/main" id="{B1499B5C-560E-4909-BAF1-918A02FA3CAD}"/>
              </a:ext>
            </a:extLst>
          </p:cNvPr>
          <p:cNvSpPr>
            <a:spLocks noGrp="1"/>
          </p:cNvSpPr>
          <p:nvPr>
            <p:ph type="sldNum" sz="quarter" idx="12"/>
          </p:nvPr>
        </p:nvSpPr>
        <p:spPr>
          <a:xfrm>
            <a:off x="8562563" y="6496128"/>
            <a:ext cx="406157" cy="216000"/>
          </a:xfrm>
        </p:spPr>
        <p:txBody>
          <a:bodyPr/>
          <a:lstStyle/>
          <a:p>
            <a:fld id="{335678BA-AEBF-475C-8121-6FA3B0DDE855}" type="slidenum">
              <a:rPr lang="en-GB" smtClean="0">
                <a:solidFill>
                  <a:prstClr val="black"/>
                </a:solidFill>
              </a:rPr>
              <a:pPr/>
              <a:t>15</a:t>
            </a:fld>
            <a:endParaRPr lang="en-GB" dirty="0">
              <a:solidFill>
                <a:prstClr val="black"/>
              </a:solidFill>
            </a:endParaRPr>
          </a:p>
        </p:txBody>
      </p:sp>
      <p:graphicFrame>
        <p:nvGraphicFramePr>
          <p:cNvPr id="8" name="Table 7">
            <a:extLst>
              <a:ext uri="{FF2B5EF4-FFF2-40B4-BE49-F238E27FC236}">
                <a16:creationId xmlns:a16="http://schemas.microsoft.com/office/drawing/2014/main" id="{44AF53E7-BF6D-4CC3-BE70-87311685443F}"/>
              </a:ext>
            </a:extLst>
          </p:cNvPr>
          <p:cNvGraphicFramePr>
            <a:graphicFrameLocks noGrp="1"/>
          </p:cNvGraphicFramePr>
          <p:nvPr/>
        </p:nvGraphicFramePr>
        <p:xfrm>
          <a:off x="91440" y="3429000"/>
          <a:ext cx="8950960" cy="2479231"/>
        </p:xfrm>
        <a:graphic>
          <a:graphicData uri="http://schemas.openxmlformats.org/drawingml/2006/table">
            <a:tbl>
              <a:tblPr firstRow="1" firstCol="1" bandRow="1">
                <a:tableStyleId>{5940675A-B579-460E-94D1-54222C63F5DA}</a:tableStyleId>
              </a:tblPr>
              <a:tblGrid>
                <a:gridCol w="1562453">
                  <a:extLst>
                    <a:ext uri="{9D8B030D-6E8A-4147-A177-3AD203B41FA5}">
                      <a16:colId xmlns:a16="http://schemas.microsoft.com/office/drawing/2014/main" val="1395504554"/>
                    </a:ext>
                  </a:extLst>
                </a:gridCol>
                <a:gridCol w="5010289">
                  <a:extLst>
                    <a:ext uri="{9D8B030D-6E8A-4147-A177-3AD203B41FA5}">
                      <a16:colId xmlns:a16="http://schemas.microsoft.com/office/drawing/2014/main" val="1570758173"/>
                    </a:ext>
                  </a:extLst>
                </a:gridCol>
                <a:gridCol w="1189109">
                  <a:extLst>
                    <a:ext uri="{9D8B030D-6E8A-4147-A177-3AD203B41FA5}">
                      <a16:colId xmlns:a16="http://schemas.microsoft.com/office/drawing/2014/main" val="3467112580"/>
                    </a:ext>
                  </a:extLst>
                </a:gridCol>
                <a:gridCol w="1189109">
                  <a:extLst>
                    <a:ext uri="{9D8B030D-6E8A-4147-A177-3AD203B41FA5}">
                      <a16:colId xmlns:a16="http://schemas.microsoft.com/office/drawing/2014/main" val="4073228831"/>
                    </a:ext>
                  </a:extLst>
                </a:gridCol>
              </a:tblGrid>
              <a:tr h="202839">
                <a:tc>
                  <a:txBody>
                    <a:bodyPr/>
                    <a:lstStyle/>
                    <a:p>
                      <a:pPr>
                        <a:spcAft>
                          <a:spcPts val="0"/>
                        </a:spcAft>
                      </a:pPr>
                      <a:r>
                        <a:rPr lang="en-GB" sz="1400" b="1">
                          <a:effectLst/>
                          <a:latin typeface="Arial" panose="020B0604020202020204" pitchFamily="34" charset="0"/>
                          <a:cs typeface="Arial" panose="020B0604020202020204" pitchFamily="34" charset="0"/>
                        </a:rPr>
                        <a:t> </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solidFill>
                      <a:schemeClr val="accent1">
                        <a:lumMod val="60000"/>
                        <a:lumOff val="40000"/>
                      </a:schemeClr>
                    </a:solidFill>
                  </a:tcPr>
                </a:tc>
                <a:tc>
                  <a:txBody>
                    <a:bodyPr/>
                    <a:lstStyle/>
                    <a:p>
                      <a:pPr algn="ctr">
                        <a:spcAft>
                          <a:spcPts val="0"/>
                        </a:spcAft>
                      </a:pPr>
                      <a:r>
                        <a:rPr lang="en-GB" sz="1400" b="1" dirty="0">
                          <a:effectLst/>
                          <a:latin typeface="Arial" panose="020B0604020202020204" pitchFamily="34" charset="0"/>
                          <a:cs typeface="Arial" panose="020B0604020202020204" pitchFamily="34" charset="0"/>
                        </a:rPr>
                        <a:t>Characteristic</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solidFill>
                      <a:schemeClr val="accent1">
                        <a:lumMod val="60000"/>
                        <a:lumOff val="40000"/>
                      </a:schemeClr>
                    </a:solidFill>
                  </a:tcPr>
                </a:tc>
                <a:tc>
                  <a:txBody>
                    <a:bodyPr/>
                    <a:lstStyle/>
                    <a:p>
                      <a:pPr algn="ctr">
                        <a:spcAft>
                          <a:spcPts val="0"/>
                        </a:spcAft>
                      </a:pPr>
                      <a:r>
                        <a:rPr lang="en-GB" sz="1400" b="1">
                          <a:effectLst/>
                          <a:latin typeface="Arial" panose="020B0604020202020204" pitchFamily="34" charset="0"/>
                          <a:cs typeface="Arial" panose="020B0604020202020204" pitchFamily="34" charset="0"/>
                        </a:rPr>
                        <a:t>Points</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solidFill>
                      <a:schemeClr val="accent1">
                        <a:lumMod val="60000"/>
                        <a:lumOff val="40000"/>
                      </a:schemeClr>
                    </a:solidFill>
                  </a:tcPr>
                </a:tc>
                <a:tc>
                  <a:txBody>
                    <a:bodyPr/>
                    <a:lstStyle/>
                    <a:p>
                      <a:pPr algn="ctr">
                        <a:spcAft>
                          <a:spcPts val="0"/>
                        </a:spcAft>
                      </a:pPr>
                      <a:r>
                        <a:rPr lang="en-GB" sz="1400" b="1">
                          <a:effectLst/>
                          <a:latin typeface="Arial" panose="020B0604020202020204" pitchFamily="34" charset="0"/>
                          <a:ea typeface="Calibri" panose="020F0502020204030204" pitchFamily="34" charset="0"/>
                          <a:cs typeface="Arial" panose="020B0604020202020204" pitchFamily="34" charset="0"/>
                        </a:rPr>
                        <a:t>Total </a:t>
                      </a:r>
                    </a:p>
                  </a:txBody>
                  <a:tcPr marL="9525" marR="9525" marT="9525" marB="9525" anchor="ctr">
                    <a:solidFill>
                      <a:schemeClr val="accent1">
                        <a:lumMod val="60000"/>
                        <a:lumOff val="40000"/>
                      </a:schemeClr>
                    </a:solidFill>
                  </a:tcPr>
                </a:tc>
                <a:extLst>
                  <a:ext uri="{0D108BD9-81ED-4DB2-BD59-A6C34878D82A}">
                    <a16:rowId xmlns:a16="http://schemas.microsoft.com/office/drawing/2014/main" val="2859521613"/>
                  </a:ext>
                </a:extLst>
              </a:tr>
              <a:tr h="488344">
                <a:tc rowSpan="3">
                  <a:txBody>
                    <a:bodyPr/>
                    <a:lstStyle/>
                    <a:p>
                      <a:pPr algn="ctr">
                        <a:spcAft>
                          <a:spcPts val="0"/>
                        </a:spcAft>
                      </a:pPr>
                      <a:r>
                        <a:rPr lang="en-GB" sz="1400" b="1" dirty="0">
                          <a:effectLst/>
                          <a:latin typeface="Arial" panose="020B0604020202020204" pitchFamily="34" charset="0"/>
                          <a:cs typeface="Arial" panose="020B0604020202020204" pitchFamily="34" charset="0"/>
                        </a:rPr>
                        <a:t>Mandatory</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lvl="1">
                        <a:spcAft>
                          <a:spcPts val="0"/>
                        </a:spcAft>
                      </a:pPr>
                      <a:r>
                        <a:rPr lang="en-GB" sz="1400">
                          <a:effectLst/>
                          <a:latin typeface="Arial" panose="020B0604020202020204" pitchFamily="34" charset="0"/>
                          <a:cs typeface="Arial" panose="020B0604020202020204" pitchFamily="34" charset="0"/>
                        </a:rPr>
                        <a:t>Offer of a job by an approved sponsor</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spcAft>
                          <a:spcPts val="0"/>
                        </a:spcAft>
                      </a:pPr>
                      <a:r>
                        <a:rPr lang="en-GB" sz="1400">
                          <a:effectLst/>
                          <a:latin typeface="Arial" panose="020B0604020202020204" pitchFamily="34" charset="0"/>
                          <a:cs typeface="Arial" panose="020B0604020202020204" pitchFamily="34" charset="0"/>
                        </a:rPr>
                        <a:t>20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rowSpan="3">
                  <a:txBody>
                    <a:bodyPr/>
                    <a:lstStyle/>
                    <a:p>
                      <a:pPr algn="ctr">
                        <a:spcAft>
                          <a:spcPts val="0"/>
                        </a:spcAft>
                      </a:pPr>
                      <a:r>
                        <a:rPr lang="en-GB" sz="1400">
                          <a:effectLst/>
                          <a:latin typeface="Arial" panose="020B0604020202020204" pitchFamily="34" charset="0"/>
                          <a:ea typeface="Calibri" panose="020F0502020204030204" pitchFamily="34" charset="0"/>
                          <a:cs typeface="Arial" panose="020B0604020202020204" pitchFamily="34" charset="0"/>
                        </a:rPr>
                        <a:t>50</a:t>
                      </a:r>
                    </a:p>
                  </a:txBody>
                  <a:tcPr marL="9525" marR="9525" marT="9525" marB="9525" anchor="ctr"/>
                </a:tc>
                <a:extLst>
                  <a:ext uri="{0D108BD9-81ED-4DB2-BD59-A6C34878D82A}">
                    <a16:rowId xmlns:a16="http://schemas.microsoft.com/office/drawing/2014/main" val="161709002"/>
                  </a:ext>
                </a:extLst>
              </a:tr>
              <a:tr h="257299">
                <a:tc vMerge="1">
                  <a:txBody>
                    <a:bodyPr/>
                    <a:lstStyle/>
                    <a:p>
                      <a:pPr algn="ctr">
                        <a:spcAft>
                          <a:spcPts val="0"/>
                        </a:spcAft>
                      </a:pP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lvl="1">
                        <a:spcAft>
                          <a:spcPts val="0"/>
                        </a:spcAft>
                      </a:pPr>
                      <a:r>
                        <a:rPr lang="en-GB" sz="1400" dirty="0">
                          <a:effectLst/>
                          <a:latin typeface="Arial" panose="020B0604020202020204" pitchFamily="34" charset="0"/>
                          <a:cs typeface="Arial" panose="020B0604020202020204" pitchFamily="34" charset="0"/>
                        </a:rPr>
                        <a:t>Job at an appropriate skill level</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spcAft>
                          <a:spcPts val="0"/>
                        </a:spcAft>
                      </a:pPr>
                      <a:r>
                        <a:rPr lang="en-GB" sz="1400">
                          <a:effectLst/>
                          <a:latin typeface="Arial" panose="020B0604020202020204" pitchFamily="34" charset="0"/>
                          <a:cs typeface="Arial" panose="020B0604020202020204" pitchFamily="34" charset="0"/>
                        </a:rPr>
                        <a:t>20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vMerge="1">
                  <a:txBody>
                    <a:bodyPr/>
                    <a:lstStyle/>
                    <a:p>
                      <a:pPr algn="ctr">
                        <a:spcAft>
                          <a:spcPts val="0"/>
                        </a:spcAft>
                      </a:pP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324439923"/>
                  </a:ext>
                </a:extLst>
              </a:tr>
              <a:tr h="488344">
                <a:tc vMerge="1">
                  <a:txBody>
                    <a:bodyPr/>
                    <a:lstStyle/>
                    <a:p>
                      <a:pPr algn="ctr">
                        <a:spcAft>
                          <a:spcPts val="0"/>
                        </a:spcAft>
                      </a:pP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lvl="1">
                        <a:spcAft>
                          <a:spcPts val="0"/>
                        </a:spcAft>
                      </a:pPr>
                      <a:r>
                        <a:rPr lang="en-GB" sz="1400" dirty="0">
                          <a:effectLst/>
                          <a:latin typeface="Arial" panose="020B0604020202020204" pitchFamily="34" charset="0"/>
                          <a:cs typeface="Arial" panose="020B0604020202020204" pitchFamily="34" charset="0"/>
                        </a:rPr>
                        <a:t>English language skills at level B1 (intermediate)</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spcAft>
                          <a:spcPts val="0"/>
                        </a:spcAft>
                      </a:pPr>
                      <a:r>
                        <a:rPr lang="en-GB" sz="1400" dirty="0">
                          <a:effectLst/>
                          <a:latin typeface="Arial" panose="020B0604020202020204" pitchFamily="34" charset="0"/>
                          <a:cs typeface="Arial" panose="020B0604020202020204" pitchFamily="34" charset="0"/>
                        </a:rPr>
                        <a:t>10</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vMerge="1">
                  <a:txBody>
                    <a:bodyPr/>
                    <a:lstStyle/>
                    <a:p>
                      <a:pPr algn="ctr">
                        <a:spcAft>
                          <a:spcPts val="0"/>
                        </a:spcAft>
                      </a:pP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167281260"/>
                  </a:ext>
                </a:extLst>
              </a:tr>
              <a:tr h="370614">
                <a:tc rowSpan="2">
                  <a:txBody>
                    <a:bodyPr/>
                    <a:lstStyle/>
                    <a:p>
                      <a:pPr algn="ctr">
                        <a:spcAft>
                          <a:spcPts val="0"/>
                        </a:spcAft>
                      </a:pPr>
                      <a:r>
                        <a:rPr lang="en-GB" sz="1400" b="1" dirty="0">
                          <a:effectLst/>
                          <a:latin typeface="Arial" panose="020B0604020202020204" pitchFamily="34" charset="0"/>
                          <a:ea typeface="Calibri" panose="020F0502020204030204" pitchFamily="34" charset="0"/>
                          <a:cs typeface="Arial" panose="020B0604020202020204" pitchFamily="34" charset="0"/>
                        </a:rPr>
                        <a:t>Tradeable</a:t>
                      </a:r>
                    </a:p>
                  </a:txBody>
                  <a:tcPr marL="9525" marR="9525" marT="9525" marB="9525" anchor="ct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tx1"/>
                          </a:solidFill>
                          <a:effectLst/>
                          <a:latin typeface="Arial" panose="020B0604020202020204" pitchFamily="34" charset="0"/>
                          <a:ea typeface="+mn-ea"/>
                          <a:cs typeface="Arial" panose="020B0604020202020204" pitchFamily="34" charset="0"/>
                        </a:rPr>
                        <a:t>Salary at least 80% of the going rate</a:t>
                      </a:r>
                    </a:p>
                  </a:txBody>
                  <a:tcPr marL="7144" marR="7144" marT="7144" marB="7144" anchor="ctr"/>
                </a:tc>
                <a:tc>
                  <a:txBody>
                    <a:bodyPr/>
                    <a:lstStyle/>
                    <a:p>
                      <a:pPr algn="ctr">
                        <a:spcAft>
                          <a:spcPts val="0"/>
                        </a:spcAft>
                      </a:pPr>
                      <a:r>
                        <a:rPr lang="en-GB" sz="1400" dirty="0">
                          <a:effectLst/>
                          <a:latin typeface="Arial" panose="020B0604020202020204" pitchFamily="34" charset="0"/>
                          <a:ea typeface="Calibri" panose="020F0502020204030204" pitchFamily="34" charset="0"/>
                          <a:cs typeface="Arial" panose="020B0604020202020204" pitchFamily="34" charset="0"/>
                        </a:rPr>
                        <a:t>0</a:t>
                      </a:r>
                    </a:p>
                  </a:txBody>
                  <a:tcPr marL="7144" marR="7144" marT="7144" marB="7144" anchor="ctr"/>
                </a:tc>
                <a:tc rowSpan="2">
                  <a:txBody>
                    <a:bodyPr/>
                    <a:lstStyle/>
                    <a:p>
                      <a:pPr algn="ctr">
                        <a:spcAft>
                          <a:spcPts val="0"/>
                        </a:spcAft>
                      </a:pPr>
                      <a:r>
                        <a:rPr lang="en-GB" sz="1400" dirty="0">
                          <a:effectLst/>
                          <a:latin typeface="Arial" panose="020B0604020202020204" pitchFamily="34" charset="0"/>
                          <a:ea typeface="Calibri" panose="020F0502020204030204" pitchFamily="34" charset="0"/>
                          <a:cs typeface="Arial" panose="020B0604020202020204" pitchFamily="34" charset="0"/>
                        </a:rPr>
                        <a:t>20</a:t>
                      </a:r>
                    </a:p>
                  </a:txBody>
                  <a:tcPr marL="9525" marR="9525" marT="9525" marB="9525" anchor="ctr"/>
                </a:tc>
                <a:extLst>
                  <a:ext uri="{0D108BD9-81ED-4DB2-BD59-A6C34878D82A}">
                    <a16:rowId xmlns:a16="http://schemas.microsoft.com/office/drawing/2014/main" val="1740527257"/>
                  </a:ext>
                </a:extLst>
              </a:tr>
              <a:tr h="370614">
                <a:tc vMerge="1">
                  <a:txBody>
                    <a:bodyPr/>
                    <a:lstStyle/>
                    <a:p>
                      <a:endParaRPr lang="en-GB"/>
                    </a:p>
                  </a:txBody>
                  <a:tcPr/>
                </a:tc>
                <a:tc>
                  <a:txBody>
                    <a:bodyPr/>
                    <a:lstStyle/>
                    <a:p>
                      <a:pPr lvl="1">
                        <a:spcAft>
                          <a:spcPts val="0"/>
                        </a:spcAft>
                      </a:pPr>
                      <a:r>
                        <a:rPr lang="en-GB" sz="1400" dirty="0">
                          <a:effectLst/>
                          <a:latin typeface="Arial" panose="020B0604020202020204" pitchFamily="34" charset="0"/>
                          <a:cs typeface="Arial" panose="020B0604020202020204" pitchFamily="34" charset="0"/>
                        </a:rPr>
                        <a:t>Job in a shortage occupation (as designated by the MAC</a:t>
                      </a:r>
                      <a:r>
                        <a:rPr lang="en-GB" sz="1400" kern="1200" dirty="0">
                          <a:solidFill>
                            <a:schemeClr val="tx1"/>
                          </a:solidFill>
                          <a:effectLst/>
                          <a:latin typeface="Arial" panose="020B0604020202020204" pitchFamily="34" charset="0"/>
                          <a:ea typeface="+mn-ea"/>
                          <a:cs typeface="Arial" panose="020B0604020202020204" pitchFamily="34" charset="0"/>
                        </a:rPr>
                        <a:t>)</a:t>
                      </a:r>
                    </a:p>
                  </a:txBody>
                  <a:tcPr marL="7144" marR="7144" marT="7144" marB="7144" anchor="ctr"/>
                </a:tc>
                <a:tc>
                  <a:txBody>
                    <a:bodyPr/>
                    <a:lstStyle/>
                    <a:p>
                      <a:pPr algn="ctr">
                        <a:spcAft>
                          <a:spcPts val="0"/>
                        </a:spcAft>
                      </a:pPr>
                      <a:r>
                        <a:rPr lang="en-GB" sz="1400" dirty="0">
                          <a:effectLst/>
                          <a:latin typeface="Arial" panose="020B0604020202020204" pitchFamily="34" charset="0"/>
                          <a:ea typeface="Calibri" panose="020F0502020204030204" pitchFamily="34" charset="0"/>
                          <a:cs typeface="Arial" panose="020B0604020202020204" pitchFamily="34" charset="0"/>
                        </a:rPr>
                        <a:t>20</a:t>
                      </a:r>
                    </a:p>
                  </a:txBody>
                  <a:tcPr marL="7144" marR="7144" marT="7144" marB="7144" anchor="ctr"/>
                </a:tc>
                <a:tc vMerge="1">
                  <a:txBody>
                    <a:bodyPr/>
                    <a:lstStyle/>
                    <a:p>
                      <a:endParaRPr lang="en-GB"/>
                    </a:p>
                  </a:txBody>
                  <a:tcPr/>
                </a:tc>
                <a:extLst>
                  <a:ext uri="{0D108BD9-81ED-4DB2-BD59-A6C34878D82A}">
                    <a16:rowId xmlns:a16="http://schemas.microsoft.com/office/drawing/2014/main" val="934086384"/>
                  </a:ext>
                </a:extLst>
              </a:tr>
              <a:tr h="271606">
                <a:tc gridSpan="2">
                  <a:txBody>
                    <a:bodyPr/>
                    <a:lstStyle/>
                    <a:p>
                      <a:pPr algn="ctr">
                        <a:spcAft>
                          <a:spcPts val="0"/>
                        </a:spcAft>
                      </a:pPr>
                      <a:r>
                        <a:rPr lang="en-GB" sz="1400" b="1" dirty="0">
                          <a:effectLst/>
                          <a:latin typeface="Arial" panose="020B0604020202020204" pitchFamily="34" charset="0"/>
                          <a:ea typeface="Calibri" panose="020F0502020204030204" pitchFamily="34" charset="0"/>
                          <a:cs typeface="Arial" panose="020B0604020202020204" pitchFamily="34" charset="0"/>
                        </a:rPr>
                        <a:t>Total </a:t>
                      </a:r>
                    </a:p>
                  </a:txBody>
                  <a:tcPr marL="9525" marR="9525" marT="9525" marB="9525" anchor="ctr"/>
                </a:tc>
                <a:tc hMerge="1">
                  <a:txBody>
                    <a:bodyPr/>
                    <a:lstStyle/>
                    <a:p>
                      <a:pPr>
                        <a:spcAft>
                          <a:spcPts val="0"/>
                        </a:spcAft>
                      </a:pP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gridSpan="2">
                  <a:txBody>
                    <a:bodyPr/>
                    <a:lstStyle/>
                    <a:p>
                      <a:pPr algn="ctr">
                        <a:spcAft>
                          <a:spcPts val="0"/>
                        </a:spcAft>
                      </a:pPr>
                      <a:r>
                        <a:rPr lang="en-GB" sz="1400" dirty="0">
                          <a:effectLst/>
                          <a:latin typeface="Arial" panose="020B0604020202020204" pitchFamily="34" charset="0"/>
                          <a:ea typeface="Calibri" panose="020F0502020204030204" pitchFamily="34" charset="0"/>
                          <a:cs typeface="Arial" panose="020B0604020202020204" pitchFamily="34" charset="0"/>
                        </a:rPr>
                        <a:t>70</a:t>
                      </a:r>
                    </a:p>
                  </a:txBody>
                  <a:tcPr marL="9525" marR="9525" marT="9525" marB="9525" anchor="ctr"/>
                </a:tc>
                <a:tc hMerge="1">
                  <a:txBody>
                    <a:bodyPr/>
                    <a:lstStyle/>
                    <a:p>
                      <a:pPr algn="ctr">
                        <a:spcAft>
                          <a:spcPts val="0"/>
                        </a:spcAft>
                      </a:pP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688609915"/>
                  </a:ext>
                </a:extLst>
              </a:tr>
            </a:tbl>
          </a:graphicData>
        </a:graphic>
      </p:graphicFrame>
      <p:sp>
        <p:nvSpPr>
          <p:cNvPr id="3" name="Rectangle 2">
            <a:extLst>
              <a:ext uri="{FF2B5EF4-FFF2-40B4-BE49-F238E27FC236}">
                <a16:creationId xmlns:a16="http://schemas.microsoft.com/office/drawing/2014/main" id="{6CAFA4E8-6BCE-4C4C-953D-47482FAD624C}"/>
              </a:ext>
            </a:extLst>
          </p:cNvPr>
          <p:cNvSpPr/>
          <p:nvPr/>
        </p:nvSpPr>
        <p:spPr>
          <a:xfrm>
            <a:off x="73090" y="829385"/>
            <a:ext cx="8895630" cy="2554545"/>
          </a:xfrm>
          <a:prstGeom prst="rect">
            <a:avLst/>
          </a:prstGeom>
        </p:spPr>
        <p:txBody>
          <a:bodyPr wrap="square">
            <a:spAutoFit/>
          </a:bodyPr>
          <a:lstStyle/>
          <a:p>
            <a:pPr defTabSz="685800" eaLnBrk="0" fontAlgn="base" hangingPunct="0">
              <a:spcBef>
                <a:spcPct val="0"/>
              </a:spcBef>
              <a:spcAft>
                <a:spcPct val="0"/>
              </a:spcAft>
            </a:pPr>
            <a:r>
              <a:rPr lang="en-GB" sz="1600" dirty="0">
                <a:solidFill>
                  <a:prstClr val="black"/>
                </a:solidFill>
                <a:cs typeface="Arial"/>
              </a:rPr>
              <a:t>Richard wants to come to the UK to work and has been offered a job as a Mechanical engineer for a salary of £26,750. He meets all of the mandatory characteristics under the Points-Based System, scoring 50 points.</a:t>
            </a:r>
          </a:p>
          <a:p>
            <a:pPr defTabSz="685800" eaLnBrk="0" fontAlgn="base" hangingPunct="0">
              <a:spcBef>
                <a:spcPct val="0"/>
              </a:spcBef>
              <a:spcAft>
                <a:spcPct val="0"/>
              </a:spcAft>
            </a:pPr>
            <a:endParaRPr lang="en-GB" sz="1600" dirty="0">
              <a:solidFill>
                <a:prstClr val="black"/>
              </a:solidFill>
              <a:cs typeface="Arial"/>
            </a:endParaRPr>
          </a:p>
          <a:p>
            <a:pPr defTabSz="685800" eaLnBrk="0" fontAlgn="base" hangingPunct="0">
              <a:spcBef>
                <a:spcPct val="0"/>
              </a:spcBef>
              <a:spcAft>
                <a:spcPct val="0"/>
              </a:spcAft>
            </a:pPr>
            <a:r>
              <a:rPr lang="en-GB" sz="1600" dirty="0">
                <a:solidFill>
                  <a:prstClr val="black"/>
                </a:solidFill>
                <a:cs typeface="Arial"/>
              </a:rPr>
              <a:t>As the going rate for mechanical engineers is £33,400 and higher than the general salary threshold, he must be paid according to the going rate for that occupation. This is because applicants must be paid according to whichever of the two is higher. Richard’s salary is just above 80% of the going rate for his occupation, therefore while he scores no points from his salary, he is eligible to score 20 tradeable points elsewhere to be eligible for a visa. In this instance Richard scores the 20 extra points by having a job offer in a shortage occupation. </a:t>
            </a:r>
          </a:p>
        </p:txBody>
      </p:sp>
    </p:spTree>
    <p:extLst>
      <p:ext uri="{BB962C8B-B14F-4D97-AF65-F5344CB8AC3E}">
        <p14:creationId xmlns:p14="http://schemas.microsoft.com/office/powerpoint/2010/main" val="100593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AF05-1762-4ED1-8F4A-9A13EDEE2D02}"/>
              </a:ext>
            </a:extLst>
          </p:cNvPr>
          <p:cNvSpPr>
            <a:spLocks noGrp="1"/>
          </p:cNvSpPr>
          <p:nvPr>
            <p:ph type="title"/>
          </p:nvPr>
        </p:nvSpPr>
        <p:spPr>
          <a:xfrm>
            <a:off x="712800" y="180000"/>
            <a:ext cx="7718400" cy="561600"/>
          </a:xfrm>
        </p:spPr>
        <p:txBody>
          <a:bodyPr>
            <a:normAutofit/>
          </a:bodyPr>
          <a:lstStyle/>
          <a:p>
            <a:r>
              <a:rPr lang="en-GB" sz="2400" dirty="0">
                <a:cs typeface="Arial"/>
              </a:rPr>
              <a:t>             Skilled worker route – case study  </a:t>
            </a:r>
            <a:endParaRPr lang="en-GB" sz="2400" dirty="0"/>
          </a:p>
        </p:txBody>
      </p:sp>
      <p:sp>
        <p:nvSpPr>
          <p:cNvPr id="4" name="Date Placeholder 3">
            <a:extLst>
              <a:ext uri="{FF2B5EF4-FFF2-40B4-BE49-F238E27FC236}">
                <a16:creationId xmlns:a16="http://schemas.microsoft.com/office/drawing/2014/main" id="{D846DB45-5A87-487B-9967-28F6CAE70D8F}"/>
              </a:ext>
            </a:extLst>
          </p:cNvPr>
          <p:cNvSpPr>
            <a:spLocks noGrp="1"/>
          </p:cNvSpPr>
          <p:nvPr>
            <p:ph type="dt" sz="half" idx="10"/>
          </p:nvPr>
        </p:nvSpPr>
        <p:spPr>
          <a:xfrm>
            <a:off x="1392476" y="5206710"/>
            <a:ext cx="810000" cy="162000"/>
          </a:xfrm>
        </p:spPr>
        <p:txBody>
          <a:bodyPr/>
          <a:lstStyle/>
          <a:p>
            <a:pPr defTabSz="685800"/>
            <a:r>
              <a:rPr lang="en-GB">
                <a:solidFill>
                  <a:prstClr val="black"/>
                </a:solidFill>
              </a:rPr>
              <a:t> </a:t>
            </a:r>
          </a:p>
        </p:txBody>
      </p:sp>
      <p:sp>
        <p:nvSpPr>
          <p:cNvPr id="5" name="Footer Placeholder 4">
            <a:extLst>
              <a:ext uri="{FF2B5EF4-FFF2-40B4-BE49-F238E27FC236}">
                <a16:creationId xmlns:a16="http://schemas.microsoft.com/office/drawing/2014/main" id="{C8923C49-B284-46D2-B5B1-3766067B7D89}"/>
              </a:ext>
            </a:extLst>
          </p:cNvPr>
          <p:cNvSpPr>
            <a:spLocks noGrp="1"/>
          </p:cNvSpPr>
          <p:nvPr>
            <p:ph type="ftr" sz="quarter" idx="11"/>
          </p:nvPr>
        </p:nvSpPr>
        <p:spPr>
          <a:xfrm>
            <a:off x="2216651" y="5206710"/>
            <a:ext cx="4744575" cy="162000"/>
          </a:xfrm>
        </p:spPr>
        <p:txBody>
          <a:bodyPr/>
          <a:lstStyle/>
          <a:p>
            <a:pPr defTabSz="685800"/>
            <a:r>
              <a:rPr lang="en-GB">
                <a:solidFill>
                  <a:prstClr val="black"/>
                </a:solidFill>
              </a:rPr>
              <a:t> </a:t>
            </a:r>
          </a:p>
        </p:txBody>
      </p:sp>
      <p:sp>
        <p:nvSpPr>
          <p:cNvPr id="6" name="Slide Number Placeholder 5">
            <a:extLst>
              <a:ext uri="{FF2B5EF4-FFF2-40B4-BE49-F238E27FC236}">
                <a16:creationId xmlns:a16="http://schemas.microsoft.com/office/drawing/2014/main" id="{B1499B5C-560E-4909-BAF1-918A02FA3CAD}"/>
              </a:ext>
            </a:extLst>
          </p:cNvPr>
          <p:cNvSpPr>
            <a:spLocks noGrp="1"/>
          </p:cNvSpPr>
          <p:nvPr>
            <p:ph type="sldNum" sz="quarter" idx="12"/>
          </p:nvPr>
        </p:nvSpPr>
        <p:spPr>
          <a:xfrm>
            <a:off x="7564923" y="5729346"/>
            <a:ext cx="304618" cy="162000"/>
          </a:xfrm>
        </p:spPr>
        <p:txBody>
          <a:bodyPr/>
          <a:lstStyle/>
          <a:p>
            <a:pPr defTabSz="685800"/>
            <a:fld id="{335678BA-AEBF-475C-8121-6FA3B0DDE855}" type="slidenum">
              <a:rPr lang="en-GB">
                <a:solidFill>
                  <a:prstClr val="black"/>
                </a:solidFill>
              </a:rPr>
              <a:pPr defTabSz="685800"/>
              <a:t>16</a:t>
            </a:fld>
            <a:endParaRPr lang="en-GB">
              <a:solidFill>
                <a:prstClr val="black"/>
              </a:solidFill>
            </a:endParaRPr>
          </a:p>
        </p:txBody>
      </p:sp>
      <p:graphicFrame>
        <p:nvGraphicFramePr>
          <p:cNvPr id="8" name="Table 7">
            <a:extLst>
              <a:ext uri="{FF2B5EF4-FFF2-40B4-BE49-F238E27FC236}">
                <a16:creationId xmlns:a16="http://schemas.microsoft.com/office/drawing/2014/main" id="{15367F5A-733E-406C-9271-8A63C1BAA373}"/>
              </a:ext>
            </a:extLst>
          </p:cNvPr>
          <p:cNvGraphicFramePr>
            <a:graphicFrameLocks noGrp="1"/>
          </p:cNvGraphicFramePr>
          <p:nvPr/>
        </p:nvGraphicFramePr>
        <p:xfrm>
          <a:off x="1128530" y="3126558"/>
          <a:ext cx="6920816" cy="2469105"/>
        </p:xfrm>
        <a:graphic>
          <a:graphicData uri="http://schemas.openxmlformats.org/drawingml/2006/table">
            <a:tbl>
              <a:tblPr firstRow="1" firstCol="1" bandRow="1">
                <a:tableStyleId>{5940675A-B579-460E-94D1-54222C63F5DA}</a:tableStyleId>
              </a:tblPr>
              <a:tblGrid>
                <a:gridCol w="1208077">
                  <a:extLst>
                    <a:ext uri="{9D8B030D-6E8A-4147-A177-3AD203B41FA5}">
                      <a16:colId xmlns:a16="http://schemas.microsoft.com/office/drawing/2014/main" val="1395504554"/>
                    </a:ext>
                  </a:extLst>
                </a:gridCol>
                <a:gridCol w="3873919">
                  <a:extLst>
                    <a:ext uri="{9D8B030D-6E8A-4147-A177-3AD203B41FA5}">
                      <a16:colId xmlns:a16="http://schemas.microsoft.com/office/drawing/2014/main" val="1570758173"/>
                    </a:ext>
                  </a:extLst>
                </a:gridCol>
                <a:gridCol w="919410">
                  <a:extLst>
                    <a:ext uri="{9D8B030D-6E8A-4147-A177-3AD203B41FA5}">
                      <a16:colId xmlns:a16="http://schemas.microsoft.com/office/drawing/2014/main" val="3467112580"/>
                    </a:ext>
                  </a:extLst>
                </a:gridCol>
                <a:gridCol w="919410">
                  <a:extLst>
                    <a:ext uri="{9D8B030D-6E8A-4147-A177-3AD203B41FA5}">
                      <a16:colId xmlns:a16="http://schemas.microsoft.com/office/drawing/2014/main" val="4073228831"/>
                    </a:ext>
                  </a:extLst>
                </a:gridCol>
              </a:tblGrid>
              <a:tr h="175764">
                <a:tc>
                  <a:txBody>
                    <a:bodyPr/>
                    <a:lstStyle/>
                    <a:p>
                      <a:pPr>
                        <a:spcAft>
                          <a:spcPts val="0"/>
                        </a:spcAft>
                      </a:pPr>
                      <a:r>
                        <a:rPr lang="en-GB" sz="1400" b="1">
                          <a:effectLst/>
                          <a:latin typeface="Arial" panose="020B0604020202020204" pitchFamily="34" charset="0"/>
                          <a:cs typeface="Arial" panose="020B0604020202020204" pitchFamily="34" charset="0"/>
                        </a:rPr>
                        <a:t> </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solidFill>
                      <a:schemeClr val="accent1">
                        <a:lumMod val="60000"/>
                        <a:lumOff val="40000"/>
                      </a:schemeClr>
                    </a:solidFill>
                  </a:tcPr>
                </a:tc>
                <a:tc>
                  <a:txBody>
                    <a:bodyPr/>
                    <a:lstStyle/>
                    <a:p>
                      <a:pPr algn="ctr">
                        <a:spcAft>
                          <a:spcPts val="0"/>
                        </a:spcAft>
                      </a:pPr>
                      <a:r>
                        <a:rPr lang="en-GB" sz="1400" b="1">
                          <a:effectLst/>
                          <a:latin typeface="Arial" panose="020B0604020202020204" pitchFamily="34" charset="0"/>
                          <a:cs typeface="Arial" panose="020B0604020202020204" pitchFamily="34" charset="0"/>
                        </a:rPr>
                        <a:t>Characteristic</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solidFill>
                      <a:schemeClr val="accent1">
                        <a:lumMod val="60000"/>
                        <a:lumOff val="40000"/>
                      </a:schemeClr>
                    </a:solidFill>
                  </a:tcPr>
                </a:tc>
                <a:tc>
                  <a:txBody>
                    <a:bodyPr/>
                    <a:lstStyle/>
                    <a:p>
                      <a:pPr algn="ctr">
                        <a:spcAft>
                          <a:spcPts val="0"/>
                        </a:spcAft>
                      </a:pPr>
                      <a:r>
                        <a:rPr lang="en-GB" sz="1400" b="1">
                          <a:effectLst/>
                          <a:latin typeface="Arial" panose="020B0604020202020204" pitchFamily="34" charset="0"/>
                          <a:cs typeface="Arial" panose="020B0604020202020204" pitchFamily="34" charset="0"/>
                        </a:rPr>
                        <a:t>Points</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solidFill>
                      <a:schemeClr val="accent1">
                        <a:lumMod val="60000"/>
                        <a:lumOff val="40000"/>
                      </a:schemeClr>
                    </a:solidFill>
                  </a:tcPr>
                </a:tc>
                <a:tc>
                  <a:txBody>
                    <a:bodyPr/>
                    <a:lstStyle/>
                    <a:p>
                      <a:pPr algn="ctr">
                        <a:spcAft>
                          <a:spcPts val="0"/>
                        </a:spcAft>
                      </a:pPr>
                      <a:r>
                        <a:rPr lang="en-GB" sz="1400" b="1">
                          <a:effectLst/>
                          <a:latin typeface="Arial" panose="020B0604020202020204" pitchFamily="34" charset="0"/>
                          <a:ea typeface="Calibri" panose="020F0502020204030204" pitchFamily="34" charset="0"/>
                          <a:cs typeface="Arial" panose="020B0604020202020204" pitchFamily="34" charset="0"/>
                        </a:rPr>
                        <a:t>Total </a:t>
                      </a:r>
                    </a:p>
                  </a:txBody>
                  <a:tcPr marL="9525" marR="9525" marT="9525" marB="9525" anchor="ctr">
                    <a:solidFill>
                      <a:schemeClr val="accent1">
                        <a:lumMod val="60000"/>
                        <a:lumOff val="40000"/>
                      </a:schemeClr>
                    </a:solidFill>
                  </a:tcPr>
                </a:tc>
                <a:extLst>
                  <a:ext uri="{0D108BD9-81ED-4DB2-BD59-A6C34878D82A}">
                    <a16:rowId xmlns:a16="http://schemas.microsoft.com/office/drawing/2014/main" val="2859521613"/>
                  </a:ext>
                </a:extLst>
              </a:tr>
              <a:tr h="434718">
                <a:tc rowSpan="3">
                  <a:txBody>
                    <a:bodyPr/>
                    <a:lstStyle/>
                    <a:p>
                      <a:pPr algn="ctr">
                        <a:spcAft>
                          <a:spcPts val="0"/>
                        </a:spcAft>
                      </a:pPr>
                      <a:r>
                        <a:rPr lang="en-GB" sz="1400" b="1">
                          <a:effectLst/>
                          <a:latin typeface="Arial" panose="020B0604020202020204" pitchFamily="34" charset="0"/>
                          <a:cs typeface="Arial" panose="020B0604020202020204" pitchFamily="34" charset="0"/>
                        </a:rPr>
                        <a:t>Mandatory</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lvl="1">
                        <a:spcAft>
                          <a:spcPts val="0"/>
                        </a:spcAft>
                      </a:pPr>
                      <a:r>
                        <a:rPr lang="en-GB" sz="1400">
                          <a:effectLst/>
                          <a:latin typeface="Arial" panose="020B0604020202020204" pitchFamily="34" charset="0"/>
                          <a:cs typeface="Arial" panose="020B0604020202020204" pitchFamily="34" charset="0"/>
                        </a:rPr>
                        <a:t>Offer of a job by an approved sponsor</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spcAft>
                          <a:spcPts val="0"/>
                        </a:spcAft>
                      </a:pPr>
                      <a:r>
                        <a:rPr lang="en-GB" sz="1400">
                          <a:effectLst/>
                          <a:latin typeface="Arial" panose="020B0604020202020204" pitchFamily="34" charset="0"/>
                          <a:cs typeface="Arial" panose="020B0604020202020204" pitchFamily="34" charset="0"/>
                        </a:rPr>
                        <a:t>20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rowSpan="3">
                  <a:txBody>
                    <a:bodyPr/>
                    <a:lstStyle/>
                    <a:p>
                      <a:pPr algn="ctr">
                        <a:spcAft>
                          <a:spcPts val="0"/>
                        </a:spcAft>
                      </a:pPr>
                      <a:r>
                        <a:rPr lang="en-GB" sz="1400">
                          <a:effectLst/>
                          <a:latin typeface="Arial" panose="020B0604020202020204" pitchFamily="34" charset="0"/>
                          <a:ea typeface="Calibri" panose="020F0502020204030204" pitchFamily="34" charset="0"/>
                          <a:cs typeface="Arial" panose="020B0604020202020204" pitchFamily="34" charset="0"/>
                        </a:rPr>
                        <a:t>50</a:t>
                      </a:r>
                    </a:p>
                  </a:txBody>
                  <a:tcPr marL="9525" marR="9525" marT="9525" marB="9525" anchor="ctr"/>
                </a:tc>
                <a:extLst>
                  <a:ext uri="{0D108BD9-81ED-4DB2-BD59-A6C34878D82A}">
                    <a16:rowId xmlns:a16="http://schemas.microsoft.com/office/drawing/2014/main" val="161709002"/>
                  </a:ext>
                </a:extLst>
              </a:tr>
              <a:tr h="229045">
                <a:tc vMerge="1">
                  <a:txBody>
                    <a:bodyPr/>
                    <a:lstStyle/>
                    <a:p>
                      <a:pPr algn="ctr">
                        <a:spcAft>
                          <a:spcPts val="0"/>
                        </a:spcAft>
                      </a:pP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lvl="1">
                        <a:spcAft>
                          <a:spcPts val="0"/>
                        </a:spcAft>
                      </a:pPr>
                      <a:r>
                        <a:rPr lang="en-GB" sz="1400">
                          <a:effectLst/>
                          <a:latin typeface="Arial" panose="020B0604020202020204" pitchFamily="34" charset="0"/>
                          <a:cs typeface="Arial" panose="020B0604020202020204" pitchFamily="34" charset="0"/>
                        </a:rPr>
                        <a:t>Job at an appropriate skill level</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spcAft>
                          <a:spcPts val="0"/>
                        </a:spcAft>
                      </a:pPr>
                      <a:r>
                        <a:rPr lang="en-GB" sz="1400">
                          <a:effectLst/>
                          <a:latin typeface="Arial" panose="020B0604020202020204" pitchFamily="34" charset="0"/>
                          <a:cs typeface="Arial" panose="020B0604020202020204" pitchFamily="34" charset="0"/>
                        </a:rPr>
                        <a:t>20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vMerge="1">
                  <a:txBody>
                    <a:bodyPr/>
                    <a:lstStyle/>
                    <a:p>
                      <a:pPr algn="ctr">
                        <a:spcAft>
                          <a:spcPts val="0"/>
                        </a:spcAft>
                      </a:pP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324439923"/>
                  </a:ext>
                </a:extLst>
              </a:tr>
              <a:tr h="434718">
                <a:tc vMerge="1">
                  <a:txBody>
                    <a:bodyPr/>
                    <a:lstStyle/>
                    <a:p>
                      <a:pPr algn="ctr">
                        <a:spcAft>
                          <a:spcPts val="0"/>
                        </a:spcAft>
                      </a:pP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lvl="1">
                        <a:spcAft>
                          <a:spcPts val="0"/>
                        </a:spcAft>
                      </a:pPr>
                      <a:r>
                        <a:rPr lang="en-GB" sz="1400">
                          <a:effectLst/>
                          <a:latin typeface="Arial" panose="020B0604020202020204" pitchFamily="34" charset="0"/>
                          <a:cs typeface="Arial" panose="020B0604020202020204" pitchFamily="34" charset="0"/>
                        </a:rPr>
                        <a:t>English language skills at level B1 (intermediate)</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spcAft>
                          <a:spcPts val="0"/>
                        </a:spcAft>
                      </a:pPr>
                      <a:r>
                        <a:rPr lang="en-GB" sz="1400">
                          <a:effectLst/>
                          <a:latin typeface="Arial" panose="020B0604020202020204" pitchFamily="34" charset="0"/>
                          <a:cs typeface="Arial" panose="020B0604020202020204" pitchFamily="34" charset="0"/>
                        </a:rPr>
                        <a:t>10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vMerge="1">
                  <a:txBody>
                    <a:bodyPr/>
                    <a:lstStyle/>
                    <a:p>
                      <a:pPr algn="ctr">
                        <a:spcAft>
                          <a:spcPts val="0"/>
                        </a:spcAft>
                      </a:pP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167281260"/>
                  </a:ext>
                </a:extLst>
              </a:tr>
              <a:tr h="329917">
                <a:tc rowSpan="2">
                  <a:txBody>
                    <a:bodyPr/>
                    <a:lstStyle/>
                    <a:p>
                      <a:pPr algn="ctr">
                        <a:spcAft>
                          <a:spcPts val="0"/>
                        </a:spcAft>
                      </a:pPr>
                      <a:r>
                        <a:rPr lang="en-GB" sz="1400" b="1">
                          <a:effectLst/>
                          <a:latin typeface="Arial" panose="020B0604020202020204" pitchFamily="34" charset="0"/>
                          <a:ea typeface="Calibri" panose="020F0502020204030204" pitchFamily="34" charset="0"/>
                          <a:cs typeface="Arial" panose="020B0604020202020204" pitchFamily="34" charset="0"/>
                        </a:rPr>
                        <a:t>Tradeable</a:t>
                      </a:r>
                    </a:p>
                  </a:txBody>
                  <a:tcPr marL="9525" marR="9525" marT="9525" marB="9525" anchor="ct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GB" sz="1400" kern="1200">
                          <a:solidFill>
                            <a:schemeClr val="tx1"/>
                          </a:solidFill>
                          <a:effectLst/>
                          <a:latin typeface="Arial" panose="020B0604020202020204" pitchFamily="34" charset="0"/>
                          <a:ea typeface="+mn-ea"/>
                          <a:cs typeface="Arial" panose="020B0604020202020204" pitchFamily="34" charset="0"/>
                        </a:rPr>
                        <a:t>Salary at least the going rate for the profession</a:t>
                      </a:r>
                    </a:p>
                  </a:txBody>
                  <a:tcPr marL="7144" marR="7144" marT="7144" marB="7144" anchor="ctr"/>
                </a:tc>
                <a:tc>
                  <a:txBody>
                    <a:bodyPr/>
                    <a:lstStyle/>
                    <a:p>
                      <a:pPr algn="ctr">
                        <a:spcAft>
                          <a:spcPts val="0"/>
                        </a:spcAft>
                      </a:pPr>
                      <a:r>
                        <a:rPr lang="en-GB" sz="1400">
                          <a:effectLst/>
                          <a:latin typeface="Arial" panose="020B0604020202020204" pitchFamily="34" charset="0"/>
                          <a:ea typeface="Calibri" panose="020F0502020204030204" pitchFamily="34" charset="0"/>
                          <a:cs typeface="Arial" panose="020B0604020202020204" pitchFamily="34" charset="0"/>
                        </a:rPr>
                        <a:t>20</a:t>
                      </a:r>
                    </a:p>
                  </a:txBody>
                  <a:tcPr marL="7144" marR="7144" marT="7144" marB="7144" anchor="ctr"/>
                </a:tc>
                <a:tc rowSpan="2">
                  <a:txBody>
                    <a:bodyPr/>
                    <a:lstStyle/>
                    <a:p>
                      <a:pPr algn="ctr">
                        <a:spcAft>
                          <a:spcPts val="0"/>
                        </a:spcAft>
                      </a:pPr>
                      <a:r>
                        <a:rPr lang="en-GB" sz="1400">
                          <a:effectLst/>
                          <a:latin typeface="Arial" panose="020B0604020202020204" pitchFamily="34" charset="0"/>
                          <a:ea typeface="Calibri" panose="020F0502020204030204" pitchFamily="34" charset="0"/>
                          <a:cs typeface="Arial" panose="020B0604020202020204" pitchFamily="34" charset="0"/>
                        </a:rPr>
                        <a:t>20</a:t>
                      </a:r>
                    </a:p>
                  </a:txBody>
                  <a:tcPr marL="9525" marR="9525" marT="9525" marB="9525" anchor="ctr"/>
                </a:tc>
                <a:extLst>
                  <a:ext uri="{0D108BD9-81ED-4DB2-BD59-A6C34878D82A}">
                    <a16:rowId xmlns:a16="http://schemas.microsoft.com/office/drawing/2014/main" val="1740527257"/>
                  </a:ext>
                </a:extLst>
              </a:tr>
              <a:tr h="329917">
                <a:tc vMerge="1">
                  <a:txBody>
                    <a:bodyPr/>
                    <a:lstStyle/>
                    <a:p>
                      <a:endParaRPr lang="en-GB"/>
                    </a:p>
                  </a:txBody>
                  <a:tcPr/>
                </a:tc>
                <a:tc>
                  <a:txBody>
                    <a:bodyPr/>
                    <a:lstStyle/>
                    <a:p>
                      <a:pPr lvl="1">
                        <a:spcAft>
                          <a:spcPts val="0"/>
                        </a:spcAft>
                      </a:pPr>
                      <a:r>
                        <a:rPr lang="en-GB" sz="1400">
                          <a:effectLst/>
                          <a:latin typeface="Arial" panose="020B0604020202020204" pitchFamily="34" charset="0"/>
                          <a:cs typeface="Arial" panose="020B0604020202020204" pitchFamily="34" charset="0"/>
                        </a:rPr>
                        <a:t>Job in a shortage occupation (as designated by the MAC</a:t>
                      </a:r>
                      <a:r>
                        <a:rPr lang="en-GB" sz="1400" kern="1200">
                          <a:solidFill>
                            <a:schemeClr val="tx1"/>
                          </a:solidFill>
                          <a:effectLst/>
                          <a:latin typeface="Arial" panose="020B0604020202020204" pitchFamily="34" charset="0"/>
                          <a:ea typeface="+mn-ea"/>
                          <a:cs typeface="Arial" panose="020B0604020202020204" pitchFamily="34" charset="0"/>
                        </a:rPr>
                        <a:t>)</a:t>
                      </a:r>
                    </a:p>
                  </a:txBody>
                  <a:tcPr marL="7144" marR="7144" marT="7144" marB="7144" anchor="ctr"/>
                </a:tc>
                <a:tc>
                  <a:txBody>
                    <a:bodyPr/>
                    <a:lstStyle/>
                    <a:p>
                      <a:pPr algn="ctr">
                        <a:spcAft>
                          <a:spcPts val="0"/>
                        </a:spcAft>
                      </a:pPr>
                      <a:r>
                        <a:rPr lang="en-GB" sz="1400">
                          <a:effectLst/>
                          <a:latin typeface="Arial" panose="020B0604020202020204" pitchFamily="34" charset="0"/>
                          <a:ea typeface="Calibri" panose="020F0502020204030204" pitchFamily="34" charset="0"/>
                          <a:cs typeface="Arial" panose="020B0604020202020204" pitchFamily="34" charset="0"/>
                        </a:rPr>
                        <a:t>0</a:t>
                      </a:r>
                    </a:p>
                  </a:txBody>
                  <a:tcPr marL="7144" marR="7144" marT="7144" marB="7144" anchor="ctr"/>
                </a:tc>
                <a:tc vMerge="1">
                  <a:txBody>
                    <a:bodyPr/>
                    <a:lstStyle/>
                    <a:p>
                      <a:endParaRPr lang="en-GB"/>
                    </a:p>
                  </a:txBody>
                  <a:tcPr/>
                </a:tc>
                <a:extLst>
                  <a:ext uri="{0D108BD9-81ED-4DB2-BD59-A6C34878D82A}">
                    <a16:rowId xmlns:a16="http://schemas.microsoft.com/office/drawing/2014/main" val="934086384"/>
                  </a:ext>
                </a:extLst>
              </a:tr>
              <a:tr h="241781">
                <a:tc gridSpan="2">
                  <a:txBody>
                    <a:bodyPr/>
                    <a:lstStyle/>
                    <a:p>
                      <a:pPr algn="ctr">
                        <a:spcAft>
                          <a:spcPts val="0"/>
                        </a:spcAft>
                      </a:pPr>
                      <a:r>
                        <a:rPr lang="en-GB" sz="1400" b="1">
                          <a:effectLst/>
                          <a:latin typeface="Arial" panose="020B0604020202020204" pitchFamily="34" charset="0"/>
                          <a:ea typeface="Calibri" panose="020F0502020204030204" pitchFamily="34" charset="0"/>
                          <a:cs typeface="Arial" panose="020B0604020202020204" pitchFamily="34" charset="0"/>
                        </a:rPr>
                        <a:t>Total </a:t>
                      </a:r>
                    </a:p>
                  </a:txBody>
                  <a:tcPr marL="9525" marR="9525" marT="9525" marB="9525" anchor="ctr"/>
                </a:tc>
                <a:tc hMerge="1">
                  <a:txBody>
                    <a:bodyPr/>
                    <a:lstStyle/>
                    <a:p>
                      <a:pPr>
                        <a:spcAft>
                          <a:spcPts val="0"/>
                        </a:spcAft>
                      </a:pP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gridSpan="2">
                  <a:txBody>
                    <a:bodyPr/>
                    <a:lstStyle/>
                    <a:p>
                      <a:pPr algn="ctr">
                        <a:spcAft>
                          <a:spcPts val="0"/>
                        </a:spcAft>
                      </a:pPr>
                      <a:r>
                        <a:rPr lang="en-GB" sz="1400">
                          <a:effectLst/>
                          <a:latin typeface="Arial" panose="020B0604020202020204" pitchFamily="34" charset="0"/>
                          <a:ea typeface="Calibri" panose="020F0502020204030204" pitchFamily="34" charset="0"/>
                          <a:cs typeface="Arial" panose="020B0604020202020204" pitchFamily="34" charset="0"/>
                        </a:rPr>
                        <a:t>70</a:t>
                      </a:r>
                    </a:p>
                  </a:txBody>
                  <a:tcPr marL="9525" marR="9525" marT="9525" marB="9525" anchor="ctr"/>
                </a:tc>
                <a:tc hMerge="1">
                  <a:txBody>
                    <a:bodyPr/>
                    <a:lstStyle/>
                    <a:p>
                      <a:pPr algn="ctr">
                        <a:spcAft>
                          <a:spcPts val="0"/>
                        </a:spcAft>
                      </a:pP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688609915"/>
                  </a:ext>
                </a:extLst>
              </a:tr>
            </a:tbl>
          </a:graphicData>
        </a:graphic>
      </p:graphicFrame>
      <p:sp>
        <p:nvSpPr>
          <p:cNvPr id="9" name="TextBox 8">
            <a:extLst>
              <a:ext uri="{FF2B5EF4-FFF2-40B4-BE49-F238E27FC236}">
                <a16:creationId xmlns:a16="http://schemas.microsoft.com/office/drawing/2014/main" id="{0ADE86F5-D3B3-463D-9F3D-57A89FD5D702}"/>
              </a:ext>
            </a:extLst>
          </p:cNvPr>
          <p:cNvSpPr txBox="1"/>
          <p:nvPr/>
        </p:nvSpPr>
        <p:spPr>
          <a:xfrm>
            <a:off x="369560" y="818234"/>
            <a:ext cx="866273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685800" eaLnBrk="0" fontAlgn="base" hangingPunct="0">
              <a:spcBef>
                <a:spcPct val="0"/>
              </a:spcBef>
              <a:spcAft>
                <a:spcPct val="0"/>
              </a:spcAft>
            </a:pPr>
            <a:r>
              <a:rPr lang="en-GB" sz="1600">
                <a:solidFill>
                  <a:prstClr val="black"/>
                </a:solidFill>
                <a:cs typeface="Arial"/>
              </a:rPr>
              <a:t>Tommy wants to come to the UK to work and has been offered a job as a general manager for a salary of £26,300. He meets all the mandatory criteria under the Points-Based System, scoring 50 points.</a:t>
            </a:r>
          </a:p>
          <a:p>
            <a:pPr defTabSz="685800" eaLnBrk="0" fontAlgn="base" hangingPunct="0">
              <a:spcBef>
                <a:spcPct val="0"/>
              </a:spcBef>
              <a:spcAft>
                <a:spcPct val="0"/>
              </a:spcAft>
            </a:pPr>
            <a:endParaRPr lang="en-GB" sz="1600">
              <a:solidFill>
                <a:prstClr val="black"/>
              </a:solidFill>
              <a:cs typeface="Arial" panose="020B0604020202020204" pitchFamily="34" charset="0"/>
            </a:endParaRPr>
          </a:p>
          <a:p>
            <a:pPr defTabSz="685800" eaLnBrk="0" fontAlgn="base" hangingPunct="0">
              <a:spcBef>
                <a:spcPct val="0"/>
              </a:spcBef>
              <a:spcAft>
                <a:spcPct val="0"/>
              </a:spcAft>
            </a:pPr>
            <a:r>
              <a:rPr lang="en-GB" sz="1600">
                <a:solidFill>
                  <a:prstClr val="black"/>
                </a:solidFill>
                <a:cs typeface="Arial"/>
              </a:rPr>
              <a:t>Tommy’s salary is higher than the £25,600 general salary threshold; and it is above the £22,700 going rate for general managers, so he scores 20 points for his salary.</a:t>
            </a:r>
          </a:p>
          <a:p>
            <a:pPr defTabSz="685800" eaLnBrk="0" fontAlgn="base" hangingPunct="0">
              <a:spcBef>
                <a:spcPct val="0"/>
              </a:spcBef>
              <a:spcAft>
                <a:spcPct val="0"/>
              </a:spcAft>
            </a:pPr>
            <a:endParaRPr lang="en-GB" sz="1600">
              <a:solidFill>
                <a:prstClr val="black"/>
              </a:solidFill>
              <a:cs typeface="Arial" panose="020B0604020202020204" pitchFamily="34" charset="0"/>
            </a:endParaRPr>
          </a:p>
          <a:p>
            <a:pPr defTabSz="685800" eaLnBrk="0" fontAlgn="base" hangingPunct="0">
              <a:spcBef>
                <a:spcPct val="0"/>
              </a:spcBef>
              <a:spcAft>
                <a:spcPct val="0"/>
              </a:spcAft>
            </a:pPr>
            <a:r>
              <a:rPr lang="en-GB" sz="1600">
                <a:solidFill>
                  <a:prstClr val="black"/>
                </a:solidFill>
                <a:cs typeface="Arial"/>
              </a:rPr>
              <a:t>General managers are not listed as a shortage occupation, so Tommy does not score any points for his occupation. </a:t>
            </a:r>
          </a:p>
        </p:txBody>
      </p:sp>
    </p:spTree>
    <p:extLst>
      <p:ext uri="{BB962C8B-B14F-4D97-AF65-F5344CB8AC3E}">
        <p14:creationId xmlns:p14="http://schemas.microsoft.com/office/powerpoint/2010/main" val="1194582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AF05-1762-4ED1-8F4A-9A13EDEE2D02}"/>
              </a:ext>
            </a:extLst>
          </p:cNvPr>
          <p:cNvSpPr>
            <a:spLocks noGrp="1"/>
          </p:cNvSpPr>
          <p:nvPr>
            <p:ph type="title"/>
          </p:nvPr>
        </p:nvSpPr>
        <p:spPr/>
        <p:txBody>
          <a:bodyPr/>
          <a:lstStyle/>
          <a:p>
            <a:r>
              <a:rPr lang="en-GB" dirty="0">
                <a:cs typeface="Arial"/>
              </a:rPr>
              <a:t>English language requirement </a:t>
            </a:r>
            <a:endParaRPr lang="en-GB" dirty="0"/>
          </a:p>
        </p:txBody>
      </p:sp>
      <p:sp>
        <p:nvSpPr>
          <p:cNvPr id="3" name="Content Placeholder 2">
            <a:extLst>
              <a:ext uri="{FF2B5EF4-FFF2-40B4-BE49-F238E27FC236}">
                <a16:creationId xmlns:a16="http://schemas.microsoft.com/office/drawing/2014/main" id="{AAA0190E-F97A-4C98-952A-36E633657741}"/>
              </a:ext>
            </a:extLst>
          </p:cNvPr>
          <p:cNvSpPr>
            <a:spLocks noGrp="1"/>
          </p:cNvSpPr>
          <p:nvPr>
            <p:ph idx="1"/>
          </p:nvPr>
        </p:nvSpPr>
        <p:spPr>
          <a:xfrm>
            <a:off x="712800" y="1197276"/>
            <a:ext cx="7718400" cy="4680109"/>
          </a:xfrm>
        </p:spPr>
        <p:txBody>
          <a:bodyPr>
            <a:normAutofit lnSpcReduction="10000"/>
          </a:bodyPr>
          <a:lstStyle/>
          <a:p>
            <a:pPr fontAlgn="base"/>
            <a:r>
              <a:rPr lang="en-GB" sz="1800" b="0" dirty="0">
                <a:solidFill>
                  <a:srgbClr val="000000"/>
                </a:solidFill>
                <a:latin typeface="Arial" panose="020B0604020202020204" pitchFamily="34" charset="0"/>
              </a:rPr>
              <a:t>The UK requires individuals coming to the UK to demonstrate that they have an appropriate level of English, as outlined in the Immigration Rules.  Being able to speak English is a minimum requirement that every skilled migrant must be able to meet.  </a:t>
            </a:r>
          </a:p>
          <a:p>
            <a:pPr fontAlgn="base"/>
            <a:endParaRPr lang="en-GB" sz="1800" b="0" dirty="0">
              <a:solidFill>
                <a:srgbClr val="000000"/>
              </a:solidFill>
              <a:latin typeface="Arial" panose="020B0604020202020204" pitchFamily="34" charset="0"/>
            </a:endParaRPr>
          </a:p>
          <a:p>
            <a:pPr fontAlgn="base"/>
            <a:r>
              <a:rPr lang="en-GB" sz="1800" b="0" dirty="0">
                <a:solidFill>
                  <a:srgbClr val="000000"/>
                </a:solidFill>
                <a:latin typeface="Arial" panose="020B0604020202020204" pitchFamily="34" charset="0"/>
              </a:rPr>
              <a:t>As well as being able to take a secure English language test, we are increasing the number of ways it is possible for applicants to meet this requirement:</a:t>
            </a:r>
          </a:p>
          <a:p>
            <a:pPr fontAlgn="base"/>
            <a:endParaRPr lang="en-GB" sz="1800" b="0" dirty="0">
              <a:solidFill>
                <a:srgbClr val="000000"/>
              </a:solidFill>
              <a:latin typeface="Arial" panose="020B0604020202020204" pitchFamily="34" charset="0"/>
            </a:endParaRPr>
          </a:p>
          <a:p>
            <a:pPr fontAlgn="base">
              <a:buFont typeface="Arial" panose="020B0604020202020204" pitchFamily="34" charset="0"/>
              <a:buChar char="•"/>
            </a:pPr>
            <a:r>
              <a:rPr lang="en-GB" sz="1800" b="0" dirty="0">
                <a:solidFill>
                  <a:srgbClr val="000000"/>
                </a:solidFill>
                <a:latin typeface="Arial" panose="020B0604020202020204" pitchFamily="34" charset="0"/>
              </a:rPr>
              <a:t>   Ensure applicants only need to prove the required level of English language to the Home Office once;  </a:t>
            </a:r>
          </a:p>
          <a:p>
            <a:pPr fontAlgn="base">
              <a:buFont typeface="Arial" panose="020B0604020202020204" pitchFamily="34" charset="0"/>
              <a:buChar char="•"/>
            </a:pPr>
            <a:endParaRPr lang="en-GB" sz="1800" b="0" dirty="0">
              <a:solidFill>
                <a:srgbClr val="000000"/>
              </a:solidFill>
              <a:latin typeface="Arial" panose="020B0604020202020204" pitchFamily="34" charset="0"/>
            </a:endParaRPr>
          </a:p>
          <a:p>
            <a:pPr fontAlgn="base">
              <a:buFont typeface="Arial" panose="020B0604020202020204" pitchFamily="34" charset="0"/>
              <a:buChar char="•"/>
            </a:pPr>
            <a:r>
              <a:rPr lang="en-GB" sz="1800" b="0" dirty="0">
                <a:solidFill>
                  <a:srgbClr val="000000"/>
                </a:solidFill>
                <a:latin typeface="Arial" panose="020B0604020202020204" pitchFamily="34" charset="0"/>
              </a:rPr>
              <a:t>   Update the majority speaking English language country list to include Malta.</a:t>
            </a:r>
          </a:p>
          <a:p>
            <a:pPr fontAlgn="base"/>
            <a:endParaRPr lang="en-GB" sz="1800" b="0" dirty="0">
              <a:solidFill>
                <a:srgbClr val="000000"/>
              </a:solidFill>
              <a:latin typeface="Arial" panose="020B0604020202020204" pitchFamily="34" charset="0"/>
            </a:endParaRPr>
          </a:p>
          <a:p>
            <a:pPr fontAlgn="base">
              <a:buFont typeface="Arial" panose="020B0604020202020204" pitchFamily="34" charset="0"/>
              <a:buChar char="•"/>
            </a:pPr>
            <a:r>
              <a:rPr lang="en-GB" sz="1800" b="0" dirty="0">
                <a:solidFill>
                  <a:srgbClr val="000000"/>
                </a:solidFill>
                <a:latin typeface="Arial" panose="020B0604020202020204" pitchFamily="34" charset="0"/>
              </a:rPr>
              <a:t>   Allow applicants who have gained GCSE/A-Level or Scottish Highers in English while at school in the UK to rely on this to prove their English language ability.</a:t>
            </a:r>
          </a:p>
          <a:p>
            <a:pPr fontAlgn="base"/>
            <a:endParaRPr lang="en-GB" sz="1800" b="0" dirty="0">
              <a:solidFill>
                <a:srgbClr val="000000"/>
              </a:solidFill>
              <a:latin typeface="Arial" panose="020B0604020202020204" pitchFamily="34" charset="0"/>
            </a:endParaRPr>
          </a:p>
          <a:p>
            <a:pPr lvl="0" defTabSz="914400" eaLnBrk="0" fontAlgn="base" hangingPunct="0">
              <a:spcBef>
                <a:spcPct val="0"/>
              </a:spcBef>
              <a:spcAft>
                <a:spcPct val="0"/>
              </a:spcAft>
            </a:pPr>
            <a:endParaRPr lang="en-GB" sz="1900" b="0" dirty="0">
              <a:solidFill>
                <a:prstClr val="black"/>
              </a:solidFill>
              <a:cs typeface="Arial"/>
            </a:endParaRPr>
          </a:p>
          <a:p>
            <a:endParaRPr lang="en-GB" dirty="0"/>
          </a:p>
        </p:txBody>
      </p:sp>
      <p:sp>
        <p:nvSpPr>
          <p:cNvPr id="4" name="Date Placeholder 3">
            <a:extLst>
              <a:ext uri="{FF2B5EF4-FFF2-40B4-BE49-F238E27FC236}">
                <a16:creationId xmlns:a16="http://schemas.microsoft.com/office/drawing/2014/main" id="{D846DB45-5A87-487B-9967-28F6CAE70D8F}"/>
              </a:ext>
            </a:extLst>
          </p:cNvPr>
          <p:cNvSpPr>
            <a:spLocks noGrp="1"/>
          </p:cNvSpPr>
          <p:nvPr>
            <p:ph type="dt" sz="half" idx="10"/>
          </p:nvPr>
        </p:nvSpPr>
        <p:spPr/>
        <p:txBody>
          <a:bodyPr/>
          <a:lstStyle/>
          <a:p>
            <a:r>
              <a:rPr lang="en-GB" dirty="0">
                <a:solidFill>
                  <a:prstClr val="black"/>
                </a:solidFill>
              </a:rPr>
              <a:t> </a:t>
            </a:r>
          </a:p>
        </p:txBody>
      </p:sp>
      <p:sp>
        <p:nvSpPr>
          <p:cNvPr id="5" name="Footer Placeholder 4">
            <a:extLst>
              <a:ext uri="{FF2B5EF4-FFF2-40B4-BE49-F238E27FC236}">
                <a16:creationId xmlns:a16="http://schemas.microsoft.com/office/drawing/2014/main" id="{C8923C49-B284-46D2-B5B1-3766067B7D89}"/>
              </a:ext>
            </a:extLst>
          </p:cNvPr>
          <p:cNvSpPr>
            <a:spLocks noGrp="1"/>
          </p:cNvSpPr>
          <p:nvPr>
            <p:ph type="ftr" sz="quarter" idx="11"/>
          </p:nvPr>
        </p:nvSpPr>
        <p:spPr/>
        <p:txBody>
          <a:bodyPr/>
          <a:lstStyle/>
          <a:p>
            <a:r>
              <a:rPr lang="en-GB" dirty="0">
                <a:solidFill>
                  <a:prstClr val="black"/>
                </a:solidFill>
              </a:rPr>
              <a:t> </a:t>
            </a:r>
          </a:p>
        </p:txBody>
      </p:sp>
      <p:sp>
        <p:nvSpPr>
          <p:cNvPr id="6" name="Slide Number Placeholder 5">
            <a:extLst>
              <a:ext uri="{FF2B5EF4-FFF2-40B4-BE49-F238E27FC236}">
                <a16:creationId xmlns:a16="http://schemas.microsoft.com/office/drawing/2014/main" id="{B1499B5C-560E-4909-BAF1-918A02FA3CAD}"/>
              </a:ext>
            </a:extLst>
          </p:cNvPr>
          <p:cNvSpPr>
            <a:spLocks noGrp="1"/>
          </p:cNvSpPr>
          <p:nvPr>
            <p:ph type="sldNum" sz="quarter" idx="12"/>
          </p:nvPr>
        </p:nvSpPr>
        <p:spPr/>
        <p:txBody>
          <a:bodyPr/>
          <a:lstStyle/>
          <a:p>
            <a:fld id="{335678BA-AEBF-475C-8121-6FA3B0DDE855}" type="slidenum">
              <a:rPr lang="en-GB" smtClean="0">
                <a:solidFill>
                  <a:prstClr val="black"/>
                </a:solidFill>
              </a:rPr>
              <a:pPr/>
              <a:t>17</a:t>
            </a:fld>
            <a:endParaRPr lang="en-GB">
              <a:solidFill>
                <a:prstClr val="black"/>
              </a:solidFill>
            </a:endParaRPr>
          </a:p>
        </p:txBody>
      </p:sp>
    </p:spTree>
    <p:extLst>
      <p:ext uri="{BB962C8B-B14F-4D97-AF65-F5344CB8AC3E}">
        <p14:creationId xmlns:p14="http://schemas.microsoft.com/office/powerpoint/2010/main" val="483329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AF05-1762-4ED1-8F4A-9A13EDEE2D02}"/>
              </a:ext>
            </a:extLst>
          </p:cNvPr>
          <p:cNvSpPr>
            <a:spLocks noGrp="1"/>
          </p:cNvSpPr>
          <p:nvPr>
            <p:ph type="title"/>
          </p:nvPr>
        </p:nvSpPr>
        <p:spPr>
          <a:xfrm>
            <a:off x="712800" y="391756"/>
            <a:ext cx="7718400" cy="1008000"/>
          </a:xfrm>
        </p:spPr>
        <p:txBody>
          <a:bodyPr/>
          <a:lstStyle/>
          <a:p>
            <a:r>
              <a:rPr lang="en-GB" dirty="0">
                <a:cs typeface="Arial"/>
              </a:rPr>
              <a:t>Employing a worker- sponsorship</a:t>
            </a:r>
            <a:endParaRPr lang="en-GB" dirty="0"/>
          </a:p>
        </p:txBody>
      </p:sp>
      <p:sp>
        <p:nvSpPr>
          <p:cNvPr id="4" name="Date Placeholder 3">
            <a:extLst>
              <a:ext uri="{FF2B5EF4-FFF2-40B4-BE49-F238E27FC236}">
                <a16:creationId xmlns:a16="http://schemas.microsoft.com/office/drawing/2014/main" id="{D846DB45-5A87-487B-9967-28F6CAE70D8F}"/>
              </a:ext>
            </a:extLst>
          </p:cNvPr>
          <p:cNvSpPr>
            <a:spLocks noGrp="1"/>
          </p:cNvSpPr>
          <p:nvPr>
            <p:ph type="dt" sz="half" idx="10"/>
          </p:nvPr>
        </p:nvSpPr>
        <p:spPr>
          <a:xfrm>
            <a:off x="332635" y="5799280"/>
            <a:ext cx="1080000" cy="216000"/>
          </a:xfrm>
        </p:spPr>
        <p:txBody>
          <a:bodyPr/>
          <a:lstStyle/>
          <a:p>
            <a:r>
              <a:rPr lang="en-GB" dirty="0">
                <a:solidFill>
                  <a:prstClr val="black"/>
                </a:solidFill>
              </a:rPr>
              <a:t> </a:t>
            </a:r>
          </a:p>
        </p:txBody>
      </p:sp>
      <p:sp>
        <p:nvSpPr>
          <p:cNvPr id="5" name="Footer Placeholder 4">
            <a:extLst>
              <a:ext uri="{FF2B5EF4-FFF2-40B4-BE49-F238E27FC236}">
                <a16:creationId xmlns:a16="http://schemas.microsoft.com/office/drawing/2014/main" id="{C8923C49-B284-46D2-B5B1-3766067B7D89}"/>
              </a:ext>
            </a:extLst>
          </p:cNvPr>
          <p:cNvSpPr>
            <a:spLocks noGrp="1"/>
          </p:cNvSpPr>
          <p:nvPr>
            <p:ph type="ftr" sz="quarter" idx="11"/>
          </p:nvPr>
        </p:nvSpPr>
        <p:spPr>
          <a:xfrm>
            <a:off x="1431535" y="5799280"/>
            <a:ext cx="6326100" cy="216000"/>
          </a:xfrm>
        </p:spPr>
        <p:txBody>
          <a:bodyPr/>
          <a:lstStyle/>
          <a:p>
            <a:r>
              <a:rPr lang="en-GB" dirty="0">
                <a:solidFill>
                  <a:prstClr val="black"/>
                </a:solidFill>
              </a:rPr>
              <a:t> </a:t>
            </a:r>
          </a:p>
        </p:txBody>
      </p:sp>
      <p:sp>
        <p:nvSpPr>
          <p:cNvPr id="6" name="Slide Number Placeholder 5">
            <a:extLst>
              <a:ext uri="{FF2B5EF4-FFF2-40B4-BE49-F238E27FC236}">
                <a16:creationId xmlns:a16="http://schemas.microsoft.com/office/drawing/2014/main" id="{B1499B5C-560E-4909-BAF1-918A02FA3CAD}"/>
              </a:ext>
            </a:extLst>
          </p:cNvPr>
          <p:cNvSpPr>
            <a:spLocks noGrp="1"/>
          </p:cNvSpPr>
          <p:nvPr>
            <p:ph type="sldNum" sz="quarter" idx="12"/>
          </p:nvPr>
        </p:nvSpPr>
        <p:spPr>
          <a:xfrm>
            <a:off x="8562563" y="6496128"/>
            <a:ext cx="406157" cy="216000"/>
          </a:xfrm>
        </p:spPr>
        <p:txBody>
          <a:bodyPr/>
          <a:lstStyle/>
          <a:p>
            <a:fld id="{335678BA-AEBF-475C-8121-6FA3B0DDE855}" type="slidenum">
              <a:rPr lang="en-GB" smtClean="0">
                <a:solidFill>
                  <a:prstClr val="black"/>
                </a:solidFill>
              </a:rPr>
              <a:pPr/>
              <a:t>18</a:t>
            </a:fld>
            <a:endParaRPr lang="en-GB" dirty="0">
              <a:solidFill>
                <a:prstClr val="black"/>
              </a:solidFill>
            </a:endParaRPr>
          </a:p>
        </p:txBody>
      </p:sp>
      <p:graphicFrame>
        <p:nvGraphicFramePr>
          <p:cNvPr id="9" name="Diagram 8">
            <a:extLst>
              <a:ext uri="{FF2B5EF4-FFF2-40B4-BE49-F238E27FC236}">
                <a16:creationId xmlns:a16="http://schemas.microsoft.com/office/drawing/2014/main" id="{E9FF83D9-5CC6-4D84-8D2B-56EEA1BA1EE4}"/>
              </a:ext>
            </a:extLst>
          </p:cNvPr>
          <p:cNvGraphicFramePr/>
          <p:nvPr/>
        </p:nvGraphicFramePr>
        <p:xfrm>
          <a:off x="567110" y="1217081"/>
          <a:ext cx="8329916" cy="4085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a:extLst>
              <a:ext uri="{FF2B5EF4-FFF2-40B4-BE49-F238E27FC236}">
                <a16:creationId xmlns:a16="http://schemas.microsoft.com/office/drawing/2014/main" id="{87439AB1-88C8-47BF-850E-D8349A7DAB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3230" y="3169927"/>
            <a:ext cx="883791" cy="883791"/>
          </a:xfrm>
          <a:prstGeom prst="rect">
            <a:avLst/>
          </a:prstGeom>
        </p:spPr>
      </p:pic>
      <p:pic>
        <p:nvPicPr>
          <p:cNvPr id="11" name="Picture 10">
            <a:extLst>
              <a:ext uri="{FF2B5EF4-FFF2-40B4-BE49-F238E27FC236}">
                <a16:creationId xmlns:a16="http://schemas.microsoft.com/office/drawing/2014/main" id="{FB10B4D8-DCDC-4619-A98F-405763980DF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7110" y="2195201"/>
            <a:ext cx="821647" cy="821647"/>
          </a:xfrm>
          <a:prstGeom prst="rect">
            <a:avLst/>
          </a:prstGeom>
        </p:spPr>
      </p:pic>
      <p:pic>
        <p:nvPicPr>
          <p:cNvPr id="12" name="Picture 11">
            <a:extLst>
              <a:ext uri="{FF2B5EF4-FFF2-40B4-BE49-F238E27FC236}">
                <a16:creationId xmlns:a16="http://schemas.microsoft.com/office/drawing/2014/main" id="{D6ECC5E3-FD55-40A9-ADC3-091311DB212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3230" y="1257578"/>
            <a:ext cx="730651" cy="730651"/>
          </a:xfrm>
          <a:prstGeom prst="rect">
            <a:avLst/>
          </a:prstGeom>
        </p:spPr>
      </p:pic>
      <p:sp>
        <p:nvSpPr>
          <p:cNvPr id="13" name="TextBox 12">
            <a:extLst>
              <a:ext uri="{FF2B5EF4-FFF2-40B4-BE49-F238E27FC236}">
                <a16:creationId xmlns:a16="http://schemas.microsoft.com/office/drawing/2014/main" id="{03B4DE0A-151F-432D-A5F8-8E43DA74A285}"/>
              </a:ext>
            </a:extLst>
          </p:cNvPr>
          <p:cNvSpPr txBox="1"/>
          <p:nvPr/>
        </p:nvSpPr>
        <p:spPr>
          <a:xfrm>
            <a:off x="716000" y="5186748"/>
            <a:ext cx="8078126" cy="646331"/>
          </a:xfrm>
          <a:prstGeom prst="rect">
            <a:avLst/>
          </a:prstGeom>
          <a:noFill/>
          <a:ln>
            <a:noFill/>
          </a:ln>
        </p:spPr>
        <p:txBody>
          <a:bodyPr wrap="square" rtlCol="0" anchor="t">
            <a:spAutoFit/>
          </a:bodyPr>
          <a:lstStyle/>
          <a:p>
            <a:pPr algn="ctr" defTabSz="914400">
              <a:defRPr/>
            </a:pPr>
            <a:r>
              <a:rPr lang="en-GB" b="1" dirty="0">
                <a:solidFill>
                  <a:prstClr val="black"/>
                </a:solidFill>
                <a:cs typeface="Arial"/>
              </a:rPr>
              <a:t>There will be longer term reforms to the design and user interface of the sponsorship process in 2022, which we will test with stakeholders.</a:t>
            </a:r>
            <a:endParaRPr lang="en-GB" b="1" dirty="0">
              <a:solidFill>
                <a:prstClr val="black"/>
              </a:solidFill>
              <a:cs typeface="Arial" charset="0"/>
            </a:endParaRPr>
          </a:p>
        </p:txBody>
      </p:sp>
    </p:spTree>
    <p:extLst>
      <p:ext uri="{BB962C8B-B14F-4D97-AF65-F5344CB8AC3E}">
        <p14:creationId xmlns:p14="http://schemas.microsoft.com/office/powerpoint/2010/main" val="4102975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3B3BB-A331-40DD-8129-1A637D93092C}"/>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08DF720A-ABD2-420D-B71A-F28C797C7DC4}"/>
              </a:ext>
            </a:extLst>
          </p:cNvPr>
          <p:cNvSpPr>
            <a:spLocks noGrp="1"/>
          </p:cNvSpPr>
          <p:nvPr>
            <p:ph type="subTitle" idx="1"/>
          </p:nvPr>
        </p:nvSpPr>
        <p:spPr/>
        <p:txBody>
          <a:bodyPr/>
          <a:lstStyle/>
          <a:p>
            <a:endParaRPr lang="en-GB"/>
          </a:p>
        </p:txBody>
      </p:sp>
      <p:pic>
        <p:nvPicPr>
          <p:cNvPr id="4" name="Picture 3">
            <a:extLst>
              <a:ext uri="{FF2B5EF4-FFF2-40B4-BE49-F238E27FC236}">
                <a16:creationId xmlns:a16="http://schemas.microsoft.com/office/drawing/2014/main" id="{96D46F4C-6AEE-40A6-91AE-D41A24D6EDB4}"/>
              </a:ext>
            </a:extLst>
          </p:cNvPr>
          <p:cNvPicPr>
            <a:picLocks noChangeAspect="1"/>
          </p:cNvPicPr>
          <p:nvPr/>
        </p:nvPicPr>
        <p:blipFill>
          <a:blip r:embed="rId2"/>
          <a:stretch>
            <a:fillRect/>
          </a:stretch>
        </p:blipFill>
        <p:spPr>
          <a:xfrm>
            <a:off x="-173733" y="-190195"/>
            <a:ext cx="9317733" cy="7048195"/>
          </a:xfrm>
          <a:prstGeom prst="rect">
            <a:avLst/>
          </a:prstGeom>
        </p:spPr>
      </p:pic>
    </p:spTree>
    <p:extLst>
      <p:ext uri="{BB962C8B-B14F-4D97-AF65-F5344CB8AC3E}">
        <p14:creationId xmlns:p14="http://schemas.microsoft.com/office/powerpoint/2010/main" val="1180676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4CB17-C11D-40FF-BCD9-E85CD3550348}"/>
              </a:ext>
            </a:extLst>
          </p:cNvPr>
          <p:cNvSpPr>
            <a:spLocks noGrp="1"/>
          </p:cNvSpPr>
          <p:nvPr>
            <p:ph type="title"/>
          </p:nvPr>
        </p:nvSpPr>
        <p:spPr/>
        <p:txBody>
          <a:bodyPr>
            <a:normAutofit fontScale="90000"/>
          </a:bodyPr>
          <a:lstStyle/>
          <a:p>
            <a:r>
              <a:rPr lang="en-GB" altLang="en-US" sz="4400" dirty="0"/>
              <a:t>The UK’s Points-Based </a:t>
            </a:r>
            <a:br>
              <a:rPr lang="en-GB" altLang="en-US" sz="4400" dirty="0"/>
            </a:br>
            <a:r>
              <a:rPr lang="en-GB" altLang="en-US" sz="4400" dirty="0"/>
              <a:t>Immigration System </a:t>
            </a:r>
            <a:endParaRPr lang="en-GB" dirty="0"/>
          </a:p>
        </p:txBody>
      </p:sp>
      <p:sp>
        <p:nvSpPr>
          <p:cNvPr id="3" name="Text Placeholder 2">
            <a:extLst>
              <a:ext uri="{FF2B5EF4-FFF2-40B4-BE49-F238E27FC236}">
                <a16:creationId xmlns:a16="http://schemas.microsoft.com/office/drawing/2014/main" id="{B7687263-984A-4B5D-B11E-81E22C098F2D}"/>
              </a:ext>
            </a:extLst>
          </p:cNvPr>
          <p:cNvSpPr>
            <a:spLocks noGrp="1"/>
          </p:cNvSpPr>
          <p:nvPr>
            <p:ph type="body" idx="1"/>
          </p:nvPr>
        </p:nvSpPr>
        <p:spPr/>
        <p:txBody>
          <a:bodyPr>
            <a:normAutofit/>
          </a:bodyPr>
          <a:lstStyle/>
          <a:p>
            <a:r>
              <a:rPr lang="en-GB" dirty="0"/>
              <a:t>Other routes</a:t>
            </a:r>
          </a:p>
        </p:txBody>
      </p:sp>
    </p:spTree>
    <p:extLst>
      <p:ext uri="{BB962C8B-B14F-4D97-AF65-F5344CB8AC3E}">
        <p14:creationId xmlns:p14="http://schemas.microsoft.com/office/powerpoint/2010/main" val="1372856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AF05-1762-4ED1-8F4A-9A13EDEE2D02}"/>
              </a:ext>
            </a:extLst>
          </p:cNvPr>
          <p:cNvSpPr>
            <a:spLocks noGrp="1"/>
          </p:cNvSpPr>
          <p:nvPr>
            <p:ph type="title"/>
          </p:nvPr>
        </p:nvSpPr>
        <p:spPr/>
        <p:txBody>
          <a:bodyPr/>
          <a:lstStyle/>
          <a:p>
            <a:r>
              <a:rPr lang="en-GB" dirty="0">
                <a:cs typeface="Arial"/>
              </a:rPr>
              <a:t>Highly skilled workers- overview</a:t>
            </a:r>
            <a:endParaRPr lang="en-GB" dirty="0"/>
          </a:p>
        </p:txBody>
      </p:sp>
      <p:sp>
        <p:nvSpPr>
          <p:cNvPr id="4" name="Date Placeholder 3">
            <a:extLst>
              <a:ext uri="{FF2B5EF4-FFF2-40B4-BE49-F238E27FC236}">
                <a16:creationId xmlns:a16="http://schemas.microsoft.com/office/drawing/2014/main" id="{D846DB45-5A87-487B-9967-28F6CAE70D8F}"/>
              </a:ext>
            </a:extLst>
          </p:cNvPr>
          <p:cNvSpPr>
            <a:spLocks noGrp="1"/>
          </p:cNvSpPr>
          <p:nvPr>
            <p:ph type="dt" sz="half" idx="10"/>
          </p:nvPr>
        </p:nvSpPr>
        <p:spPr>
          <a:xfrm>
            <a:off x="332635" y="5799280"/>
            <a:ext cx="1080000" cy="216000"/>
          </a:xfrm>
        </p:spPr>
        <p:txBody>
          <a:bodyPr/>
          <a:lstStyle/>
          <a:p>
            <a:r>
              <a:rPr lang="en-GB" dirty="0">
                <a:solidFill>
                  <a:prstClr val="black"/>
                </a:solidFill>
              </a:rPr>
              <a:t> </a:t>
            </a:r>
          </a:p>
        </p:txBody>
      </p:sp>
      <p:sp>
        <p:nvSpPr>
          <p:cNvPr id="5" name="Footer Placeholder 4">
            <a:extLst>
              <a:ext uri="{FF2B5EF4-FFF2-40B4-BE49-F238E27FC236}">
                <a16:creationId xmlns:a16="http://schemas.microsoft.com/office/drawing/2014/main" id="{C8923C49-B284-46D2-B5B1-3766067B7D89}"/>
              </a:ext>
            </a:extLst>
          </p:cNvPr>
          <p:cNvSpPr>
            <a:spLocks noGrp="1"/>
          </p:cNvSpPr>
          <p:nvPr>
            <p:ph type="ftr" sz="quarter" idx="11"/>
          </p:nvPr>
        </p:nvSpPr>
        <p:spPr>
          <a:xfrm>
            <a:off x="1431535" y="5799280"/>
            <a:ext cx="6326100" cy="216000"/>
          </a:xfrm>
        </p:spPr>
        <p:txBody>
          <a:bodyPr/>
          <a:lstStyle/>
          <a:p>
            <a:r>
              <a:rPr lang="en-GB" dirty="0">
                <a:solidFill>
                  <a:prstClr val="black"/>
                </a:solidFill>
              </a:rPr>
              <a:t> </a:t>
            </a:r>
          </a:p>
        </p:txBody>
      </p:sp>
      <p:sp>
        <p:nvSpPr>
          <p:cNvPr id="6" name="Slide Number Placeholder 5">
            <a:extLst>
              <a:ext uri="{FF2B5EF4-FFF2-40B4-BE49-F238E27FC236}">
                <a16:creationId xmlns:a16="http://schemas.microsoft.com/office/drawing/2014/main" id="{B1499B5C-560E-4909-BAF1-918A02FA3CAD}"/>
              </a:ext>
            </a:extLst>
          </p:cNvPr>
          <p:cNvSpPr>
            <a:spLocks noGrp="1"/>
          </p:cNvSpPr>
          <p:nvPr>
            <p:ph type="sldNum" sz="quarter" idx="12"/>
          </p:nvPr>
        </p:nvSpPr>
        <p:spPr>
          <a:xfrm>
            <a:off x="8562563" y="6496128"/>
            <a:ext cx="406157" cy="216000"/>
          </a:xfrm>
        </p:spPr>
        <p:txBody>
          <a:bodyPr/>
          <a:lstStyle/>
          <a:p>
            <a:fld id="{335678BA-AEBF-475C-8121-6FA3B0DDE855}" type="slidenum">
              <a:rPr lang="en-GB" smtClean="0">
                <a:solidFill>
                  <a:prstClr val="black"/>
                </a:solidFill>
              </a:rPr>
              <a:pPr/>
              <a:t>21</a:t>
            </a:fld>
            <a:endParaRPr lang="en-GB" dirty="0">
              <a:solidFill>
                <a:prstClr val="black"/>
              </a:solidFill>
            </a:endParaRPr>
          </a:p>
        </p:txBody>
      </p:sp>
      <p:sp>
        <p:nvSpPr>
          <p:cNvPr id="3" name="Rectangle 2">
            <a:extLst>
              <a:ext uri="{FF2B5EF4-FFF2-40B4-BE49-F238E27FC236}">
                <a16:creationId xmlns:a16="http://schemas.microsoft.com/office/drawing/2014/main" id="{8C9E541D-F03F-4F82-8AE2-60A422C2F536}"/>
              </a:ext>
            </a:extLst>
          </p:cNvPr>
          <p:cNvSpPr/>
          <p:nvPr/>
        </p:nvSpPr>
        <p:spPr>
          <a:xfrm>
            <a:off x="20441" y="842720"/>
            <a:ext cx="8745200" cy="5355312"/>
          </a:xfrm>
          <a:prstGeom prst="rect">
            <a:avLst/>
          </a:prstGeom>
        </p:spPr>
        <p:txBody>
          <a:bodyPr wrap="square">
            <a:spAutoFit/>
          </a:bodyPr>
          <a:lstStyle/>
          <a:p>
            <a:pPr defTabSz="914400"/>
            <a:r>
              <a:rPr lang="en-GB" b="1" dirty="0">
                <a:solidFill>
                  <a:prstClr val="black"/>
                </a:solidFill>
                <a:cs typeface="Arial"/>
              </a:rPr>
              <a:t>For January 2021 </a:t>
            </a:r>
            <a:r>
              <a:rPr lang="en-GB" dirty="0">
                <a:solidFill>
                  <a:prstClr val="black"/>
                </a:solidFill>
                <a:cs typeface="Arial"/>
              </a:rPr>
              <a:t>we will extend the current </a:t>
            </a:r>
            <a:r>
              <a:rPr lang="en-GB" b="1" dirty="0">
                <a:solidFill>
                  <a:prstClr val="black"/>
                </a:solidFill>
                <a:cs typeface="Arial"/>
              </a:rPr>
              <a:t>Global Talent route </a:t>
            </a:r>
            <a:r>
              <a:rPr lang="en-GB" dirty="0">
                <a:solidFill>
                  <a:prstClr val="black"/>
                </a:solidFill>
                <a:cs typeface="Arial"/>
              </a:rPr>
              <a:t>to EU citizens on the same basis as non-EU. Under the Global Talent route, the most highly skilled workers who can achieve the required level of points, will be able to enter the UK without a job offer if they are endorsed by a Home Office recognised endorsing body. </a:t>
            </a:r>
            <a:endParaRPr lang="en-GB" dirty="0">
              <a:solidFill>
                <a:prstClr val="black"/>
              </a:solidFill>
              <a:cs typeface="Arial" panose="020B0604020202020204" pitchFamily="34" charset="0"/>
            </a:endParaRPr>
          </a:p>
          <a:p>
            <a:pPr marL="285750" indent="-285750" defTabSz="914400">
              <a:buFont typeface="Arial" panose="020B0604020202020204" pitchFamily="34" charset="0"/>
              <a:buChar char="•"/>
            </a:pPr>
            <a:endParaRPr lang="en-GB" dirty="0">
              <a:solidFill>
                <a:prstClr val="black"/>
              </a:solidFill>
              <a:cs typeface="Arial" panose="020B0604020202020204" pitchFamily="34" charset="0"/>
            </a:endParaRPr>
          </a:p>
          <a:p>
            <a:pPr defTabSz="914400"/>
            <a:r>
              <a:rPr lang="en-GB" dirty="0">
                <a:solidFill>
                  <a:prstClr val="black"/>
                </a:solidFill>
                <a:cs typeface="Arial"/>
              </a:rPr>
              <a:t>The main changes to the Global Talent route announced on 22 October are:</a:t>
            </a:r>
          </a:p>
          <a:p>
            <a:pPr marL="285750" indent="-285750" defTabSz="914400">
              <a:buFont typeface="Arial" panose="020B0604020202020204" pitchFamily="34" charset="0"/>
              <a:buChar char="•"/>
            </a:pPr>
            <a:r>
              <a:rPr lang="en-GB" dirty="0">
                <a:solidFill>
                  <a:prstClr val="black"/>
                </a:solidFill>
                <a:cs typeface="Arial" panose="020B0604020202020204" pitchFamily="34" charset="0"/>
              </a:rPr>
              <a:t>The criteria for consideration of senior appointments are being revised, so that the route caters for emerging leaders as well as those at a more advanced stage of their career.  </a:t>
            </a:r>
          </a:p>
          <a:p>
            <a:pPr marL="285750" indent="-285750" defTabSz="914400">
              <a:buFont typeface="Arial" panose="020B0604020202020204" pitchFamily="34" charset="0"/>
              <a:buChar char="•"/>
            </a:pPr>
            <a:r>
              <a:rPr lang="en-GB" dirty="0">
                <a:solidFill>
                  <a:prstClr val="black"/>
                </a:solidFill>
                <a:cs typeface="Arial" panose="020B0604020202020204" pitchFamily="34" charset="0"/>
              </a:rPr>
              <a:t>The definition of the types of academic and research roles that qualify is being expanded.  </a:t>
            </a:r>
          </a:p>
          <a:p>
            <a:pPr marL="285750" indent="-285750" defTabSz="914400">
              <a:buFont typeface="Arial" panose="020B0604020202020204" pitchFamily="34" charset="0"/>
              <a:buChar char="•"/>
            </a:pPr>
            <a:r>
              <a:rPr lang="en-GB" dirty="0">
                <a:solidFill>
                  <a:prstClr val="black"/>
                </a:solidFill>
                <a:cs typeface="Arial" panose="020B0604020202020204" pitchFamily="34" charset="0"/>
              </a:rPr>
              <a:t>A points assessment is being introduced in line with the introduction of the points-based system.  </a:t>
            </a:r>
          </a:p>
          <a:p>
            <a:pPr defTabSz="914400"/>
            <a:endParaRPr lang="en-GB" dirty="0">
              <a:solidFill>
                <a:prstClr val="black"/>
              </a:solidFill>
              <a:cs typeface="Arial" panose="020B0604020202020204" pitchFamily="34" charset="0"/>
            </a:endParaRPr>
          </a:p>
          <a:p>
            <a:pPr defTabSz="914400"/>
            <a:r>
              <a:rPr lang="en-GB" b="1" dirty="0">
                <a:solidFill>
                  <a:prstClr val="black"/>
                </a:solidFill>
                <a:cs typeface="Arial"/>
              </a:rPr>
              <a:t>Longer term</a:t>
            </a:r>
            <a:r>
              <a:rPr lang="en-GB" b="1" dirty="0">
                <a:solidFill>
                  <a:prstClr val="black"/>
                </a:solidFill>
                <a:cs typeface="Arial" panose="020B0604020202020204" pitchFamily="34" charset="0"/>
              </a:rPr>
              <a:t>, </a:t>
            </a:r>
            <a:r>
              <a:rPr lang="en-GB" dirty="0">
                <a:solidFill>
                  <a:prstClr val="black"/>
                </a:solidFill>
                <a:cs typeface="Arial" panose="020B0604020202020204" pitchFamily="34" charset="0"/>
              </a:rPr>
              <a:t>we will create a new </a:t>
            </a:r>
            <a:r>
              <a:rPr lang="en-GB" b="1" dirty="0">
                <a:solidFill>
                  <a:prstClr val="black"/>
                </a:solidFill>
                <a:cs typeface="Arial" panose="020B0604020202020204" pitchFamily="34" charset="0"/>
              </a:rPr>
              <a:t>broader unsponsored route. </a:t>
            </a:r>
            <a:r>
              <a:rPr lang="en-GB" dirty="0">
                <a:solidFill>
                  <a:prstClr val="black"/>
                </a:solidFill>
                <a:cs typeface="Arial" panose="020B0604020202020204" pitchFamily="34" charset="0"/>
              </a:rPr>
              <a:t>This would allow a small number of the most highly skilled workers to come to the UK without a job offer. We will explore this with stakeholders in the coming year. </a:t>
            </a:r>
          </a:p>
          <a:p>
            <a:pPr marL="285750" indent="-285750" defTabSz="914400">
              <a:buFont typeface="Arial" panose="020B0604020202020204" pitchFamily="34" charset="0"/>
              <a:buChar char="•"/>
            </a:pPr>
            <a:endParaRPr lang="en-GB" dirty="0">
              <a:solidFill>
                <a:prstClr val="black"/>
              </a:solidFill>
              <a:cs typeface="Arial" panose="020B0604020202020204" pitchFamily="34" charset="0"/>
            </a:endParaRPr>
          </a:p>
        </p:txBody>
      </p:sp>
    </p:spTree>
    <p:extLst>
      <p:ext uri="{BB962C8B-B14F-4D97-AF65-F5344CB8AC3E}">
        <p14:creationId xmlns:p14="http://schemas.microsoft.com/office/powerpoint/2010/main" val="1269721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AF05-1762-4ED1-8F4A-9A13EDEE2D02}"/>
              </a:ext>
            </a:extLst>
          </p:cNvPr>
          <p:cNvSpPr>
            <a:spLocks noGrp="1"/>
          </p:cNvSpPr>
          <p:nvPr>
            <p:ph type="title"/>
          </p:nvPr>
        </p:nvSpPr>
        <p:spPr>
          <a:xfrm>
            <a:off x="712800" y="391756"/>
            <a:ext cx="8255920" cy="1008000"/>
          </a:xfrm>
        </p:spPr>
        <p:txBody>
          <a:bodyPr>
            <a:normAutofit/>
          </a:bodyPr>
          <a:lstStyle/>
          <a:p>
            <a:r>
              <a:rPr lang="en-GB" sz="2400" dirty="0">
                <a:cs typeface="Arial"/>
              </a:rPr>
              <a:t>Those who don’t meet skills and salary thresholds</a:t>
            </a:r>
            <a:endParaRPr lang="en-GB" sz="2400" dirty="0"/>
          </a:p>
        </p:txBody>
      </p:sp>
      <p:sp>
        <p:nvSpPr>
          <p:cNvPr id="4" name="Date Placeholder 3">
            <a:extLst>
              <a:ext uri="{FF2B5EF4-FFF2-40B4-BE49-F238E27FC236}">
                <a16:creationId xmlns:a16="http://schemas.microsoft.com/office/drawing/2014/main" id="{D846DB45-5A87-487B-9967-28F6CAE70D8F}"/>
              </a:ext>
            </a:extLst>
          </p:cNvPr>
          <p:cNvSpPr>
            <a:spLocks noGrp="1"/>
          </p:cNvSpPr>
          <p:nvPr>
            <p:ph type="dt" sz="half" idx="10"/>
          </p:nvPr>
        </p:nvSpPr>
        <p:spPr>
          <a:xfrm>
            <a:off x="332635" y="5799280"/>
            <a:ext cx="1080000" cy="216000"/>
          </a:xfrm>
        </p:spPr>
        <p:txBody>
          <a:bodyPr/>
          <a:lstStyle/>
          <a:p>
            <a:r>
              <a:rPr lang="en-GB" dirty="0">
                <a:solidFill>
                  <a:prstClr val="black"/>
                </a:solidFill>
              </a:rPr>
              <a:t> </a:t>
            </a:r>
          </a:p>
        </p:txBody>
      </p:sp>
      <p:sp>
        <p:nvSpPr>
          <p:cNvPr id="5" name="Footer Placeholder 4">
            <a:extLst>
              <a:ext uri="{FF2B5EF4-FFF2-40B4-BE49-F238E27FC236}">
                <a16:creationId xmlns:a16="http://schemas.microsoft.com/office/drawing/2014/main" id="{C8923C49-B284-46D2-B5B1-3766067B7D89}"/>
              </a:ext>
            </a:extLst>
          </p:cNvPr>
          <p:cNvSpPr>
            <a:spLocks noGrp="1"/>
          </p:cNvSpPr>
          <p:nvPr>
            <p:ph type="ftr" sz="quarter" idx="11"/>
          </p:nvPr>
        </p:nvSpPr>
        <p:spPr>
          <a:xfrm>
            <a:off x="1431535" y="5799280"/>
            <a:ext cx="6326100" cy="216000"/>
          </a:xfrm>
        </p:spPr>
        <p:txBody>
          <a:bodyPr/>
          <a:lstStyle/>
          <a:p>
            <a:r>
              <a:rPr lang="en-GB" dirty="0">
                <a:solidFill>
                  <a:prstClr val="black"/>
                </a:solidFill>
              </a:rPr>
              <a:t> </a:t>
            </a:r>
          </a:p>
        </p:txBody>
      </p:sp>
      <p:sp>
        <p:nvSpPr>
          <p:cNvPr id="6" name="Slide Number Placeholder 5">
            <a:extLst>
              <a:ext uri="{FF2B5EF4-FFF2-40B4-BE49-F238E27FC236}">
                <a16:creationId xmlns:a16="http://schemas.microsoft.com/office/drawing/2014/main" id="{B1499B5C-560E-4909-BAF1-918A02FA3CAD}"/>
              </a:ext>
            </a:extLst>
          </p:cNvPr>
          <p:cNvSpPr>
            <a:spLocks noGrp="1"/>
          </p:cNvSpPr>
          <p:nvPr>
            <p:ph type="sldNum" sz="quarter" idx="12"/>
          </p:nvPr>
        </p:nvSpPr>
        <p:spPr>
          <a:xfrm>
            <a:off x="8562563" y="6496128"/>
            <a:ext cx="406157" cy="216000"/>
          </a:xfrm>
        </p:spPr>
        <p:txBody>
          <a:bodyPr/>
          <a:lstStyle/>
          <a:p>
            <a:fld id="{335678BA-AEBF-475C-8121-6FA3B0DDE855}" type="slidenum">
              <a:rPr lang="en-GB" smtClean="0">
                <a:solidFill>
                  <a:prstClr val="black"/>
                </a:solidFill>
              </a:rPr>
              <a:pPr/>
              <a:t>22</a:t>
            </a:fld>
            <a:endParaRPr lang="en-GB" dirty="0">
              <a:solidFill>
                <a:prstClr val="black"/>
              </a:solidFill>
            </a:endParaRPr>
          </a:p>
        </p:txBody>
      </p:sp>
      <p:graphicFrame>
        <p:nvGraphicFramePr>
          <p:cNvPr id="7" name="Diagram 6">
            <a:extLst>
              <a:ext uri="{FF2B5EF4-FFF2-40B4-BE49-F238E27FC236}">
                <a16:creationId xmlns:a16="http://schemas.microsoft.com/office/drawing/2014/main" id="{0F00F45C-B293-4C69-AEA9-02B45DDD3B50}"/>
              </a:ext>
            </a:extLst>
          </p:cNvPr>
          <p:cNvGraphicFramePr/>
          <p:nvPr>
            <p:extLst>
              <p:ext uri="{D42A27DB-BD31-4B8C-83A1-F6EECF244321}">
                <p14:modId xmlns:p14="http://schemas.microsoft.com/office/powerpoint/2010/main" val="2199815220"/>
              </p:ext>
            </p:extLst>
          </p:nvPr>
        </p:nvGraphicFramePr>
        <p:xfrm>
          <a:off x="1058791" y="1852229"/>
          <a:ext cx="7325239" cy="3593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A857FC4A-9B7C-404C-BA82-B21BD92E85D0}"/>
              </a:ext>
            </a:extLst>
          </p:cNvPr>
          <p:cNvSpPr txBox="1"/>
          <p:nvPr/>
        </p:nvSpPr>
        <p:spPr>
          <a:xfrm>
            <a:off x="931965" y="895756"/>
            <a:ext cx="7325239" cy="633763"/>
          </a:xfrm>
          <a:prstGeom prst="rect">
            <a:avLst/>
          </a:prstGeom>
          <a:noFill/>
        </p:spPr>
        <p:txBody>
          <a:bodyPr wrap="square" rtlCol="0" anchor="t">
            <a:spAutoFit/>
          </a:bodyPr>
          <a:lstStyle/>
          <a:p>
            <a:pPr defTabSz="914400" eaLnBrk="0" fontAlgn="base" hangingPunct="0">
              <a:spcBef>
                <a:spcPct val="0"/>
              </a:spcBef>
              <a:spcAft>
                <a:spcPct val="0"/>
              </a:spcAft>
            </a:pPr>
            <a:r>
              <a:rPr lang="en-GB" sz="1759" dirty="0">
                <a:solidFill>
                  <a:prstClr val="black"/>
                </a:solidFill>
                <a:cs typeface="Arial"/>
              </a:rPr>
              <a:t>The UK Points-Based Immigration System </a:t>
            </a:r>
            <a:r>
              <a:rPr lang="en-GB" sz="1759" b="1" dirty="0">
                <a:solidFill>
                  <a:prstClr val="black"/>
                </a:solidFill>
                <a:cs typeface="Arial"/>
              </a:rPr>
              <a:t>will not include a route for those who do not meet skills and salary thresholds</a:t>
            </a:r>
            <a:endParaRPr lang="en-GB" dirty="0">
              <a:solidFill>
                <a:prstClr val="black"/>
              </a:solidFill>
              <a:cs typeface="Arial" charset="0"/>
            </a:endParaRPr>
          </a:p>
        </p:txBody>
      </p:sp>
    </p:spTree>
    <p:extLst>
      <p:ext uri="{BB962C8B-B14F-4D97-AF65-F5344CB8AC3E}">
        <p14:creationId xmlns:p14="http://schemas.microsoft.com/office/powerpoint/2010/main" val="3415663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686B9-95FA-4485-8762-908045096E3E}"/>
              </a:ext>
            </a:extLst>
          </p:cNvPr>
          <p:cNvSpPr>
            <a:spLocks noGrp="1"/>
          </p:cNvSpPr>
          <p:nvPr>
            <p:ph type="title"/>
          </p:nvPr>
        </p:nvSpPr>
        <p:spPr/>
        <p:txBody>
          <a:bodyPr/>
          <a:lstStyle/>
          <a:p>
            <a:r>
              <a:rPr lang="en-GB" dirty="0"/>
              <a:t>Other immigration routes</a:t>
            </a:r>
          </a:p>
        </p:txBody>
      </p:sp>
      <p:sp>
        <p:nvSpPr>
          <p:cNvPr id="3" name="Content Placeholder 2">
            <a:extLst>
              <a:ext uri="{FF2B5EF4-FFF2-40B4-BE49-F238E27FC236}">
                <a16:creationId xmlns:a16="http://schemas.microsoft.com/office/drawing/2014/main" id="{8518FDE7-59C7-4626-95E8-0C4E255C73C5}"/>
              </a:ext>
            </a:extLst>
          </p:cNvPr>
          <p:cNvSpPr>
            <a:spLocks noGrp="1"/>
          </p:cNvSpPr>
          <p:nvPr>
            <p:ph sz="half" idx="1"/>
          </p:nvPr>
        </p:nvSpPr>
        <p:spPr>
          <a:xfrm>
            <a:off x="712800" y="1107440"/>
            <a:ext cx="3747600" cy="4620160"/>
          </a:xfrm>
        </p:spPr>
        <p:txBody>
          <a:bodyPr>
            <a:normAutofit fontScale="70000" lnSpcReduction="20000"/>
          </a:bodyPr>
          <a:lstStyle/>
          <a:p>
            <a:r>
              <a:rPr lang="en-GB" sz="2600" dirty="0">
                <a:solidFill>
                  <a:schemeClr val="tx1"/>
                </a:solidFill>
                <a:cs typeface="Arial"/>
              </a:rPr>
              <a:t>For January 2021</a:t>
            </a:r>
          </a:p>
          <a:p>
            <a:endParaRPr lang="en-GB" sz="2600" b="0" dirty="0">
              <a:solidFill>
                <a:schemeClr val="tx1"/>
              </a:solidFill>
              <a:cs typeface="Arial"/>
            </a:endParaRPr>
          </a:p>
          <a:p>
            <a:r>
              <a:rPr lang="en-GB" sz="2600" b="0" dirty="0">
                <a:solidFill>
                  <a:schemeClr val="tx1"/>
                </a:solidFill>
                <a:latin typeface="Arial" panose="020B0604020202020204" pitchFamily="34" charset="0"/>
                <a:cs typeface="Arial" panose="020B0604020202020204" pitchFamily="34" charset="0"/>
              </a:rPr>
              <a:t>For a number of the main economic routes the main change that will be implemented for January 2021 is bringing EU citizens into the current non-EU routes. Examples of these include:</a:t>
            </a:r>
          </a:p>
          <a:p>
            <a:endParaRPr lang="en-GB" sz="2600" b="0" dirty="0">
              <a:solidFill>
                <a:schemeClr val="tx1"/>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2600" b="0" dirty="0">
                <a:solidFill>
                  <a:prstClr val="black"/>
                </a:solidFill>
                <a:latin typeface="Arial" panose="020B0604020202020204" pitchFamily="34" charset="0"/>
                <a:cs typeface="Arial" panose="020B0604020202020204" pitchFamily="34" charset="0"/>
              </a:rPr>
              <a:t>Start-up and Innovator </a:t>
            </a:r>
          </a:p>
          <a:p>
            <a:pPr marL="285750" lvl="0" indent="-285750">
              <a:buFont typeface="Arial" panose="020B0604020202020204" pitchFamily="34" charset="0"/>
              <a:buChar char="•"/>
            </a:pPr>
            <a:r>
              <a:rPr lang="en-GB" sz="2600" b="0" dirty="0">
                <a:solidFill>
                  <a:prstClr val="black"/>
                </a:solidFill>
                <a:latin typeface="Arial" panose="020B0604020202020204" pitchFamily="34" charset="0"/>
                <a:ea typeface="Arial" panose="020B0604020202020204" pitchFamily="34" charset="0"/>
                <a:cs typeface="Arial" panose="020B0604020202020204" pitchFamily="34" charset="0"/>
              </a:rPr>
              <a:t>Intra-Company Transfers</a:t>
            </a:r>
          </a:p>
          <a:p>
            <a:pPr marL="285750" lvl="0" indent="-285750">
              <a:buFont typeface="Arial" panose="020B0604020202020204" pitchFamily="34" charset="0"/>
              <a:buChar char="•"/>
            </a:pPr>
            <a:r>
              <a:rPr lang="en-GB" sz="2600" b="0" dirty="0">
                <a:solidFill>
                  <a:prstClr val="black"/>
                </a:solidFill>
                <a:latin typeface="Arial" panose="020B0604020202020204" pitchFamily="34" charset="0"/>
                <a:ea typeface="Arial" panose="020B0604020202020204" pitchFamily="34" charset="0"/>
                <a:cs typeface="Arial" panose="020B0604020202020204" pitchFamily="34" charset="0"/>
              </a:rPr>
              <a:t>Youth Mobility Scheme</a:t>
            </a:r>
          </a:p>
          <a:p>
            <a:pPr marL="285750" lvl="0" indent="-285750">
              <a:buFont typeface="Arial" panose="020B0604020202020204" pitchFamily="34" charset="0"/>
              <a:buChar char="•"/>
            </a:pPr>
            <a:r>
              <a:rPr lang="en-GB" sz="2600" b="0" dirty="0">
                <a:solidFill>
                  <a:prstClr val="black"/>
                </a:solidFill>
                <a:latin typeface="Arial" panose="020B0604020202020204" pitchFamily="34" charset="0"/>
                <a:ea typeface="Arial" panose="020B0604020202020204" pitchFamily="34" charset="0"/>
                <a:cs typeface="Arial" panose="020B0604020202020204" pitchFamily="34" charset="0"/>
              </a:rPr>
              <a:t>Sporting</a:t>
            </a:r>
          </a:p>
          <a:p>
            <a:pPr marL="285750" lvl="0" indent="-285750">
              <a:buFont typeface="Arial" panose="020B0604020202020204" pitchFamily="34" charset="0"/>
              <a:buChar char="•"/>
            </a:pPr>
            <a:r>
              <a:rPr lang="en-GB" sz="2600" b="0" dirty="0">
                <a:solidFill>
                  <a:prstClr val="black"/>
                </a:solidFill>
                <a:latin typeface="Arial" panose="020B0604020202020204" pitchFamily="34" charset="0"/>
                <a:ea typeface="Arial" panose="020B0604020202020204" pitchFamily="34" charset="0"/>
                <a:cs typeface="Arial" panose="020B0604020202020204" pitchFamily="34" charset="0"/>
              </a:rPr>
              <a:t>Creative</a:t>
            </a:r>
          </a:p>
          <a:p>
            <a:pPr marL="285750" lvl="0" indent="-285750">
              <a:buFont typeface="Arial" panose="020B0604020202020204" pitchFamily="34" charset="0"/>
              <a:buChar char="•"/>
            </a:pPr>
            <a:r>
              <a:rPr lang="en-GB" sz="2600" b="0" dirty="0">
                <a:solidFill>
                  <a:prstClr val="black"/>
                </a:solidFill>
                <a:latin typeface="Arial" panose="020B0604020202020204" pitchFamily="34" charset="0"/>
                <a:ea typeface="Arial" panose="020B0604020202020204" pitchFamily="34" charset="0"/>
                <a:cs typeface="Arial" panose="020B0604020202020204" pitchFamily="34" charset="0"/>
              </a:rPr>
              <a:t>Charity</a:t>
            </a:r>
          </a:p>
          <a:p>
            <a:pPr marL="285750" lvl="0" indent="-285750">
              <a:buFont typeface="Arial" panose="020B0604020202020204" pitchFamily="34" charset="0"/>
              <a:buChar char="•"/>
            </a:pPr>
            <a:r>
              <a:rPr lang="en-GB" sz="2600" b="0" dirty="0">
                <a:solidFill>
                  <a:prstClr val="black"/>
                </a:solidFill>
                <a:latin typeface="Arial" panose="020B0604020202020204" pitchFamily="34" charset="0"/>
                <a:ea typeface="Arial" panose="020B0604020202020204" pitchFamily="34" charset="0"/>
                <a:cs typeface="Arial" panose="020B0604020202020204" pitchFamily="34" charset="0"/>
              </a:rPr>
              <a:t>Ministers of Religion and Religious Workers</a:t>
            </a:r>
          </a:p>
          <a:p>
            <a:pPr marL="285750" lvl="0" indent="-285750">
              <a:buFont typeface="Arial" panose="020B0604020202020204" pitchFamily="34" charset="0"/>
              <a:buChar char="•"/>
            </a:pPr>
            <a:r>
              <a:rPr lang="en-GB" sz="2600" b="0" dirty="0">
                <a:solidFill>
                  <a:prstClr val="black"/>
                </a:solidFill>
                <a:latin typeface="Arial" panose="020B0604020202020204" pitchFamily="34" charset="0"/>
                <a:ea typeface="Arial" panose="020B0604020202020204" pitchFamily="34" charset="0"/>
                <a:cs typeface="Arial" panose="020B0604020202020204" pitchFamily="34" charset="0"/>
              </a:rPr>
              <a:t>Government Authorised Exchange</a:t>
            </a:r>
          </a:p>
          <a:p>
            <a:pPr marL="285750" lvl="0" indent="-285750">
              <a:buFont typeface="Arial" panose="020B0604020202020204" pitchFamily="34" charset="0"/>
              <a:buChar char="•"/>
            </a:pPr>
            <a:r>
              <a:rPr lang="en-GB" sz="2600" b="0" dirty="0">
                <a:solidFill>
                  <a:prstClr val="black"/>
                </a:solidFill>
                <a:latin typeface="Arial" panose="020B0604020202020204" pitchFamily="34" charset="0"/>
                <a:ea typeface="Arial" panose="020B0604020202020204" pitchFamily="34" charset="0"/>
                <a:cs typeface="Arial" panose="020B0604020202020204" pitchFamily="34" charset="0"/>
              </a:rPr>
              <a:t>International Agreement</a:t>
            </a:r>
          </a:p>
          <a:p>
            <a:pPr marL="285750" lvl="0" indent="-285750">
              <a:buFont typeface="Arial" panose="020B0604020202020204" pitchFamily="34" charset="0"/>
              <a:buChar char="•"/>
            </a:pPr>
            <a:r>
              <a:rPr lang="en-GB" sz="2600" b="0" dirty="0">
                <a:solidFill>
                  <a:prstClr val="black"/>
                </a:solidFill>
                <a:latin typeface="Arial" panose="020B0604020202020204" pitchFamily="34" charset="0"/>
                <a:ea typeface="Arial" panose="020B0604020202020204" pitchFamily="34" charset="0"/>
                <a:cs typeface="Arial" panose="020B0604020202020204" pitchFamily="34" charset="0"/>
              </a:rPr>
              <a:t>UK Ancestry</a:t>
            </a:r>
          </a:p>
          <a:p>
            <a:endParaRPr lang="en-GB" dirty="0"/>
          </a:p>
        </p:txBody>
      </p:sp>
      <p:sp>
        <p:nvSpPr>
          <p:cNvPr id="4" name="Content Placeholder 3">
            <a:extLst>
              <a:ext uri="{FF2B5EF4-FFF2-40B4-BE49-F238E27FC236}">
                <a16:creationId xmlns:a16="http://schemas.microsoft.com/office/drawing/2014/main" id="{AA517D01-E104-4A6A-A326-55BC8908702C}"/>
              </a:ext>
            </a:extLst>
          </p:cNvPr>
          <p:cNvSpPr>
            <a:spLocks noGrp="1"/>
          </p:cNvSpPr>
          <p:nvPr>
            <p:ph sz="half" idx="2"/>
          </p:nvPr>
        </p:nvSpPr>
        <p:spPr>
          <a:xfrm>
            <a:off x="4681800" y="1107440"/>
            <a:ext cx="3748235" cy="4620161"/>
          </a:xfrm>
        </p:spPr>
        <p:txBody>
          <a:bodyPr>
            <a:normAutofit fontScale="70000" lnSpcReduction="20000"/>
          </a:bodyPr>
          <a:lstStyle/>
          <a:p>
            <a:r>
              <a:rPr lang="en-GB" sz="2600" dirty="0">
                <a:solidFill>
                  <a:schemeClr val="tx1"/>
                </a:solidFill>
                <a:latin typeface="Arial" panose="020B0604020202020204" pitchFamily="34" charset="0"/>
                <a:cs typeface="Arial" panose="020B0604020202020204" pitchFamily="34" charset="0"/>
              </a:rPr>
              <a:t>Simplification</a:t>
            </a:r>
          </a:p>
          <a:p>
            <a:endParaRPr lang="en-GB" sz="2400" dirty="0">
              <a:solidFill>
                <a:schemeClr val="tx1"/>
              </a:solidFill>
              <a:latin typeface="Arial" panose="020B0604020202020204" pitchFamily="34" charset="0"/>
              <a:cs typeface="Arial" panose="020B0604020202020204" pitchFamily="34" charset="0"/>
            </a:endParaRPr>
          </a:p>
          <a:p>
            <a:r>
              <a:rPr lang="en-GB" sz="2600" b="0" dirty="0">
                <a:solidFill>
                  <a:schemeClr val="tx1"/>
                </a:solidFill>
                <a:latin typeface="Arial" panose="020B0604020202020204" pitchFamily="34" charset="0"/>
                <a:cs typeface="Arial" panose="020B0604020202020204" pitchFamily="34" charset="0"/>
              </a:rPr>
              <a:t>Underpinning these routes and the Points-Based System as a whole will be simplified rules and guidance. We will make the best use of technology and implement the recommendations of the Law Commission to streamline and simplify the immigration system.</a:t>
            </a:r>
          </a:p>
          <a:p>
            <a:endParaRPr lang="en-GB" dirty="0"/>
          </a:p>
        </p:txBody>
      </p:sp>
      <p:sp>
        <p:nvSpPr>
          <p:cNvPr id="7" name="Slide Number Placeholder 6">
            <a:extLst>
              <a:ext uri="{FF2B5EF4-FFF2-40B4-BE49-F238E27FC236}">
                <a16:creationId xmlns:a16="http://schemas.microsoft.com/office/drawing/2014/main" id="{325EF4B6-3F97-4EDA-99DC-0830696479A1}"/>
              </a:ext>
            </a:extLst>
          </p:cNvPr>
          <p:cNvSpPr>
            <a:spLocks noGrp="1"/>
          </p:cNvSpPr>
          <p:nvPr>
            <p:ph type="sldNum" sz="quarter" idx="12"/>
          </p:nvPr>
        </p:nvSpPr>
        <p:spPr/>
        <p:txBody>
          <a:bodyPr/>
          <a:lstStyle/>
          <a:p>
            <a:fld id="{335678BA-AEBF-475C-8121-6FA3B0DDE855}" type="slidenum">
              <a:rPr lang="en-GB" smtClean="0">
                <a:solidFill>
                  <a:prstClr val="black"/>
                </a:solidFill>
              </a:rPr>
              <a:pPr/>
              <a:t>23</a:t>
            </a:fld>
            <a:endParaRPr lang="en-GB">
              <a:solidFill>
                <a:prstClr val="black"/>
              </a:solidFill>
            </a:endParaRPr>
          </a:p>
        </p:txBody>
      </p:sp>
    </p:spTree>
    <p:extLst>
      <p:ext uri="{BB962C8B-B14F-4D97-AF65-F5344CB8AC3E}">
        <p14:creationId xmlns:p14="http://schemas.microsoft.com/office/powerpoint/2010/main" val="1713842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AF05-1762-4ED1-8F4A-9A13EDEE2D02}"/>
              </a:ext>
            </a:extLst>
          </p:cNvPr>
          <p:cNvSpPr>
            <a:spLocks noGrp="1"/>
          </p:cNvSpPr>
          <p:nvPr>
            <p:ph type="title"/>
          </p:nvPr>
        </p:nvSpPr>
        <p:spPr>
          <a:xfrm>
            <a:off x="712800" y="391756"/>
            <a:ext cx="8255920" cy="1008000"/>
          </a:xfrm>
        </p:spPr>
        <p:txBody>
          <a:bodyPr>
            <a:normAutofit/>
          </a:bodyPr>
          <a:lstStyle/>
          <a:p>
            <a:r>
              <a:rPr lang="en-GB" dirty="0">
                <a:cs typeface="Arial"/>
              </a:rPr>
              <a:t>Visitors </a:t>
            </a:r>
            <a:endParaRPr lang="en-GB" dirty="0"/>
          </a:p>
        </p:txBody>
      </p:sp>
      <p:sp>
        <p:nvSpPr>
          <p:cNvPr id="4" name="Date Placeholder 3">
            <a:extLst>
              <a:ext uri="{FF2B5EF4-FFF2-40B4-BE49-F238E27FC236}">
                <a16:creationId xmlns:a16="http://schemas.microsoft.com/office/drawing/2014/main" id="{D846DB45-5A87-487B-9967-28F6CAE70D8F}"/>
              </a:ext>
            </a:extLst>
          </p:cNvPr>
          <p:cNvSpPr>
            <a:spLocks noGrp="1"/>
          </p:cNvSpPr>
          <p:nvPr>
            <p:ph type="dt" sz="half" idx="10"/>
          </p:nvPr>
        </p:nvSpPr>
        <p:spPr>
          <a:xfrm>
            <a:off x="332635" y="5799280"/>
            <a:ext cx="1080000" cy="216000"/>
          </a:xfrm>
        </p:spPr>
        <p:txBody>
          <a:bodyPr/>
          <a:lstStyle/>
          <a:p>
            <a:r>
              <a:rPr lang="en-GB" dirty="0">
                <a:solidFill>
                  <a:prstClr val="black"/>
                </a:solidFill>
              </a:rPr>
              <a:t> </a:t>
            </a:r>
          </a:p>
        </p:txBody>
      </p:sp>
      <p:sp>
        <p:nvSpPr>
          <p:cNvPr id="5" name="Footer Placeholder 4">
            <a:extLst>
              <a:ext uri="{FF2B5EF4-FFF2-40B4-BE49-F238E27FC236}">
                <a16:creationId xmlns:a16="http://schemas.microsoft.com/office/drawing/2014/main" id="{C8923C49-B284-46D2-B5B1-3766067B7D89}"/>
              </a:ext>
            </a:extLst>
          </p:cNvPr>
          <p:cNvSpPr>
            <a:spLocks noGrp="1"/>
          </p:cNvSpPr>
          <p:nvPr>
            <p:ph type="ftr" sz="quarter" idx="11"/>
          </p:nvPr>
        </p:nvSpPr>
        <p:spPr>
          <a:xfrm>
            <a:off x="1431535" y="5799280"/>
            <a:ext cx="6326100" cy="216000"/>
          </a:xfrm>
        </p:spPr>
        <p:txBody>
          <a:bodyPr/>
          <a:lstStyle/>
          <a:p>
            <a:r>
              <a:rPr lang="en-GB" dirty="0">
                <a:solidFill>
                  <a:prstClr val="black"/>
                </a:solidFill>
              </a:rPr>
              <a:t> </a:t>
            </a:r>
          </a:p>
        </p:txBody>
      </p:sp>
      <p:sp>
        <p:nvSpPr>
          <p:cNvPr id="6" name="Slide Number Placeholder 5">
            <a:extLst>
              <a:ext uri="{FF2B5EF4-FFF2-40B4-BE49-F238E27FC236}">
                <a16:creationId xmlns:a16="http://schemas.microsoft.com/office/drawing/2014/main" id="{B1499B5C-560E-4909-BAF1-918A02FA3CAD}"/>
              </a:ext>
            </a:extLst>
          </p:cNvPr>
          <p:cNvSpPr>
            <a:spLocks noGrp="1"/>
          </p:cNvSpPr>
          <p:nvPr>
            <p:ph type="sldNum" sz="quarter" idx="12"/>
          </p:nvPr>
        </p:nvSpPr>
        <p:spPr>
          <a:xfrm>
            <a:off x="8562563" y="6496128"/>
            <a:ext cx="406157" cy="216000"/>
          </a:xfrm>
        </p:spPr>
        <p:txBody>
          <a:bodyPr/>
          <a:lstStyle/>
          <a:p>
            <a:fld id="{335678BA-AEBF-475C-8121-6FA3B0DDE855}" type="slidenum">
              <a:rPr lang="en-GB" smtClean="0">
                <a:solidFill>
                  <a:prstClr val="black"/>
                </a:solidFill>
              </a:rPr>
              <a:pPr/>
              <a:t>24</a:t>
            </a:fld>
            <a:endParaRPr lang="en-GB" dirty="0">
              <a:solidFill>
                <a:prstClr val="black"/>
              </a:solidFill>
            </a:endParaRPr>
          </a:p>
        </p:txBody>
      </p:sp>
      <p:sp>
        <p:nvSpPr>
          <p:cNvPr id="3" name="Rectangle 2">
            <a:extLst>
              <a:ext uri="{FF2B5EF4-FFF2-40B4-BE49-F238E27FC236}">
                <a16:creationId xmlns:a16="http://schemas.microsoft.com/office/drawing/2014/main" id="{D73D6C0B-071E-48B1-B5DB-0325726F4443}"/>
              </a:ext>
            </a:extLst>
          </p:cNvPr>
          <p:cNvSpPr/>
          <p:nvPr/>
        </p:nvSpPr>
        <p:spPr>
          <a:xfrm>
            <a:off x="73680" y="833933"/>
            <a:ext cx="8895040" cy="5632311"/>
          </a:xfrm>
          <a:prstGeom prst="rect">
            <a:avLst/>
          </a:prstGeom>
        </p:spPr>
        <p:txBody>
          <a:bodyPr wrap="square">
            <a:spAutoFit/>
          </a:bodyPr>
          <a:lstStyle/>
          <a:p>
            <a:pPr defTabSz="914400"/>
            <a:r>
              <a:rPr lang="en-GB" dirty="0">
                <a:solidFill>
                  <a:prstClr val="black"/>
                </a:solidFill>
                <a:ea typeface="Arial" panose="020B0604020202020204" pitchFamily="34" charset="0"/>
                <a:cs typeface="Arial"/>
              </a:rPr>
              <a:t>Anyone can apply to visit the UK. They must </a:t>
            </a:r>
            <a:r>
              <a:rPr lang="en-GB" b="1" dirty="0">
                <a:solidFill>
                  <a:prstClr val="black"/>
                </a:solidFill>
                <a:ea typeface="Arial" panose="020B0604020202020204" pitchFamily="34" charset="0"/>
                <a:cs typeface="Arial"/>
              </a:rPr>
              <a:t>either apply for a visa before arrival or seek leave to enter at the UK border</a:t>
            </a:r>
            <a:r>
              <a:rPr lang="en-GB" dirty="0">
                <a:solidFill>
                  <a:prstClr val="black"/>
                </a:solidFill>
                <a:ea typeface="Arial" panose="020B0604020202020204" pitchFamily="34" charset="0"/>
                <a:cs typeface="Arial"/>
              </a:rPr>
              <a:t>. Visa nationals can apply anywhere outside the UK. Non-visa nationals can apply at the UK border. </a:t>
            </a:r>
            <a:r>
              <a:rPr lang="en-GB" b="1" dirty="0">
                <a:solidFill>
                  <a:prstClr val="black"/>
                </a:solidFill>
                <a:ea typeface="Arial" panose="020B0604020202020204" pitchFamily="34" charset="0"/>
                <a:cs typeface="Arial"/>
              </a:rPr>
              <a:t>The UK Government has already said that its intention is for citizens of the EU and Switzerland to not require visas to visit the UK.</a:t>
            </a:r>
          </a:p>
          <a:p>
            <a:pPr defTabSz="914400"/>
            <a:endParaRPr lang="en-GB" dirty="0">
              <a:solidFill>
                <a:prstClr val="black"/>
              </a:solidFill>
              <a:ea typeface="Arial" panose="020B0604020202020204" pitchFamily="34" charset="0"/>
              <a:cs typeface="Arial"/>
            </a:endParaRPr>
          </a:p>
          <a:p>
            <a:pPr defTabSz="914400"/>
            <a:r>
              <a:rPr lang="en-GB" dirty="0">
                <a:solidFill>
                  <a:prstClr val="black"/>
                </a:solidFill>
                <a:ea typeface="Arial" panose="020B0604020202020204" pitchFamily="34" charset="0"/>
                <a:cs typeface="Arial"/>
              </a:rPr>
              <a:t>In most cases, visitors can come to the UK for up to six months. A visitor may enter the UK multiple times, but they may not live in the UK by means of repeat visitors. They may not work or access public funds.</a:t>
            </a:r>
          </a:p>
          <a:p>
            <a:pPr marL="285750" indent="-285750" defTabSz="914400">
              <a:buFont typeface="Arial" panose="020B0604020202020204" pitchFamily="34" charset="0"/>
              <a:buChar char="•"/>
            </a:pPr>
            <a:endParaRPr lang="en-GB" dirty="0">
              <a:solidFill>
                <a:prstClr val="black"/>
              </a:solidFill>
              <a:ea typeface="Arial" panose="020B0604020202020204" pitchFamily="34" charset="0"/>
              <a:cs typeface="Arial"/>
            </a:endParaRPr>
          </a:p>
          <a:p>
            <a:pPr defTabSz="914400"/>
            <a:r>
              <a:rPr lang="en-GB" dirty="0">
                <a:solidFill>
                  <a:prstClr val="black"/>
                </a:solidFill>
                <a:ea typeface="Arial" panose="020B0604020202020204" pitchFamily="34" charset="0"/>
                <a:cs typeface="Arial"/>
              </a:rPr>
              <a:t>We have simplified the visitor rules to:</a:t>
            </a:r>
          </a:p>
          <a:p>
            <a:pPr defTabSz="914400"/>
            <a:endParaRPr lang="en-GB" dirty="0">
              <a:solidFill>
                <a:prstClr val="black"/>
              </a:solidFill>
              <a:ea typeface="Arial" panose="020B0604020202020204" pitchFamily="34" charset="0"/>
              <a:cs typeface="Arial"/>
            </a:endParaRPr>
          </a:p>
          <a:p>
            <a:pPr marL="285750" indent="-285750" defTabSz="914400">
              <a:buFont typeface="Arial" panose="020B0604020202020204" pitchFamily="34" charset="0"/>
              <a:buChar char="•"/>
            </a:pPr>
            <a:r>
              <a:rPr lang="en-GB" dirty="0">
                <a:solidFill>
                  <a:prstClr val="black"/>
                </a:solidFill>
                <a:cs typeface="Arial" panose="020B0604020202020204" pitchFamily="34" charset="0"/>
              </a:rPr>
              <a:t>Permit study of up to six months under the standard visit route. All non-recreational study must be undertaken at an accredited institution, except recreational courses undertaken for leisure that last no longer than 30 days. </a:t>
            </a:r>
          </a:p>
          <a:p>
            <a:pPr defTabSz="914400"/>
            <a:endParaRPr lang="en-GB" dirty="0">
              <a:solidFill>
                <a:prstClr val="black"/>
              </a:solidFill>
              <a:cs typeface="Arial" panose="020B0604020202020204" pitchFamily="34" charset="0"/>
            </a:endParaRPr>
          </a:p>
          <a:p>
            <a:pPr marL="285750" indent="-285750" defTabSz="914400">
              <a:buFont typeface="Arial" panose="020B0604020202020204" pitchFamily="34" charset="0"/>
              <a:buChar char="•"/>
            </a:pPr>
            <a:r>
              <a:rPr lang="en-GB" dirty="0">
                <a:solidFill>
                  <a:prstClr val="black"/>
                </a:solidFill>
                <a:cs typeface="Arial" panose="020B0604020202020204" pitchFamily="34" charset="0"/>
              </a:rPr>
              <a:t>Remove the requirement for volunteering to be incidental to the main reason for the visit. </a:t>
            </a:r>
          </a:p>
          <a:p>
            <a:pPr defTabSz="914400"/>
            <a:endParaRPr lang="en-GB" b="1" dirty="0">
              <a:solidFill>
                <a:prstClr val="black"/>
              </a:solidFill>
              <a:ea typeface="Arial" panose="020B0604020202020204" pitchFamily="34" charset="0"/>
              <a:cs typeface="Arial"/>
            </a:endParaRPr>
          </a:p>
          <a:p>
            <a:pPr defTabSz="914400"/>
            <a:endParaRPr lang="en-GB" dirty="0">
              <a:solidFill>
                <a:prstClr val="black"/>
              </a:solidFill>
              <a:cs typeface="Arial"/>
            </a:endParaRPr>
          </a:p>
        </p:txBody>
      </p:sp>
    </p:spTree>
    <p:extLst>
      <p:ext uri="{BB962C8B-B14F-4D97-AF65-F5344CB8AC3E}">
        <p14:creationId xmlns:p14="http://schemas.microsoft.com/office/powerpoint/2010/main" val="2524478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AF05-1762-4ED1-8F4A-9A13EDEE2D02}"/>
              </a:ext>
            </a:extLst>
          </p:cNvPr>
          <p:cNvSpPr>
            <a:spLocks noGrp="1"/>
          </p:cNvSpPr>
          <p:nvPr>
            <p:ph type="title"/>
          </p:nvPr>
        </p:nvSpPr>
        <p:spPr>
          <a:xfrm>
            <a:off x="712800" y="391756"/>
            <a:ext cx="8255920" cy="1008000"/>
          </a:xfrm>
        </p:spPr>
        <p:txBody>
          <a:bodyPr>
            <a:normAutofit/>
          </a:bodyPr>
          <a:lstStyle/>
          <a:p>
            <a:r>
              <a:rPr lang="en-GB" dirty="0">
                <a:cs typeface="Arial"/>
              </a:rPr>
              <a:t>Visitors – more information  </a:t>
            </a:r>
            <a:endParaRPr lang="en-GB" dirty="0"/>
          </a:p>
        </p:txBody>
      </p:sp>
      <p:sp>
        <p:nvSpPr>
          <p:cNvPr id="4" name="Date Placeholder 3">
            <a:extLst>
              <a:ext uri="{FF2B5EF4-FFF2-40B4-BE49-F238E27FC236}">
                <a16:creationId xmlns:a16="http://schemas.microsoft.com/office/drawing/2014/main" id="{D846DB45-5A87-487B-9967-28F6CAE70D8F}"/>
              </a:ext>
            </a:extLst>
          </p:cNvPr>
          <p:cNvSpPr>
            <a:spLocks noGrp="1"/>
          </p:cNvSpPr>
          <p:nvPr>
            <p:ph type="dt" sz="half" idx="10"/>
          </p:nvPr>
        </p:nvSpPr>
        <p:spPr>
          <a:xfrm>
            <a:off x="332635" y="5799280"/>
            <a:ext cx="1080000" cy="216000"/>
          </a:xfrm>
        </p:spPr>
        <p:txBody>
          <a:bodyPr/>
          <a:lstStyle/>
          <a:p>
            <a:r>
              <a:rPr lang="en-GB" dirty="0">
                <a:solidFill>
                  <a:prstClr val="black"/>
                </a:solidFill>
              </a:rPr>
              <a:t> </a:t>
            </a:r>
          </a:p>
        </p:txBody>
      </p:sp>
      <p:sp>
        <p:nvSpPr>
          <p:cNvPr id="5" name="Footer Placeholder 4">
            <a:extLst>
              <a:ext uri="{FF2B5EF4-FFF2-40B4-BE49-F238E27FC236}">
                <a16:creationId xmlns:a16="http://schemas.microsoft.com/office/drawing/2014/main" id="{C8923C49-B284-46D2-B5B1-3766067B7D89}"/>
              </a:ext>
            </a:extLst>
          </p:cNvPr>
          <p:cNvSpPr>
            <a:spLocks noGrp="1"/>
          </p:cNvSpPr>
          <p:nvPr>
            <p:ph type="ftr" sz="quarter" idx="11"/>
          </p:nvPr>
        </p:nvSpPr>
        <p:spPr>
          <a:xfrm>
            <a:off x="1431535" y="5799280"/>
            <a:ext cx="6326100" cy="216000"/>
          </a:xfrm>
        </p:spPr>
        <p:txBody>
          <a:bodyPr/>
          <a:lstStyle/>
          <a:p>
            <a:r>
              <a:rPr lang="en-GB" dirty="0">
                <a:solidFill>
                  <a:prstClr val="black"/>
                </a:solidFill>
              </a:rPr>
              <a:t> </a:t>
            </a:r>
          </a:p>
        </p:txBody>
      </p:sp>
      <p:sp>
        <p:nvSpPr>
          <p:cNvPr id="6" name="Slide Number Placeholder 5">
            <a:extLst>
              <a:ext uri="{FF2B5EF4-FFF2-40B4-BE49-F238E27FC236}">
                <a16:creationId xmlns:a16="http://schemas.microsoft.com/office/drawing/2014/main" id="{B1499B5C-560E-4909-BAF1-918A02FA3CAD}"/>
              </a:ext>
            </a:extLst>
          </p:cNvPr>
          <p:cNvSpPr>
            <a:spLocks noGrp="1"/>
          </p:cNvSpPr>
          <p:nvPr>
            <p:ph type="sldNum" sz="quarter" idx="12"/>
          </p:nvPr>
        </p:nvSpPr>
        <p:spPr>
          <a:xfrm>
            <a:off x="8562563" y="6496128"/>
            <a:ext cx="406157" cy="216000"/>
          </a:xfrm>
        </p:spPr>
        <p:txBody>
          <a:bodyPr/>
          <a:lstStyle/>
          <a:p>
            <a:fld id="{335678BA-AEBF-475C-8121-6FA3B0DDE855}" type="slidenum">
              <a:rPr lang="en-GB" smtClean="0">
                <a:solidFill>
                  <a:prstClr val="black"/>
                </a:solidFill>
              </a:rPr>
              <a:pPr/>
              <a:t>25</a:t>
            </a:fld>
            <a:endParaRPr lang="en-GB" dirty="0">
              <a:solidFill>
                <a:prstClr val="black"/>
              </a:solidFill>
            </a:endParaRPr>
          </a:p>
        </p:txBody>
      </p:sp>
      <p:sp>
        <p:nvSpPr>
          <p:cNvPr id="3" name="Rectangle 2">
            <a:extLst>
              <a:ext uri="{FF2B5EF4-FFF2-40B4-BE49-F238E27FC236}">
                <a16:creationId xmlns:a16="http://schemas.microsoft.com/office/drawing/2014/main" id="{D73D6C0B-071E-48B1-B5DB-0325726F4443}"/>
              </a:ext>
            </a:extLst>
          </p:cNvPr>
          <p:cNvSpPr/>
          <p:nvPr/>
        </p:nvSpPr>
        <p:spPr>
          <a:xfrm>
            <a:off x="73680" y="833933"/>
            <a:ext cx="4239766" cy="646331"/>
          </a:xfrm>
          <a:prstGeom prst="rect">
            <a:avLst/>
          </a:prstGeom>
        </p:spPr>
        <p:txBody>
          <a:bodyPr wrap="square">
            <a:spAutoFit/>
          </a:bodyPr>
          <a:lstStyle/>
          <a:p>
            <a:pPr defTabSz="914400"/>
            <a:endParaRPr lang="en-GB" b="1" dirty="0">
              <a:solidFill>
                <a:prstClr val="black"/>
              </a:solidFill>
              <a:ea typeface="Arial" panose="020B0604020202020204" pitchFamily="34" charset="0"/>
              <a:cs typeface="Arial"/>
            </a:endParaRPr>
          </a:p>
          <a:p>
            <a:pPr defTabSz="914400"/>
            <a:endParaRPr lang="en-GB" dirty="0">
              <a:solidFill>
                <a:prstClr val="black"/>
              </a:solidFill>
              <a:cs typeface="Arial"/>
            </a:endParaRPr>
          </a:p>
        </p:txBody>
      </p:sp>
      <p:sp>
        <p:nvSpPr>
          <p:cNvPr id="7" name="Rectangle 6">
            <a:extLst>
              <a:ext uri="{FF2B5EF4-FFF2-40B4-BE49-F238E27FC236}">
                <a16:creationId xmlns:a16="http://schemas.microsoft.com/office/drawing/2014/main" id="{D7761111-9FCD-42A9-A130-5B0495CC5B5C}"/>
              </a:ext>
            </a:extLst>
          </p:cNvPr>
          <p:cNvSpPr/>
          <p:nvPr/>
        </p:nvSpPr>
        <p:spPr>
          <a:xfrm>
            <a:off x="4718863" y="975723"/>
            <a:ext cx="4371754" cy="5432256"/>
          </a:xfrm>
          <a:prstGeom prst="rect">
            <a:avLst/>
          </a:prstGeom>
        </p:spPr>
        <p:txBody>
          <a:bodyPr wrap="square">
            <a:spAutoFit/>
          </a:bodyPr>
          <a:lstStyle/>
          <a:p>
            <a:pPr defTabSz="914400" fontAlgn="base"/>
            <a:r>
              <a:rPr lang="en-GB" sz="1200" b="1" dirty="0">
                <a:solidFill>
                  <a:srgbClr val="000000"/>
                </a:solidFill>
              </a:rPr>
              <a:t>If you’re visiting to study</a:t>
            </a:r>
            <a:r>
              <a:rPr lang="en-GB" sz="1200" dirty="0">
                <a:solidFill>
                  <a:srgbClr val="000000"/>
                </a:solidFill>
              </a:rPr>
              <a:t> </a:t>
            </a:r>
          </a:p>
          <a:p>
            <a:pPr defTabSz="914400" fontAlgn="base"/>
            <a:endParaRPr lang="en-GB" sz="1200" dirty="0">
              <a:solidFill>
                <a:srgbClr val="000000"/>
              </a:solidFill>
              <a:latin typeface="Times New Roman" panose="02020603050405020304" pitchFamily="18" charset="0"/>
            </a:endParaRPr>
          </a:p>
          <a:p>
            <a:pPr defTabSz="914400" fontAlgn="base"/>
            <a:r>
              <a:rPr lang="en-GB" sz="1200" dirty="0">
                <a:solidFill>
                  <a:srgbClr val="0B0C0C"/>
                </a:solidFill>
              </a:rPr>
              <a:t>You can visit the UK to study for up to 6 months at an accredited institution, this includes English language courses. </a:t>
            </a:r>
            <a:endParaRPr lang="en-GB" sz="1200" dirty="0">
              <a:solidFill>
                <a:srgbClr val="000000"/>
              </a:solidFill>
              <a:latin typeface="Times New Roman" panose="02020603050405020304" pitchFamily="18" charset="0"/>
            </a:endParaRPr>
          </a:p>
          <a:p>
            <a:pPr defTabSz="914400" fontAlgn="base"/>
            <a:r>
              <a:rPr lang="en-GB" sz="1200" dirty="0">
                <a:solidFill>
                  <a:srgbClr val="0B0C0C"/>
                </a:solidFill>
              </a:rPr>
              <a:t>You can also do: </a:t>
            </a:r>
            <a:endParaRPr lang="en-GB" sz="1200" dirty="0">
              <a:solidFill>
                <a:srgbClr val="000000"/>
              </a:solidFill>
              <a:latin typeface="Times New Roman" panose="02020603050405020304" pitchFamily="18" charset="0"/>
            </a:endParaRPr>
          </a:p>
          <a:p>
            <a:pPr defTabSz="914400" fontAlgn="base">
              <a:buFont typeface="Arial" panose="020B0604020202020204" pitchFamily="34" charset="0"/>
              <a:buChar char="•"/>
            </a:pPr>
            <a:r>
              <a:rPr lang="en-GB" sz="1200" dirty="0">
                <a:solidFill>
                  <a:srgbClr val="0B0C0C"/>
                </a:solidFill>
              </a:rPr>
              <a:t>  a short piece of research that’s relevant to your course overseas </a:t>
            </a:r>
            <a:endParaRPr lang="en-GB" sz="1100" dirty="0">
              <a:solidFill>
                <a:srgbClr val="000000"/>
              </a:solidFill>
              <a:latin typeface="Times New Roman" panose="02020603050405020304" pitchFamily="18" charset="0"/>
            </a:endParaRPr>
          </a:p>
          <a:p>
            <a:pPr defTabSz="914400" fontAlgn="base">
              <a:buFont typeface="Arial" panose="020B0604020202020204" pitchFamily="34" charset="0"/>
              <a:buChar char="•"/>
            </a:pPr>
            <a:r>
              <a:rPr lang="en-GB" sz="1200" dirty="0">
                <a:solidFill>
                  <a:srgbClr val="0B0C0C"/>
                </a:solidFill>
              </a:rPr>
              <a:t>  an ‘elective’ - an optional additional placement, if you’re studying medicine, veterinary medicine and science, or dentistry </a:t>
            </a:r>
            <a:endParaRPr lang="en-GB" sz="1100" dirty="0">
              <a:solidFill>
                <a:srgbClr val="000000"/>
              </a:solidFill>
              <a:latin typeface="Times New Roman" panose="02020603050405020304" pitchFamily="18" charset="0"/>
            </a:endParaRPr>
          </a:p>
          <a:p>
            <a:pPr defTabSz="914400" fontAlgn="base"/>
            <a:r>
              <a:rPr lang="en-GB" sz="1200" dirty="0">
                <a:solidFill>
                  <a:srgbClr val="0B0C0C"/>
                </a:solidFill>
              </a:rPr>
              <a:t>If you want to study longer</a:t>
            </a:r>
            <a:r>
              <a:rPr lang="en-GB" sz="1200" dirty="0">
                <a:solidFill>
                  <a:srgbClr val="0B0C0C"/>
                </a:solidFill>
                <a:latin typeface="Times New Roman" panose="02020603050405020304" pitchFamily="18" charset="0"/>
              </a:rPr>
              <a:t>,</a:t>
            </a:r>
            <a:r>
              <a:rPr lang="en-GB" sz="1200" dirty="0">
                <a:solidFill>
                  <a:srgbClr val="0B0C0C"/>
                </a:solidFill>
              </a:rPr>
              <a:t> you’ll need to apply for a: </a:t>
            </a:r>
            <a:endParaRPr lang="en-GB" sz="1200" dirty="0">
              <a:solidFill>
                <a:srgbClr val="000000"/>
              </a:solidFill>
              <a:latin typeface="Times New Roman" panose="02020603050405020304" pitchFamily="18" charset="0"/>
            </a:endParaRPr>
          </a:p>
          <a:p>
            <a:pPr defTabSz="914400" fontAlgn="base">
              <a:buFont typeface="Arial" panose="020B0604020202020204" pitchFamily="34" charset="0"/>
              <a:buChar char="•"/>
            </a:pPr>
            <a:r>
              <a:rPr lang="en-GB" sz="1200" u="sng" dirty="0">
                <a:solidFill>
                  <a:srgbClr val="4C2C92"/>
                </a:solidFill>
                <a:hlinkClick r:id="rId2">
                  <a:extLst>
                    <a:ext uri="{A12FA001-AC4F-418D-AE19-62706E023703}">
                      <ahyp:hlinkClr xmlns:ahyp="http://schemas.microsoft.com/office/drawing/2018/hyperlinkcolor" val="tx"/>
                    </a:ext>
                  </a:extLst>
                </a:hlinkClick>
              </a:rPr>
              <a:t>Student visa</a:t>
            </a:r>
            <a:r>
              <a:rPr lang="en-GB" sz="1200" dirty="0">
                <a:solidFill>
                  <a:srgbClr val="0B0C0C"/>
                </a:solidFill>
              </a:rPr>
              <a:t> (if your course is run by a </a:t>
            </a:r>
            <a:r>
              <a:rPr lang="en-GB" sz="1200" u="sng" dirty="0">
                <a:solidFill>
                  <a:srgbClr val="4C2C92"/>
                </a:solidFill>
                <a:hlinkClick r:id="rId3">
                  <a:extLst>
                    <a:ext uri="{A12FA001-AC4F-418D-AE19-62706E023703}">
                      <ahyp:hlinkClr xmlns:ahyp="http://schemas.microsoft.com/office/drawing/2018/hyperlinkcolor" val="tx"/>
                    </a:ext>
                  </a:extLst>
                </a:hlinkClick>
              </a:rPr>
              <a:t>licensed sponsor</a:t>
            </a:r>
            <a:r>
              <a:rPr lang="en-GB" sz="1200" dirty="0">
                <a:solidFill>
                  <a:srgbClr val="0B0C0C"/>
                </a:solidFill>
                <a:latin typeface="Times New Roman" panose="02020603050405020304" pitchFamily="18" charset="0"/>
              </a:rPr>
              <a:t>) </a:t>
            </a:r>
            <a:endParaRPr lang="en-GB" sz="1100" dirty="0">
              <a:solidFill>
                <a:srgbClr val="000000"/>
              </a:solidFill>
              <a:latin typeface="Times New Roman" panose="02020603050405020304" pitchFamily="18" charset="0"/>
            </a:endParaRPr>
          </a:p>
          <a:p>
            <a:pPr defTabSz="914400" fontAlgn="base">
              <a:buFont typeface="Arial" panose="020B0604020202020204" pitchFamily="34" charset="0"/>
              <a:buChar char="•"/>
            </a:pPr>
            <a:r>
              <a:rPr lang="en-GB" sz="1200" u="sng" dirty="0">
                <a:solidFill>
                  <a:srgbClr val="4C2C92"/>
                </a:solidFill>
                <a:hlinkClick r:id="rId4">
                  <a:extLst>
                    <a:ext uri="{A12FA001-AC4F-418D-AE19-62706E023703}">
                      <ahyp:hlinkClr xmlns:ahyp="http://schemas.microsoft.com/office/drawing/2018/hyperlinkcolor" val="tx"/>
                    </a:ext>
                  </a:extLst>
                </a:hlinkClick>
              </a:rPr>
              <a:t>Short-term study visa</a:t>
            </a:r>
            <a:r>
              <a:rPr lang="en-GB" sz="1200" dirty="0">
                <a:solidFill>
                  <a:srgbClr val="0B0C0C"/>
                </a:solidFill>
              </a:rPr>
              <a:t> (for English Language courses up to 11 months) </a:t>
            </a:r>
            <a:endParaRPr lang="en-GB" sz="1100" dirty="0">
              <a:solidFill>
                <a:srgbClr val="000000"/>
              </a:solidFill>
              <a:latin typeface="Times New Roman" panose="02020603050405020304" pitchFamily="18" charset="0"/>
            </a:endParaRPr>
          </a:p>
          <a:p>
            <a:pPr defTabSz="914400" fontAlgn="base"/>
            <a:endParaRPr lang="en-GB" sz="1200" dirty="0">
              <a:solidFill>
                <a:srgbClr val="0B0C0C"/>
              </a:solidFill>
            </a:endParaRPr>
          </a:p>
          <a:p>
            <a:pPr defTabSz="914400" fontAlgn="base"/>
            <a:r>
              <a:rPr lang="en-GB" sz="1200" b="1" dirty="0">
                <a:solidFill>
                  <a:srgbClr val="000000"/>
                </a:solidFill>
              </a:rPr>
              <a:t>If you’re visiting as an academic</a:t>
            </a:r>
            <a:r>
              <a:rPr lang="en-GB" sz="1200" dirty="0">
                <a:solidFill>
                  <a:srgbClr val="000000"/>
                </a:solidFill>
              </a:rPr>
              <a:t> </a:t>
            </a:r>
          </a:p>
          <a:p>
            <a:pPr defTabSz="914400" fontAlgn="base"/>
            <a:endParaRPr lang="en-GB" sz="1200" dirty="0">
              <a:solidFill>
                <a:srgbClr val="000000"/>
              </a:solidFill>
              <a:latin typeface="Segoe UI" panose="020B0502040204020203" pitchFamily="34" charset="0"/>
            </a:endParaRPr>
          </a:p>
          <a:p>
            <a:pPr defTabSz="914400" fontAlgn="base"/>
            <a:r>
              <a:rPr lang="en-GB" sz="1200" dirty="0">
                <a:solidFill>
                  <a:srgbClr val="0B0C0C"/>
                </a:solidFill>
              </a:rPr>
              <a:t>If you’re from an academic institution overseas, you can: </a:t>
            </a:r>
            <a:endParaRPr lang="en-GB" sz="1200" dirty="0">
              <a:solidFill>
                <a:srgbClr val="000000"/>
              </a:solidFill>
              <a:latin typeface="Segoe UI" panose="020B0502040204020203" pitchFamily="34" charset="0"/>
            </a:endParaRPr>
          </a:p>
          <a:p>
            <a:pPr defTabSz="914400" fontAlgn="base">
              <a:buFont typeface="Arial" panose="020B0604020202020204" pitchFamily="34" charset="0"/>
              <a:buChar char="•"/>
            </a:pPr>
            <a:r>
              <a:rPr lang="en-GB" sz="1200" dirty="0">
                <a:solidFill>
                  <a:srgbClr val="0B0C0C"/>
                </a:solidFill>
              </a:rPr>
              <a:t>  take part in formal exchange arrangements with UK counterparts </a:t>
            </a:r>
            <a:endParaRPr lang="en-GB" sz="1100" dirty="0">
              <a:solidFill>
                <a:srgbClr val="000000"/>
              </a:solidFill>
              <a:latin typeface="Times New Roman" panose="02020603050405020304" pitchFamily="18" charset="0"/>
            </a:endParaRPr>
          </a:p>
          <a:p>
            <a:pPr defTabSz="914400" fontAlgn="base">
              <a:buFont typeface="Arial" panose="020B0604020202020204" pitchFamily="34" charset="0"/>
              <a:buChar char="•"/>
            </a:pPr>
            <a:r>
              <a:rPr lang="en-GB" sz="1200" dirty="0">
                <a:solidFill>
                  <a:srgbClr val="0B0C0C"/>
                </a:solidFill>
              </a:rPr>
              <a:t>  carry out your own research during a sabbatical </a:t>
            </a:r>
            <a:endParaRPr lang="en-GB" sz="1100" dirty="0">
              <a:solidFill>
                <a:srgbClr val="000000"/>
              </a:solidFill>
              <a:latin typeface="Times New Roman" panose="02020603050405020304" pitchFamily="18" charset="0"/>
            </a:endParaRPr>
          </a:p>
          <a:p>
            <a:pPr defTabSz="914400" fontAlgn="base"/>
            <a:r>
              <a:rPr lang="en-GB" sz="1200" dirty="0">
                <a:solidFill>
                  <a:srgbClr val="0B0C0C"/>
                </a:solidFill>
              </a:rPr>
              <a:t>If you’re a senior doctor or dentist you can also: </a:t>
            </a:r>
            <a:endParaRPr lang="en-GB" sz="1200" dirty="0">
              <a:solidFill>
                <a:srgbClr val="000000"/>
              </a:solidFill>
              <a:latin typeface="Segoe UI" panose="020B0502040204020203" pitchFamily="34" charset="0"/>
            </a:endParaRPr>
          </a:p>
          <a:p>
            <a:pPr defTabSz="914400" fontAlgn="base">
              <a:buFont typeface="Arial" panose="020B0604020202020204" pitchFamily="34" charset="0"/>
              <a:buChar char="•"/>
            </a:pPr>
            <a:r>
              <a:rPr lang="en-GB" sz="1200" dirty="0">
                <a:solidFill>
                  <a:srgbClr val="0B0C0C"/>
                </a:solidFill>
              </a:rPr>
              <a:t>  take part in research </a:t>
            </a:r>
            <a:endParaRPr lang="en-GB" sz="1100" dirty="0">
              <a:solidFill>
                <a:srgbClr val="000000"/>
              </a:solidFill>
              <a:latin typeface="Times New Roman" panose="02020603050405020304" pitchFamily="18" charset="0"/>
            </a:endParaRPr>
          </a:p>
          <a:p>
            <a:pPr defTabSz="914400" fontAlgn="base">
              <a:buFont typeface="Arial" panose="020B0604020202020204" pitchFamily="34" charset="0"/>
              <a:buChar char="•"/>
            </a:pPr>
            <a:r>
              <a:rPr lang="en-GB" sz="1200" dirty="0">
                <a:solidFill>
                  <a:srgbClr val="0B0C0C"/>
                </a:solidFill>
              </a:rPr>
              <a:t>  teach (as long as it is not a permanent teaching post) </a:t>
            </a:r>
            <a:endParaRPr lang="en-GB" sz="1100" dirty="0">
              <a:solidFill>
                <a:srgbClr val="000000"/>
              </a:solidFill>
              <a:latin typeface="Times New Roman" panose="02020603050405020304" pitchFamily="18" charset="0"/>
            </a:endParaRPr>
          </a:p>
          <a:p>
            <a:pPr defTabSz="914400" fontAlgn="base">
              <a:buFont typeface="Arial" panose="020B0604020202020204" pitchFamily="34" charset="0"/>
              <a:buChar char="•"/>
            </a:pPr>
            <a:r>
              <a:rPr lang="en-GB" sz="1200" dirty="0">
                <a:solidFill>
                  <a:srgbClr val="0B0C0C"/>
                </a:solidFill>
              </a:rPr>
              <a:t>  undertake clinical practice (as long as it’s not a permanent position) </a:t>
            </a:r>
            <a:endParaRPr lang="en-GB" sz="1100" dirty="0">
              <a:solidFill>
                <a:srgbClr val="000000"/>
              </a:solidFill>
              <a:latin typeface="Times New Roman" panose="02020603050405020304" pitchFamily="18" charset="0"/>
            </a:endParaRPr>
          </a:p>
          <a:p>
            <a:pPr defTabSz="914400" fontAlgn="base"/>
            <a:endParaRPr lang="en-GB" sz="1200" dirty="0">
              <a:solidFill>
                <a:srgbClr val="000000"/>
              </a:solidFill>
              <a:latin typeface="Segoe UI" panose="020B0502040204020203" pitchFamily="34" charset="0"/>
            </a:endParaRPr>
          </a:p>
          <a:p>
            <a:pPr defTabSz="914400" fontAlgn="base"/>
            <a:endParaRPr lang="en-GB" sz="1200" dirty="0">
              <a:solidFill>
                <a:srgbClr val="0B0C0C"/>
              </a:solidFill>
            </a:endParaRPr>
          </a:p>
          <a:p>
            <a:pPr defTabSz="914400" fontAlgn="base"/>
            <a:endParaRPr lang="en-GB" sz="1100" dirty="0">
              <a:solidFill>
                <a:srgbClr val="000000"/>
              </a:solidFill>
              <a:latin typeface="Times New Roman" panose="02020603050405020304" pitchFamily="18" charset="0"/>
            </a:endParaRPr>
          </a:p>
        </p:txBody>
      </p:sp>
      <p:sp>
        <p:nvSpPr>
          <p:cNvPr id="8" name="Rectangle 7">
            <a:extLst>
              <a:ext uri="{FF2B5EF4-FFF2-40B4-BE49-F238E27FC236}">
                <a16:creationId xmlns:a16="http://schemas.microsoft.com/office/drawing/2014/main" id="{37D57A51-A7C7-42DC-97FB-D1D060D242EC}"/>
              </a:ext>
            </a:extLst>
          </p:cNvPr>
          <p:cNvSpPr/>
          <p:nvPr/>
        </p:nvSpPr>
        <p:spPr>
          <a:xfrm>
            <a:off x="268760" y="975723"/>
            <a:ext cx="4572000" cy="5247590"/>
          </a:xfrm>
          <a:prstGeom prst="rect">
            <a:avLst/>
          </a:prstGeom>
        </p:spPr>
        <p:txBody>
          <a:bodyPr>
            <a:spAutoFit/>
          </a:bodyPr>
          <a:lstStyle/>
          <a:p>
            <a:pPr defTabSz="914400" fontAlgn="base"/>
            <a:r>
              <a:rPr lang="en-GB" sz="1200" b="1" dirty="0">
                <a:solidFill>
                  <a:srgbClr val="000000"/>
                </a:solidFill>
              </a:rPr>
              <a:t>If you’re visiting for tourism or leisure</a:t>
            </a:r>
            <a:r>
              <a:rPr lang="en-GB" sz="1200" dirty="0">
                <a:solidFill>
                  <a:srgbClr val="000000"/>
                </a:solidFill>
              </a:rPr>
              <a:t> </a:t>
            </a:r>
            <a:endParaRPr lang="en-GB" sz="1200" dirty="0">
              <a:solidFill>
                <a:srgbClr val="000000"/>
              </a:solidFill>
              <a:latin typeface="Times New Roman" panose="02020603050405020304" pitchFamily="18" charset="0"/>
            </a:endParaRPr>
          </a:p>
          <a:p>
            <a:pPr defTabSz="914400" fontAlgn="base"/>
            <a:endParaRPr lang="en-GB" sz="1200" dirty="0">
              <a:solidFill>
                <a:srgbClr val="0B0C0C"/>
              </a:solidFill>
            </a:endParaRPr>
          </a:p>
          <a:p>
            <a:pPr defTabSz="914400" fontAlgn="base"/>
            <a:r>
              <a:rPr lang="en-GB" sz="1200" dirty="0">
                <a:solidFill>
                  <a:srgbClr val="0B0C0C"/>
                </a:solidFill>
              </a:rPr>
              <a:t>You can visit the UK to: </a:t>
            </a:r>
            <a:endParaRPr lang="en-GB" sz="1200" dirty="0">
              <a:solidFill>
                <a:srgbClr val="000000"/>
              </a:solidFill>
              <a:latin typeface="Times New Roman" panose="02020603050405020304" pitchFamily="18" charset="0"/>
            </a:endParaRPr>
          </a:p>
          <a:p>
            <a:pPr defTabSz="914400" fontAlgn="base">
              <a:buFont typeface="Arial" panose="020B0604020202020204" pitchFamily="34" charset="0"/>
              <a:buChar char="•"/>
            </a:pPr>
            <a:r>
              <a:rPr lang="en-GB" sz="1200" dirty="0">
                <a:solidFill>
                  <a:srgbClr val="0B0C0C"/>
                </a:solidFill>
              </a:rPr>
              <a:t>  spend time with friends and family </a:t>
            </a:r>
            <a:endParaRPr lang="en-GB" sz="1200" dirty="0">
              <a:solidFill>
                <a:srgbClr val="000000"/>
              </a:solidFill>
              <a:latin typeface="Times New Roman" panose="02020603050405020304" pitchFamily="18" charset="0"/>
            </a:endParaRPr>
          </a:p>
          <a:p>
            <a:pPr defTabSz="914400" fontAlgn="base">
              <a:buFont typeface="Arial" panose="020B0604020202020204" pitchFamily="34" charset="0"/>
              <a:buChar char="•"/>
            </a:pPr>
            <a:r>
              <a:rPr lang="en-GB" sz="1200" dirty="0">
                <a:solidFill>
                  <a:srgbClr val="0B0C0C"/>
                </a:solidFill>
              </a:rPr>
              <a:t>  take a holiday </a:t>
            </a:r>
            <a:endParaRPr lang="en-GB" sz="1200" dirty="0">
              <a:solidFill>
                <a:srgbClr val="000000"/>
              </a:solidFill>
              <a:latin typeface="Times New Roman" panose="02020603050405020304" pitchFamily="18" charset="0"/>
            </a:endParaRPr>
          </a:p>
          <a:p>
            <a:pPr defTabSz="914400" fontAlgn="base">
              <a:buFont typeface="Arial" panose="020B0604020202020204" pitchFamily="34" charset="0"/>
              <a:buChar char="•"/>
            </a:pPr>
            <a:r>
              <a:rPr lang="en-GB" sz="1200" dirty="0">
                <a:solidFill>
                  <a:srgbClr val="0B0C0C"/>
                </a:solidFill>
              </a:rPr>
              <a:t>  do a recreational course of up to 30 days, for example a dance course </a:t>
            </a:r>
            <a:endParaRPr lang="en-GB" sz="1200" dirty="0">
              <a:solidFill>
                <a:srgbClr val="000000"/>
              </a:solidFill>
              <a:latin typeface="Times New Roman" panose="02020603050405020304" pitchFamily="18" charset="0"/>
            </a:endParaRPr>
          </a:p>
          <a:p>
            <a:pPr defTabSz="914400" fontAlgn="base">
              <a:buFont typeface="Arial" panose="020B0604020202020204" pitchFamily="34" charset="0"/>
              <a:buChar char="•"/>
            </a:pPr>
            <a:r>
              <a:rPr lang="en-GB" sz="1200" dirty="0">
                <a:solidFill>
                  <a:srgbClr val="0B0C0C"/>
                </a:solidFill>
              </a:rPr>
              <a:t>  volunteer for up to 30 days with a registered charity </a:t>
            </a:r>
            <a:endParaRPr lang="en-GB" sz="1200" dirty="0">
              <a:solidFill>
                <a:srgbClr val="000000"/>
              </a:solidFill>
              <a:latin typeface="Times New Roman" panose="02020603050405020304" pitchFamily="18" charset="0"/>
            </a:endParaRPr>
          </a:p>
          <a:p>
            <a:pPr defTabSz="914400" fontAlgn="base">
              <a:buFont typeface="Arial" panose="020B0604020202020204" pitchFamily="34" charset="0"/>
              <a:buChar char="•"/>
            </a:pPr>
            <a:r>
              <a:rPr lang="en-GB" sz="1200" dirty="0">
                <a:solidFill>
                  <a:srgbClr val="0B0C0C"/>
                </a:solidFill>
              </a:rPr>
              <a:t>  take part in a school exchange programme </a:t>
            </a:r>
          </a:p>
          <a:p>
            <a:pPr defTabSz="914400" fontAlgn="base">
              <a:buFont typeface="Arial" panose="020B0604020202020204" pitchFamily="34" charset="0"/>
              <a:buChar char="•"/>
            </a:pPr>
            <a:endParaRPr lang="en-GB" sz="1200" dirty="0">
              <a:solidFill>
                <a:srgbClr val="0B0C0C"/>
              </a:solidFill>
            </a:endParaRPr>
          </a:p>
          <a:p>
            <a:pPr defTabSz="914400" fontAlgn="base"/>
            <a:r>
              <a:rPr lang="en-GB" sz="1200" b="1" dirty="0">
                <a:solidFill>
                  <a:srgbClr val="000000"/>
                </a:solidFill>
              </a:rPr>
              <a:t>If you’re visiting on business</a:t>
            </a:r>
            <a:r>
              <a:rPr lang="en-GB" sz="1200" dirty="0">
                <a:solidFill>
                  <a:srgbClr val="000000"/>
                </a:solidFill>
              </a:rPr>
              <a:t> </a:t>
            </a:r>
            <a:endParaRPr lang="en-GB" sz="1200" dirty="0">
              <a:solidFill>
                <a:srgbClr val="000000"/>
              </a:solidFill>
              <a:latin typeface="Segoe UI" panose="020B0502040204020203" pitchFamily="34" charset="0"/>
            </a:endParaRPr>
          </a:p>
          <a:p>
            <a:pPr defTabSz="914400" fontAlgn="base"/>
            <a:endParaRPr lang="en-GB" sz="1200" dirty="0">
              <a:solidFill>
                <a:srgbClr val="0B0C0C"/>
              </a:solidFill>
            </a:endParaRPr>
          </a:p>
          <a:p>
            <a:pPr defTabSz="914400" fontAlgn="base"/>
            <a:r>
              <a:rPr lang="en-GB" sz="1200" dirty="0">
                <a:solidFill>
                  <a:srgbClr val="0B0C0C"/>
                </a:solidFill>
              </a:rPr>
              <a:t>You can visit the UK for many different business reasons, including attending meetings, conferences, trade fairs or negotiating contracts. You can do certain business activities with UK employees of the company you work for overseas, for example provide training or share knowledge on internal projects. </a:t>
            </a:r>
            <a:endParaRPr lang="en-GB" sz="1200" dirty="0">
              <a:solidFill>
                <a:srgbClr val="000000"/>
              </a:solidFill>
              <a:latin typeface="Segoe UI" panose="020B0502040204020203" pitchFamily="34" charset="0"/>
            </a:endParaRPr>
          </a:p>
          <a:p>
            <a:pPr defTabSz="914400" fontAlgn="base"/>
            <a:endParaRPr lang="en-GB" sz="1200" dirty="0">
              <a:solidFill>
                <a:srgbClr val="0B0C0C"/>
              </a:solidFill>
            </a:endParaRPr>
          </a:p>
          <a:p>
            <a:pPr defTabSz="914400" fontAlgn="base"/>
            <a:r>
              <a:rPr lang="en-GB" sz="1200" dirty="0">
                <a:solidFill>
                  <a:srgbClr val="0B0C0C"/>
                </a:solidFill>
              </a:rPr>
              <a:t>Check the </a:t>
            </a:r>
            <a:r>
              <a:rPr lang="en-GB" sz="1200" u="sng" dirty="0">
                <a:solidFill>
                  <a:srgbClr val="4C2C92"/>
                </a:solidFill>
                <a:hlinkClick r:id="rId5">
                  <a:extLst>
                    <a:ext uri="{A12FA001-AC4F-418D-AE19-62706E023703}">
                      <ahyp:hlinkClr xmlns:ahyp="http://schemas.microsoft.com/office/drawing/2018/hyperlinkcolor" val="tx"/>
                    </a:ext>
                  </a:extLst>
                </a:hlinkClick>
              </a:rPr>
              <a:t>Visitor Rules</a:t>
            </a:r>
            <a:r>
              <a:rPr lang="en-GB" sz="1200" dirty="0">
                <a:solidFill>
                  <a:srgbClr val="0B0C0C"/>
                </a:solidFill>
              </a:rPr>
              <a:t> for </a:t>
            </a:r>
            <a:r>
              <a:rPr lang="en-GB" sz="1200" dirty="0">
                <a:solidFill>
                  <a:srgbClr val="000000"/>
                </a:solidFill>
              </a:rPr>
              <a:t>the full list of business activities you can do as a Standard Visitor and any additional eligibility requirements. </a:t>
            </a:r>
            <a:endParaRPr lang="en-GB" sz="1200" dirty="0">
              <a:solidFill>
                <a:srgbClr val="000000"/>
              </a:solidFill>
              <a:latin typeface="Segoe UI" panose="020B0502040204020203" pitchFamily="34" charset="0"/>
            </a:endParaRPr>
          </a:p>
          <a:p>
            <a:pPr defTabSz="914400" fontAlgn="base"/>
            <a:endParaRPr lang="en-GB" sz="1200" dirty="0">
              <a:solidFill>
                <a:srgbClr val="000000"/>
              </a:solidFill>
            </a:endParaRPr>
          </a:p>
          <a:p>
            <a:pPr defTabSz="914400" fontAlgn="base"/>
            <a:r>
              <a:rPr lang="en-GB" sz="1200" dirty="0">
                <a:solidFill>
                  <a:srgbClr val="000000"/>
                </a:solidFill>
              </a:rPr>
              <a:t>If you’re being paid by a UK organisation to visit as an expert in your profession, you</a:t>
            </a:r>
            <a:r>
              <a:rPr lang="en-GB" sz="1200" dirty="0">
                <a:solidFill>
                  <a:srgbClr val="0B0C0C"/>
                </a:solidFill>
              </a:rPr>
              <a:t> should apply for a </a:t>
            </a:r>
            <a:r>
              <a:rPr lang="en-GB" sz="1200" u="sng" dirty="0">
                <a:solidFill>
                  <a:srgbClr val="4C2C92"/>
                </a:solidFill>
                <a:hlinkClick r:id="rId6">
                  <a:extLst>
                    <a:ext uri="{A12FA001-AC4F-418D-AE19-62706E023703}">
                      <ahyp:hlinkClr xmlns:ahyp="http://schemas.microsoft.com/office/drawing/2018/hyperlinkcolor" val="tx"/>
                    </a:ext>
                  </a:extLst>
                </a:hlinkClick>
              </a:rPr>
              <a:t>Permitted Paid Engagement visa</a:t>
            </a:r>
            <a:r>
              <a:rPr lang="en-GB" sz="1200" dirty="0">
                <a:solidFill>
                  <a:srgbClr val="0B0C0C"/>
                </a:solidFill>
                <a:latin typeface="Times New Roman" panose="02020603050405020304" pitchFamily="18" charset="0"/>
              </a:rPr>
              <a:t>. </a:t>
            </a:r>
            <a:endParaRPr lang="en-GB" sz="1200" dirty="0">
              <a:solidFill>
                <a:srgbClr val="000000"/>
              </a:solidFill>
              <a:latin typeface="Segoe UI" panose="020B0502040204020203" pitchFamily="34" charset="0"/>
            </a:endParaRPr>
          </a:p>
          <a:p>
            <a:pPr defTabSz="914400" fontAlgn="base"/>
            <a:endParaRPr lang="en-GB" sz="11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489067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AF05-1762-4ED1-8F4A-9A13EDEE2D02}"/>
              </a:ext>
            </a:extLst>
          </p:cNvPr>
          <p:cNvSpPr>
            <a:spLocks noGrp="1"/>
          </p:cNvSpPr>
          <p:nvPr>
            <p:ph type="title"/>
          </p:nvPr>
        </p:nvSpPr>
        <p:spPr>
          <a:xfrm>
            <a:off x="712800" y="391756"/>
            <a:ext cx="8255920" cy="1008000"/>
          </a:xfrm>
        </p:spPr>
        <p:txBody>
          <a:bodyPr>
            <a:normAutofit/>
          </a:bodyPr>
          <a:lstStyle/>
          <a:p>
            <a:r>
              <a:rPr lang="en-GB" dirty="0">
                <a:cs typeface="Arial"/>
              </a:rPr>
              <a:t>Application fees </a:t>
            </a:r>
            <a:endParaRPr lang="en-GB" dirty="0"/>
          </a:p>
        </p:txBody>
      </p:sp>
      <p:sp>
        <p:nvSpPr>
          <p:cNvPr id="4" name="Date Placeholder 3">
            <a:extLst>
              <a:ext uri="{FF2B5EF4-FFF2-40B4-BE49-F238E27FC236}">
                <a16:creationId xmlns:a16="http://schemas.microsoft.com/office/drawing/2014/main" id="{D846DB45-5A87-487B-9967-28F6CAE70D8F}"/>
              </a:ext>
            </a:extLst>
          </p:cNvPr>
          <p:cNvSpPr>
            <a:spLocks noGrp="1"/>
          </p:cNvSpPr>
          <p:nvPr>
            <p:ph type="dt" sz="half" idx="10"/>
          </p:nvPr>
        </p:nvSpPr>
        <p:spPr>
          <a:xfrm>
            <a:off x="332635" y="5799280"/>
            <a:ext cx="1080000" cy="216000"/>
          </a:xfrm>
        </p:spPr>
        <p:txBody>
          <a:bodyPr/>
          <a:lstStyle/>
          <a:p>
            <a:r>
              <a:rPr lang="en-GB" dirty="0">
                <a:solidFill>
                  <a:prstClr val="black"/>
                </a:solidFill>
              </a:rPr>
              <a:t> </a:t>
            </a:r>
          </a:p>
        </p:txBody>
      </p:sp>
      <p:sp>
        <p:nvSpPr>
          <p:cNvPr id="5" name="Footer Placeholder 4">
            <a:extLst>
              <a:ext uri="{FF2B5EF4-FFF2-40B4-BE49-F238E27FC236}">
                <a16:creationId xmlns:a16="http://schemas.microsoft.com/office/drawing/2014/main" id="{C8923C49-B284-46D2-B5B1-3766067B7D89}"/>
              </a:ext>
            </a:extLst>
          </p:cNvPr>
          <p:cNvSpPr>
            <a:spLocks noGrp="1"/>
          </p:cNvSpPr>
          <p:nvPr>
            <p:ph type="ftr" sz="quarter" idx="11"/>
          </p:nvPr>
        </p:nvSpPr>
        <p:spPr>
          <a:xfrm>
            <a:off x="1431535" y="5799280"/>
            <a:ext cx="6326100" cy="216000"/>
          </a:xfrm>
        </p:spPr>
        <p:txBody>
          <a:bodyPr/>
          <a:lstStyle/>
          <a:p>
            <a:r>
              <a:rPr lang="en-GB" dirty="0">
                <a:solidFill>
                  <a:prstClr val="black"/>
                </a:solidFill>
              </a:rPr>
              <a:t> </a:t>
            </a:r>
          </a:p>
        </p:txBody>
      </p:sp>
      <p:sp>
        <p:nvSpPr>
          <p:cNvPr id="6" name="Slide Number Placeholder 5">
            <a:extLst>
              <a:ext uri="{FF2B5EF4-FFF2-40B4-BE49-F238E27FC236}">
                <a16:creationId xmlns:a16="http://schemas.microsoft.com/office/drawing/2014/main" id="{B1499B5C-560E-4909-BAF1-918A02FA3CAD}"/>
              </a:ext>
            </a:extLst>
          </p:cNvPr>
          <p:cNvSpPr>
            <a:spLocks noGrp="1"/>
          </p:cNvSpPr>
          <p:nvPr>
            <p:ph type="sldNum" sz="quarter" idx="12"/>
          </p:nvPr>
        </p:nvSpPr>
        <p:spPr>
          <a:xfrm>
            <a:off x="8562563" y="6496128"/>
            <a:ext cx="406157" cy="216000"/>
          </a:xfrm>
        </p:spPr>
        <p:txBody>
          <a:bodyPr/>
          <a:lstStyle/>
          <a:p>
            <a:fld id="{335678BA-AEBF-475C-8121-6FA3B0DDE855}" type="slidenum">
              <a:rPr lang="en-GB" smtClean="0">
                <a:solidFill>
                  <a:prstClr val="black"/>
                </a:solidFill>
              </a:rPr>
              <a:pPr/>
              <a:t>26</a:t>
            </a:fld>
            <a:endParaRPr lang="en-GB" dirty="0">
              <a:solidFill>
                <a:prstClr val="black"/>
              </a:solidFill>
            </a:endParaRPr>
          </a:p>
        </p:txBody>
      </p:sp>
      <p:sp>
        <p:nvSpPr>
          <p:cNvPr id="3" name="Rectangle 2">
            <a:extLst>
              <a:ext uri="{FF2B5EF4-FFF2-40B4-BE49-F238E27FC236}">
                <a16:creationId xmlns:a16="http://schemas.microsoft.com/office/drawing/2014/main" id="{D73D6C0B-071E-48B1-B5DB-0325726F4443}"/>
              </a:ext>
            </a:extLst>
          </p:cNvPr>
          <p:cNvSpPr/>
          <p:nvPr/>
        </p:nvSpPr>
        <p:spPr>
          <a:xfrm>
            <a:off x="73680" y="833933"/>
            <a:ext cx="8895040" cy="4801314"/>
          </a:xfrm>
          <a:prstGeom prst="rect">
            <a:avLst/>
          </a:prstGeom>
        </p:spPr>
        <p:txBody>
          <a:bodyPr wrap="square">
            <a:spAutoFit/>
          </a:bodyPr>
          <a:lstStyle/>
          <a:p>
            <a:pPr defTabSz="914400"/>
            <a:endParaRPr lang="en-GB" dirty="0">
              <a:solidFill>
                <a:srgbClr val="000000"/>
              </a:solidFill>
            </a:endParaRPr>
          </a:p>
          <a:p>
            <a:pPr defTabSz="914400"/>
            <a:r>
              <a:rPr lang="en-GB" dirty="0">
                <a:solidFill>
                  <a:srgbClr val="000000"/>
                </a:solidFill>
              </a:rPr>
              <a:t>Application fees will continue to apply under the new system as they do now, and a list of current fees can be found on GOV.UK. </a:t>
            </a:r>
          </a:p>
          <a:p>
            <a:pPr defTabSz="914400"/>
            <a:endParaRPr lang="en-GB" dirty="0">
              <a:solidFill>
                <a:srgbClr val="000000"/>
              </a:solidFill>
            </a:endParaRPr>
          </a:p>
          <a:p>
            <a:pPr defTabSz="914400"/>
            <a:r>
              <a:rPr lang="en-GB" dirty="0">
                <a:solidFill>
                  <a:srgbClr val="000000"/>
                </a:solidFill>
              </a:rPr>
              <a:t>They will apply to both EU and non-EU citizens. </a:t>
            </a:r>
          </a:p>
          <a:p>
            <a:pPr defTabSz="914400"/>
            <a:endParaRPr lang="en-GB" dirty="0">
              <a:solidFill>
                <a:prstClr val="black"/>
              </a:solidFill>
              <a:ea typeface="Arial" panose="020B0604020202020204" pitchFamily="34" charset="0"/>
              <a:cs typeface="Arial"/>
            </a:endParaRPr>
          </a:p>
          <a:p>
            <a:pPr defTabSz="914400"/>
            <a:r>
              <a:rPr lang="en-GB" b="1" dirty="0">
                <a:solidFill>
                  <a:prstClr val="black"/>
                </a:solidFill>
              </a:rPr>
              <a:t>Visa fees can be found here: </a:t>
            </a:r>
            <a:r>
              <a:rPr lang="en-GB" u="sng" dirty="0">
                <a:solidFill>
                  <a:prstClr val="black"/>
                </a:solidFill>
                <a:hlinkClick r:id="rId2"/>
              </a:rPr>
              <a:t>https://www.gov.uk/government/publications/visa-regulations-revised-table/home-office-immigration-and-nationality-fees-1-december-2020</a:t>
            </a:r>
            <a:r>
              <a:rPr lang="en-GB" dirty="0">
                <a:solidFill>
                  <a:prstClr val="black"/>
                </a:solidFill>
              </a:rPr>
              <a:t> </a:t>
            </a:r>
          </a:p>
          <a:p>
            <a:pPr defTabSz="914400"/>
            <a:endParaRPr lang="en-GB" dirty="0">
              <a:solidFill>
                <a:prstClr val="black"/>
              </a:solidFill>
              <a:ea typeface="Arial" panose="020B0604020202020204" pitchFamily="34" charset="0"/>
              <a:cs typeface="Arial"/>
            </a:endParaRPr>
          </a:p>
          <a:p>
            <a:pPr defTabSz="914400"/>
            <a:r>
              <a:rPr lang="en-GB" dirty="0">
                <a:solidFill>
                  <a:prstClr val="black"/>
                </a:solidFill>
                <a:ea typeface="Arial" panose="020B0604020202020204" pitchFamily="34" charset="0"/>
                <a:cs typeface="Arial"/>
              </a:rPr>
              <a:t>They vary by route and duration of the visa. </a:t>
            </a:r>
          </a:p>
          <a:p>
            <a:pPr defTabSz="914400"/>
            <a:endParaRPr lang="en-GB" dirty="0">
              <a:solidFill>
                <a:prstClr val="black"/>
              </a:solidFill>
              <a:ea typeface="Arial" panose="020B0604020202020204" pitchFamily="34" charset="0"/>
              <a:cs typeface="Arial"/>
            </a:endParaRPr>
          </a:p>
          <a:p>
            <a:pPr marL="285750" indent="-285750" defTabSz="914400">
              <a:buFont typeface="Arial" panose="020B0604020202020204" pitchFamily="34" charset="0"/>
              <a:buChar char="•"/>
            </a:pPr>
            <a:r>
              <a:rPr lang="en-GB" dirty="0">
                <a:solidFill>
                  <a:prstClr val="black"/>
                </a:solidFill>
                <a:cs typeface="Arial" panose="020B0604020202020204" pitchFamily="34" charset="0"/>
              </a:rPr>
              <a:t>Under the skilled work route discounted rates apply for those applying for roles in a shortage occupation and for those applying for a Health and social care visa </a:t>
            </a:r>
          </a:p>
          <a:p>
            <a:pPr defTabSz="914400"/>
            <a:endParaRPr lang="en-GB" dirty="0">
              <a:solidFill>
                <a:prstClr val="black"/>
              </a:solidFill>
              <a:cs typeface="Arial" panose="020B0604020202020204" pitchFamily="34" charset="0"/>
            </a:endParaRPr>
          </a:p>
          <a:p>
            <a:pPr defTabSz="914400"/>
            <a:endParaRPr lang="en-GB" b="1" dirty="0">
              <a:solidFill>
                <a:prstClr val="black"/>
              </a:solidFill>
              <a:ea typeface="Arial" panose="020B0604020202020204" pitchFamily="34" charset="0"/>
              <a:cs typeface="Arial"/>
            </a:endParaRPr>
          </a:p>
          <a:p>
            <a:pPr defTabSz="914400"/>
            <a:endParaRPr lang="en-GB" dirty="0">
              <a:solidFill>
                <a:prstClr val="black"/>
              </a:solidFill>
              <a:cs typeface="Arial"/>
            </a:endParaRPr>
          </a:p>
        </p:txBody>
      </p:sp>
    </p:spTree>
    <p:extLst>
      <p:ext uri="{BB962C8B-B14F-4D97-AF65-F5344CB8AC3E}">
        <p14:creationId xmlns:p14="http://schemas.microsoft.com/office/powerpoint/2010/main" val="1095967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686B9-95FA-4485-8762-908045096E3E}"/>
              </a:ext>
            </a:extLst>
          </p:cNvPr>
          <p:cNvSpPr>
            <a:spLocks noGrp="1"/>
          </p:cNvSpPr>
          <p:nvPr>
            <p:ph type="title"/>
          </p:nvPr>
        </p:nvSpPr>
        <p:spPr/>
        <p:txBody>
          <a:bodyPr/>
          <a:lstStyle/>
          <a:p>
            <a:r>
              <a:rPr lang="en-GB" dirty="0"/>
              <a:t>Available GOV.UK resources/assets</a:t>
            </a:r>
          </a:p>
        </p:txBody>
      </p:sp>
      <p:sp>
        <p:nvSpPr>
          <p:cNvPr id="7" name="Slide Number Placeholder 6">
            <a:extLst>
              <a:ext uri="{FF2B5EF4-FFF2-40B4-BE49-F238E27FC236}">
                <a16:creationId xmlns:a16="http://schemas.microsoft.com/office/drawing/2014/main" id="{325EF4B6-3F97-4EDA-99DC-0830696479A1}"/>
              </a:ext>
            </a:extLst>
          </p:cNvPr>
          <p:cNvSpPr>
            <a:spLocks noGrp="1"/>
          </p:cNvSpPr>
          <p:nvPr>
            <p:ph type="sldNum" sz="quarter" idx="12"/>
          </p:nvPr>
        </p:nvSpPr>
        <p:spPr/>
        <p:txBody>
          <a:bodyPr/>
          <a:lstStyle/>
          <a:p>
            <a:fld id="{335678BA-AEBF-475C-8121-6FA3B0DDE855}" type="slidenum">
              <a:rPr lang="en-GB" smtClean="0">
                <a:solidFill>
                  <a:prstClr val="black"/>
                </a:solidFill>
              </a:rPr>
              <a:pPr/>
              <a:t>27</a:t>
            </a:fld>
            <a:endParaRPr lang="en-GB">
              <a:solidFill>
                <a:prstClr val="black"/>
              </a:solidFill>
            </a:endParaRPr>
          </a:p>
        </p:txBody>
      </p:sp>
      <p:sp>
        <p:nvSpPr>
          <p:cNvPr id="8" name="Content Placeholder 7">
            <a:extLst>
              <a:ext uri="{FF2B5EF4-FFF2-40B4-BE49-F238E27FC236}">
                <a16:creationId xmlns:a16="http://schemas.microsoft.com/office/drawing/2014/main" id="{1EF45AC0-0C91-41BA-BFE3-2ABC71E0BBAA}"/>
              </a:ext>
            </a:extLst>
          </p:cNvPr>
          <p:cNvSpPr>
            <a:spLocks noGrp="1"/>
          </p:cNvSpPr>
          <p:nvPr>
            <p:ph sz="half" idx="1"/>
          </p:nvPr>
        </p:nvSpPr>
        <p:spPr/>
        <p:txBody>
          <a:bodyPr/>
          <a:lstStyle/>
          <a:p>
            <a:r>
              <a:rPr lang="en-GB" dirty="0"/>
              <a:t> </a:t>
            </a:r>
          </a:p>
        </p:txBody>
      </p:sp>
      <p:pic>
        <p:nvPicPr>
          <p:cNvPr id="35" name="Picture 34">
            <a:extLst>
              <a:ext uri="{FF2B5EF4-FFF2-40B4-BE49-F238E27FC236}">
                <a16:creationId xmlns:a16="http://schemas.microsoft.com/office/drawing/2014/main" id="{8AC8FB33-10CE-4EA5-8071-6F853D4D71DA}"/>
              </a:ext>
            </a:extLst>
          </p:cNvPr>
          <p:cNvPicPr preferRelativeResize="0">
            <a:picLocks/>
          </p:cNvPicPr>
          <p:nvPr/>
        </p:nvPicPr>
        <p:blipFill>
          <a:blip r:embed="rId2" cstate="print">
            <a:extLst>
              <a:ext uri="{28A0092B-C50C-407E-A947-70E740481C1C}">
                <a14:useLocalDpi xmlns:a14="http://schemas.microsoft.com/office/drawing/2010/main" val="0"/>
              </a:ext>
            </a:extLst>
          </a:blip>
          <a:stretch>
            <a:fillRect/>
          </a:stretch>
        </p:blipFill>
        <p:spPr>
          <a:xfrm>
            <a:off x="2929772" y="1829287"/>
            <a:ext cx="1371014" cy="14617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6" name="Picture 35">
            <a:extLst>
              <a:ext uri="{FF2B5EF4-FFF2-40B4-BE49-F238E27FC236}">
                <a16:creationId xmlns:a16="http://schemas.microsoft.com/office/drawing/2014/main" id="{736E49B4-517F-438A-A914-9EC068FE9C3D}"/>
              </a:ext>
            </a:extLst>
          </p:cNvPr>
          <p:cNvPicPr preferRelativeResize="0">
            <a:picLocks/>
          </p:cNvPicPr>
          <p:nvPr/>
        </p:nvPicPr>
        <p:blipFill>
          <a:blip r:embed="rId3" cstate="print">
            <a:extLst>
              <a:ext uri="{28A0092B-C50C-407E-A947-70E740481C1C}">
                <a14:useLocalDpi xmlns:a14="http://schemas.microsoft.com/office/drawing/2010/main" val="0"/>
              </a:ext>
            </a:extLst>
          </a:blip>
          <a:stretch>
            <a:fillRect/>
          </a:stretch>
        </p:blipFill>
        <p:spPr>
          <a:xfrm>
            <a:off x="1033154" y="1799014"/>
            <a:ext cx="1377850" cy="14403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7" name="Picture 9" descr="A picture containing person&#10;&#10;Description automatically generated">
            <a:extLst>
              <a:ext uri="{FF2B5EF4-FFF2-40B4-BE49-F238E27FC236}">
                <a16:creationId xmlns:a16="http://schemas.microsoft.com/office/drawing/2014/main" id="{51559B2B-7C6F-439D-8E2A-F6B8ABFA3130}"/>
              </a:ext>
            </a:extLst>
          </p:cNvPr>
          <p:cNvPicPr>
            <a:picLocks noChangeAspect="1"/>
          </p:cNvPicPr>
          <p:nvPr/>
        </p:nvPicPr>
        <p:blipFill rotWithShape="1">
          <a:blip r:embed="rId4"/>
          <a:srcRect l="20273" r="19134" b="340"/>
          <a:stretch/>
        </p:blipFill>
        <p:spPr>
          <a:xfrm>
            <a:off x="4905022" y="1839555"/>
            <a:ext cx="1369764" cy="14617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8" name="TextBox 37">
            <a:extLst>
              <a:ext uri="{FF2B5EF4-FFF2-40B4-BE49-F238E27FC236}">
                <a16:creationId xmlns:a16="http://schemas.microsoft.com/office/drawing/2014/main" id="{CE284812-5769-46D3-8F35-2F7CBA21FE61}"/>
              </a:ext>
            </a:extLst>
          </p:cNvPr>
          <p:cNvSpPr txBox="1"/>
          <p:nvPr/>
        </p:nvSpPr>
        <p:spPr>
          <a:xfrm>
            <a:off x="4833586" y="1587821"/>
            <a:ext cx="1969469" cy="1991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sz="1200">
                <a:solidFill>
                  <a:prstClr val="black"/>
                </a:solidFill>
                <a:cs typeface="Arial"/>
              </a:rPr>
              <a:t>Employers Guide </a:t>
            </a:r>
            <a:endParaRPr lang="en-US" sz="1200">
              <a:solidFill>
                <a:prstClr val="black"/>
              </a:solidFill>
            </a:endParaRPr>
          </a:p>
        </p:txBody>
      </p:sp>
      <p:sp>
        <p:nvSpPr>
          <p:cNvPr id="39" name="TextBox 38">
            <a:extLst>
              <a:ext uri="{FF2B5EF4-FFF2-40B4-BE49-F238E27FC236}">
                <a16:creationId xmlns:a16="http://schemas.microsoft.com/office/drawing/2014/main" id="{A172232E-0699-477D-9FF8-00BE72CF8F00}"/>
              </a:ext>
            </a:extLst>
          </p:cNvPr>
          <p:cNvSpPr txBox="1"/>
          <p:nvPr/>
        </p:nvSpPr>
        <p:spPr>
          <a:xfrm>
            <a:off x="961979" y="1553942"/>
            <a:ext cx="1969469" cy="1991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sz="1200" dirty="0">
                <a:solidFill>
                  <a:prstClr val="black"/>
                </a:solidFill>
                <a:cs typeface="Arial"/>
              </a:rPr>
              <a:t>EU citizens guide </a:t>
            </a:r>
            <a:endParaRPr lang="en-US" sz="1200" dirty="0">
              <a:solidFill>
                <a:prstClr val="black"/>
              </a:solidFill>
            </a:endParaRPr>
          </a:p>
        </p:txBody>
      </p:sp>
      <p:sp>
        <p:nvSpPr>
          <p:cNvPr id="40" name="TextBox 39">
            <a:extLst>
              <a:ext uri="{FF2B5EF4-FFF2-40B4-BE49-F238E27FC236}">
                <a16:creationId xmlns:a16="http://schemas.microsoft.com/office/drawing/2014/main" id="{7B552F7B-BFDA-4011-B849-E250FFD1A0F6}"/>
              </a:ext>
            </a:extLst>
          </p:cNvPr>
          <p:cNvSpPr txBox="1"/>
          <p:nvPr/>
        </p:nvSpPr>
        <p:spPr>
          <a:xfrm>
            <a:off x="2885137" y="1576216"/>
            <a:ext cx="1969469" cy="1991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sz="1200">
                <a:solidFill>
                  <a:prstClr val="black"/>
                </a:solidFill>
                <a:cs typeface="Arial"/>
              </a:rPr>
              <a:t>EU students guide </a:t>
            </a:r>
            <a:endParaRPr lang="en-US" sz="1200">
              <a:solidFill>
                <a:prstClr val="black"/>
              </a:solidFill>
            </a:endParaRPr>
          </a:p>
        </p:txBody>
      </p:sp>
      <p:grpSp>
        <p:nvGrpSpPr>
          <p:cNvPr id="41" name="Group 40">
            <a:extLst>
              <a:ext uri="{FF2B5EF4-FFF2-40B4-BE49-F238E27FC236}">
                <a16:creationId xmlns:a16="http://schemas.microsoft.com/office/drawing/2014/main" id="{BEF99672-80A0-46B2-BFDC-AC3FB7C6F473}"/>
              </a:ext>
            </a:extLst>
          </p:cNvPr>
          <p:cNvGrpSpPr/>
          <p:nvPr/>
        </p:nvGrpSpPr>
        <p:grpSpPr>
          <a:xfrm>
            <a:off x="967587" y="3504556"/>
            <a:ext cx="4643664" cy="1633701"/>
            <a:chOff x="672804" y="2788324"/>
            <a:chExt cx="4643664" cy="1633701"/>
          </a:xfrm>
        </p:grpSpPr>
        <p:sp>
          <p:nvSpPr>
            <p:cNvPr id="42" name="TextBox 41">
              <a:extLst>
                <a:ext uri="{FF2B5EF4-FFF2-40B4-BE49-F238E27FC236}">
                  <a16:creationId xmlns:a16="http://schemas.microsoft.com/office/drawing/2014/main" id="{8F841BEE-01D6-47D4-9038-D39CF6D7E5C8}"/>
                </a:ext>
              </a:extLst>
            </p:cNvPr>
            <p:cNvSpPr txBox="1"/>
            <p:nvPr/>
          </p:nvSpPr>
          <p:spPr>
            <a:xfrm>
              <a:off x="2573268" y="278953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sz="1200">
                  <a:solidFill>
                    <a:prstClr val="black"/>
                  </a:solidFill>
                  <a:cs typeface="Arial"/>
                </a:rPr>
                <a:t>EU students </a:t>
              </a:r>
              <a:endParaRPr lang="en-US" sz="1200">
                <a:solidFill>
                  <a:prstClr val="black"/>
                </a:solidFill>
              </a:endParaRPr>
            </a:p>
          </p:txBody>
        </p:sp>
        <p:pic>
          <p:nvPicPr>
            <p:cNvPr id="43" name="Picture 42">
              <a:extLst>
                <a:ext uri="{FF2B5EF4-FFF2-40B4-BE49-F238E27FC236}">
                  <a16:creationId xmlns:a16="http://schemas.microsoft.com/office/drawing/2014/main" id="{1064082B-002D-4F36-B0CF-36DA6CF73648}"/>
                </a:ext>
              </a:extLst>
            </p:cNvPr>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2635941" y="3040940"/>
              <a:ext cx="1390716" cy="13739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4" name="Picture 43">
              <a:extLst>
                <a:ext uri="{FF2B5EF4-FFF2-40B4-BE49-F238E27FC236}">
                  <a16:creationId xmlns:a16="http://schemas.microsoft.com/office/drawing/2014/main" id="{1E676F70-FF26-44A3-B28A-C80D92BC11D1}"/>
                </a:ext>
              </a:extLst>
            </p:cNvPr>
            <p:cNvPicPr/>
            <p:nvPr/>
          </p:nvPicPr>
          <p:blipFill rotWithShape="1">
            <a:blip r:embed="rId6"/>
            <a:srcRect l="24063" t="3072" r="24352" b="4510"/>
            <a:stretch/>
          </p:blipFill>
          <p:spPr bwMode="auto">
            <a:xfrm>
              <a:off x="750396" y="3022777"/>
              <a:ext cx="1352620" cy="13992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
          <p:nvSpPr>
            <p:cNvPr id="45" name="TextBox 44">
              <a:extLst>
                <a:ext uri="{FF2B5EF4-FFF2-40B4-BE49-F238E27FC236}">
                  <a16:creationId xmlns:a16="http://schemas.microsoft.com/office/drawing/2014/main" id="{CF712176-068B-436C-9D02-0969ABC4AB75}"/>
                </a:ext>
              </a:extLst>
            </p:cNvPr>
            <p:cNvSpPr txBox="1"/>
            <p:nvPr/>
          </p:nvSpPr>
          <p:spPr>
            <a:xfrm>
              <a:off x="672804" y="278832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sz="1200">
                  <a:solidFill>
                    <a:prstClr val="black"/>
                  </a:solidFill>
                  <a:cs typeface="Arial"/>
                </a:rPr>
                <a:t>EU citizens  </a:t>
              </a:r>
              <a:endParaRPr lang="en-US" sz="1200">
                <a:solidFill>
                  <a:prstClr val="black"/>
                </a:solidFill>
              </a:endParaRPr>
            </a:p>
          </p:txBody>
        </p:sp>
      </p:grpSp>
      <p:sp>
        <p:nvSpPr>
          <p:cNvPr id="46" name="TextBox 45">
            <a:extLst>
              <a:ext uri="{FF2B5EF4-FFF2-40B4-BE49-F238E27FC236}">
                <a16:creationId xmlns:a16="http://schemas.microsoft.com/office/drawing/2014/main" id="{D0E5E7F5-6053-43AC-A31C-2B88F19F7145}"/>
              </a:ext>
            </a:extLst>
          </p:cNvPr>
          <p:cNvSpPr txBox="1"/>
          <p:nvPr/>
        </p:nvSpPr>
        <p:spPr>
          <a:xfrm>
            <a:off x="284486" y="130934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b="1" dirty="0">
                <a:solidFill>
                  <a:srgbClr val="1A3055"/>
                </a:solidFill>
                <a:cs typeface="Arial"/>
              </a:rPr>
              <a:t>Guides</a:t>
            </a:r>
            <a:endParaRPr lang="en-US" b="1" dirty="0">
              <a:solidFill>
                <a:srgbClr val="1A3055"/>
              </a:solidFill>
            </a:endParaRPr>
          </a:p>
        </p:txBody>
      </p:sp>
      <p:sp>
        <p:nvSpPr>
          <p:cNvPr id="47" name="TextBox 46">
            <a:extLst>
              <a:ext uri="{FF2B5EF4-FFF2-40B4-BE49-F238E27FC236}">
                <a16:creationId xmlns:a16="http://schemas.microsoft.com/office/drawing/2014/main" id="{B19AF370-626A-4E40-A477-61599A7C3C93}"/>
              </a:ext>
            </a:extLst>
          </p:cNvPr>
          <p:cNvSpPr txBox="1"/>
          <p:nvPr/>
        </p:nvSpPr>
        <p:spPr>
          <a:xfrm>
            <a:off x="284486" y="325882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b="1" dirty="0">
                <a:solidFill>
                  <a:srgbClr val="1A3055"/>
                </a:solidFill>
                <a:cs typeface="Arial"/>
              </a:rPr>
              <a:t>Social assets </a:t>
            </a:r>
            <a:endParaRPr lang="en-US" dirty="0">
              <a:solidFill>
                <a:prstClr val="black"/>
              </a:solidFill>
            </a:endParaRPr>
          </a:p>
        </p:txBody>
      </p:sp>
      <p:pic>
        <p:nvPicPr>
          <p:cNvPr id="48" name="Picture 29" descr="A picture containing device, computer&#10;&#10;Description automatically generated">
            <a:extLst>
              <a:ext uri="{FF2B5EF4-FFF2-40B4-BE49-F238E27FC236}">
                <a16:creationId xmlns:a16="http://schemas.microsoft.com/office/drawing/2014/main" id="{70378AB3-ACF0-42B7-A774-65DCFB1FA34C}"/>
              </a:ext>
            </a:extLst>
          </p:cNvPr>
          <p:cNvPicPr>
            <a:picLocks noChangeAspect="1"/>
          </p:cNvPicPr>
          <p:nvPr/>
        </p:nvPicPr>
        <p:blipFill>
          <a:blip r:embed="rId7"/>
          <a:stretch>
            <a:fillRect/>
          </a:stretch>
        </p:blipFill>
        <p:spPr>
          <a:xfrm>
            <a:off x="4899275" y="3743895"/>
            <a:ext cx="1373922" cy="13944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9" name="TextBox 48">
            <a:extLst>
              <a:ext uri="{FF2B5EF4-FFF2-40B4-BE49-F238E27FC236}">
                <a16:creationId xmlns:a16="http://schemas.microsoft.com/office/drawing/2014/main" id="{8C4AB225-08DD-472D-AD66-4B3B8D48EBA8}"/>
              </a:ext>
            </a:extLst>
          </p:cNvPr>
          <p:cNvSpPr txBox="1"/>
          <p:nvPr/>
        </p:nvSpPr>
        <p:spPr>
          <a:xfrm>
            <a:off x="4833586" y="3502491"/>
            <a:ext cx="196946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sz="1200">
                <a:solidFill>
                  <a:prstClr val="black"/>
                </a:solidFill>
                <a:cs typeface="Arial"/>
              </a:rPr>
              <a:t>Sponsoring a worker</a:t>
            </a:r>
            <a:endParaRPr lang="en-US" sz="1200">
              <a:solidFill>
                <a:prstClr val="black"/>
              </a:solidFill>
            </a:endParaRPr>
          </a:p>
        </p:txBody>
      </p:sp>
      <p:pic>
        <p:nvPicPr>
          <p:cNvPr id="50" name="Picture 31" descr="A picture containing device&#10;&#10;Description automatically generated">
            <a:extLst>
              <a:ext uri="{FF2B5EF4-FFF2-40B4-BE49-F238E27FC236}">
                <a16:creationId xmlns:a16="http://schemas.microsoft.com/office/drawing/2014/main" id="{09167111-3680-4282-9A6E-3230DC8343AC}"/>
              </a:ext>
            </a:extLst>
          </p:cNvPr>
          <p:cNvPicPr>
            <a:picLocks noChangeAspect="1"/>
          </p:cNvPicPr>
          <p:nvPr/>
        </p:nvPicPr>
        <p:blipFill>
          <a:blip r:embed="rId8"/>
          <a:stretch>
            <a:fillRect/>
          </a:stretch>
        </p:blipFill>
        <p:spPr>
          <a:xfrm>
            <a:off x="6906778" y="3753076"/>
            <a:ext cx="1373922" cy="13993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1" name="TextBox 50">
            <a:extLst>
              <a:ext uri="{FF2B5EF4-FFF2-40B4-BE49-F238E27FC236}">
                <a16:creationId xmlns:a16="http://schemas.microsoft.com/office/drawing/2014/main" id="{BBFA3480-CB41-4E60-9ABD-DC9D1D58DB6D}"/>
              </a:ext>
            </a:extLst>
          </p:cNvPr>
          <p:cNvSpPr txBox="1"/>
          <p:nvPr/>
        </p:nvSpPr>
        <p:spPr>
          <a:xfrm>
            <a:off x="6806276" y="3502490"/>
            <a:ext cx="196946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sz="1200">
                <a:solidFill>
                  <a:prstClr val="black"/>
                </a:solidFill>
                <a:cs typeface="Arial"/>
              </a:rPr>
              <a:t>Hiring outside of the UK</a:t>
            </a:r>
            <a:endParaRPr lang="en-US">
              <a:solidFill>
                <a:prstClr val="black"/>
              </a:solidFill>
            </a:endParaRPr>
          </a:p>
        </p:txBody>
      </p:sp>
      <p:pic>
        <p:nvPicPr>
          <p:cNvPr id="52" name="Picture 51">
            <a:extLst>
              <a:ext uri="{FF2B5EF4-FFF2-40B4-BE49-F238E27FC236}">
                <a16:creationId xmlns:a16="http://schemas.microsoft.com/office/drawing/2014/main" id="{2A59AF42-2B11-4E60-9B50-75E85B20B94A}"/>
              </a:ext>
            </a:extLst>
          </p:cNvPr>
          <p:cNvPicPr>
            <a:picLocks noChangeAspect="1"/>
          </p:cNvPicPr>
          <p:nvPr/>
        </p:nvPicPr>
        <p:blipFill>
          <a:blip r:embed="rId9"/>
          <a:stretch>
            <a:fillRect/>
          </a:stretch>
        </p:blipFill>
        <p:spPr>
          <a:xfrm>
            <a:off x="6803055" y="1867174"/>
            <a:ext cx="2033137" cy="14394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3" name="TextBox 52">
            <a:extLst>
              <a:ext uri="{FF2B5EF4-FFF2-40B4-BE49-F238E27FC236}">
                <a16:creationId xmlns:a16="http://schemas.microsoft.com/office/drawing/2014/main" id="{C8754025-962F-4329-A2BE-41D81BBBAD0C}"/>
              </a:ext>
            </a:extLst>
          </p:cNvPr>
          <p:cNvSpPr txBox="1"/>
          <p:nvPr/>
        </p:nvSpPr>
        <p:spPr>
          <a:xfrm>
            <a:off x="6763109" y="1576216"/>
            <a:ext cx="196946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sz="1200" dirty="0">
                <a:solidFill>
                  <a:prstClr val="black"/>
                </a:solidFill>
                <a:cs typeface="Arial"/>
              </a:rPr>
              <a:t>Sponsor Guide </a:t>
            </a:r>
            <a:endParaRPr lang="en-US" sz="1200" dirty="0">
              <a:solidFill>
                <a:prstClr val="black"/>
              </a:solidFill>
            </a:endParaRPr>
          </a:p>
        </p:txBody>
      </p:sp>
    </p:spTree>
    <p:extLst>
      <p:ext uri="{BB962C8B-B14F-4D97-AF65-F5344CB8AC3E}">
        <p14:creationId xmlns:p14="http://schemas.microsoft.com/office/powerpoint/2010/main" val="817192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686B9-95FA-4485-8762-908045096E3E}"/>
              </a:ext>
            </a:extLst>
          </p:cNvPr>
          <p:cNvSpPr>
            <a:spLocks noGrp="1"/>
          </p:cNvSpPr>
          <p:nvPr>
            <p:ph type="title"/>
          </p:nvPr>
        </p:nvSpPr>
        <p:spPr/>
        <p:txBody>
          <a:bodyPr/>
          <a:lstStyle/>
          <a:p>
            <a:r>
              <a:rPr lang="en-GB" dirty="0"/>
              <a:t>Available GOV.UK resources/assets</a:t>
            </a:r>
          </a:p>
        </p:txBody>
      </p:sp>
      <p:sp>
        <p:nvSpPr>
          <p:cNvPr id="7" name="Slide Number Placeholder 6">
            <a:extLst>
              <a:ext uri="{FF2B5EF4-FFF2-40B4-BE49-F238E27FC236}">
                <a16:creationId xmlns:a16="http://schemas.microsoft.com/office/drawing/2014/main" id="{325EF4B6-3F97-4EDA-99DC-0830696479A1}"/>
              </a:ext>
            </a:extLst>
          </p:cNvPr>
          <p:cNvSpPr>
            <a:spLocks noGrp="1"/>
          </p:cNvSpPr>
          <p:nvPr>
            <p:ph type="sldNum" sz="quarter" idx="12"/>
          </p:nvPr>
        </p:nvSpPr>
        <p:spPr/>
        <p:txBody>
          <a:bodyPr/>
          <a:lstStyle/>
          <a:p>
            <a:fld id="{335678BA-AEBF-475C-8121-6FA3B0DDE855}" type="slidenum">
              <a:rPr lang="en-GB" smtClean="0">
                <a:solidFill>
                  <a:prstClr val="black"/>
                </a:solidFill>
              </a:rPr>
              <a:pPr/>
              <a:t>28</a:t>
            </a:fld>
            <a:endParaRPr lang="en-GB">
              <a:solidFill>
                <a:prstClr val="black"/>
              </a:solidFill>
            </a:endParaRPr>
          </a:p>
        </p:txBody>
      </p:sp>
      <p:grpSp>
        <p:nvGrpSpPr>
          <p:cNvPr id="26" name="Group 25">
            <a:extLst>
              <a:ext uri="{FF2B5EF4-FFF2-40B4-BE49-F238E27FC236}">
                <a16:creationId xmlns:a16="http://schemas.microsoft.com/office/drawing/2014/main" id="{14618831-153A-49AD-8EA3-0522CF4B5315}"/>
              </a:ext>
            </a:extLst>
          </p:cNvPr>
          <p:cNvGrpSpPr/>
          <p:nvPr/>
        </p:nvGrpSpPr>
        <p:grpSpPr>
          <a:xfrm>
            <a:off x="756171" y="1275002"/>
            <a:ext cx="6398479" cy="1730284"/>
            <a:chOff x="372913" y="4064316"/>
            <a:chExt cx="7042945" cy="1915256"/>
          </a:xfrm>
        </p:grpSpPr>
        <p:pic>
          <p:nvPicPr>
            <p:cNvPr id="27" name="Picture 10" descr="A close up of a sign&#10;&#10;Description automatically generated">
              <a:extLst>
                <a:ext uri="{FF2B5EF4-FFF2-40B4-BE49-F238E27FC236}">
                  <a16:creationId xmlns:a16="http://schemas.microsoft.com/office/drawing/2014/main" id="{EF2DEFE6-A062-4ED1-B1D3-1BA9F1B58339}"/>
                </a:ext>
              </a:extLst>
            </p:cNvPr>
            <p:cNvPicPr>
              <a:picLocks noChangeAspect="1"/>
            </p:cNvPicPr>
            <p:nvPr/>
          </p:nvPicPr>
          <p:blipFill>
            <a:blip r:embed="rId2"/>
            <a:stretch>
              <a:fillRect/>
            </a:stretch>
          </p:blipFill>
          <p:spPr>
            <a:xfrm>
              <a:off x="473444" y="4360393"/>
              <a:ext cx="1518516" cy="16191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8" name="Picture 11" descr="A group of people posing for the camera&#10;&#10;Description automatically generated">
              <a:extLst>
                <a:ext uri="{FF2B5EF4-FFF2-40B4-BE49-F238E27FC236}">
                  <a16:creationId xmlns:a16="http://schemas.microsoft.com/office/drawing/2014/main" id="{0E66EB2B-9EC6-4FC5-AD1B-7A7F7C6BF9A0}"/>
                </a:ext>
              </a:extLst>
            </p:cNvPr>
            <p:cNvPicPr>
              <a:picLocks noChangeAspect="1"/>
            </p:cNvPicPr>
            <p:nvPr/>
          </p:nvPicPr>
          <p:blipFill>
            <a:blip r:embed="rId3"/>
            <a:stretch>
              <a:fillRect/>
            </a:stretch>
          </p:blipFill>
          <p:spPr>
            <a:xfrm>
              <a:off x="2601100" y="4366076"/>
              <a:ext cx="1518517" cy="16078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9" name="Picture 12" descr="A close up of a logo&#10;&#10;Description automatically generated">
              <a:extLst>
                <a:ext uri="{FF2B5EF4-FFF2-40B4-BE49-F238E27FC236}">
                  <a16:creationId xmlns:a16="http://schemas.microsoft.com/office/drawing/2014/main" id="{543415AA-DF56-4421-B68F-3A025DC1FEE7}"/>
                </a:ext>
              </a:extLst>
            </p:cNvPr>
            <p:cNvPicPr>
              <a:picLocks noChangeAspect="1"/>
            </p:cNvPicPr>
            <p:nvPr/>
          </p:nvPicPr>
          <p:blipFill>
            <a:blip r:embed="rId4"/>
            <a:stretch>
              <a:fillRect/>
            </a:stretch>
          </p:blipFill>
          <p:spPr>
            <a:xfrm>
              <a:off x="4773311" y="4364808"/>
              <a:ext cx="1511399" cy="15987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0" name="TextBox 29">
              <a:extLst>
                <a:ext uri="{FF2B5EF4-FFF2-40B4-BE49-F238E27FC236}">
                  <a16:creationId xmlns:a16="http://schemas.microsoft.com/office/drawing/2014/main" id="{C41223CD-DC90-4F6C-AB57-C8F4950C1910}"/>
                </a:ext>
              </a:extLst>
            </p:cNvPr>
            <p:cNvSpPr txBox="1"/>
            <p:nvPr/>
          </p:nvSpPr>
          <p:spPr>
            <a:xfrm>
              <a:off x="372913" y="4064316"/>
              <a:ext cx="2212683" cy="3408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sz="1200">
                  <a:solidFill>
                    <a:prstClr val="black"/>
                  </a:solidFill>
                  <a:cs typeface="Arial"/>
                </a:rPr>
                <a:t>Global Talent visa</a:t>
              </a:r>
              <a:endParaRPr lang="en-US" sz="1200">
                <a:solidFill>
                  <a:prstClr val="black"/>
                </a:solidFill>
              </a:endParaRPr>
            </a:p>
          </p:txBody>
        </p:sp>
        <p:sp>
          <p:nvSpPr>
            <p:cNvPr id="31" name="TextBox 30">
              <a:extLst>
                <a:ext uri="{FF2B5EF4-FFF2-40B4-BE49-F238E27FC236}">
                  <a16:creationId xmlns:a16="http://schemas.microsoft.com/office/drawing/2014/main" id="{7B48D831-4B6B-46B8-A724-2DAD9F6DE81B}"/>
                </a:ext>
              </a:extLst>
            </p:cNvPr>
            <p:cNvSpPr txBox="1"/>
            <p:nvPr/>
          </p:nvSpPr>
          <p:spPr>
            <a:xfrm>
              <a:off x="2519871" y="4064317"/>
              <a:ext cx="2560621" cy="3408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sz="1200">
                  <a:solidFill>
                    <a:prstClr val="black"/>
                  </a:solidFill>
                  <a:cs typeface="Arial"/>
                </a:rPr>
                <a:t>Skilled worker visa </a:t>
              </a:r>
              <a:endParaRPr lang="en-US" sz="1200">
                <a:solidFill>
                  <a:prstClr val="black"/>
                </a:solidFill>
              </a:endParaRPr>
            </a:p>
          </p:txBody>
        </p:sp>
        <p:sp>
          <p:nvSpPr>
            <p:cNvPr id="32" name="TextBox 31">
              <a:extLst>
                <a:ext uri="{FF2B5EF4-FFF2-40B4-BE49-F238E27FC236}">
                  <a16:creationId xmlns:a16="http://schemas.microsoft.com/office/drawing/2014/main" id="{298C513F-7B65-4DFC-8740-57A4E46A581F}"/>
                </a:ext>
              </a:extLst>
            </p:cNvPr>
            <p:cNvSpPr txBox="1"/>
            <p:nvPr/>
          </p:nvSpPr>
          <p:spPr>
            <a:xfrm>
              <a:off x="4679020" y="4085866"/>
              <a:ext cx="273683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sz="1200">
                  <a:solidFill>
                    <a:prstClr val="black"/>
                  </a:solidFill>
                  <a:cs typeface="Arial"/>
                </a:rPr>
                <a:t>Graduate Immigration Route</a:t>
              </a:r>
              <a:endParaRPr lang="en-US" sz="1200">
                <a:solidFill>
                  <a:prstClr val="black"/>
                </a:solidFill>
              </a:endParaRPr>
            </a:p>
          </p:txBody>
        </p:sp>
      </p:grpSp>
      <p:sp>
        <p:nvSpPr>
          <p:cNvPr id="33" name="TextBox 32">
            <a:extLst>
              <a:ext uri="{FF2B5EF4-FFF2-40B4-BE49-F238E27FC236}">
                <a16:creationId xmlns:a16="http://schemas.microsoft.com/office/drawing/2014/main" id="{6BFC213C-4463-45C9-923E-7CCF389DA93E}"/>
              </a:ext>
            </a:extLst>
          </p:cNvPr>
          <p:cNvSpPr txBox="1"/>
          <p:nvPr/>
        </p:nvSpPr>
        <p:spPr>
          <a:xfrm>
            <a:off x="121575" y="103042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b="1" dirty="0">
                <a:solidFill>
                  <a:srgbClr val="1A3055"/>
                </a:solidFill>
                <a:cs typeface="Arial"/>
              </a:rPr>
              <a:t>UKVI toolkits </a:t>
            </a:r>
            <a:endParaRPr lang="en-US" dirty="0">
              <a:solidFill>
                <a:prstClr val="black"/>
              </a:solidFill>
            </a:endParaRPr>
          </a:p>
        </p:txBody>
      </p:sp>
      <p:sp>
        <p:nvSpPr>
          <p:cNvPr id="34" name="TextBox 33">
            <a:extLst>
              <a:ext uri="{FF2B5EF4-FFF2-40B4-BE49-F238E27FC236}">
                <a16:creationId xmlns:a16="http://schemas.microsoft.com/office/drawing/2014/main" id="{9FEA910D-4D07-4FD4-9532-0206555356C1}"/>
              </a:ext>
            </a:extLst>
          </p:cNvPr>
          <p:cNvSpPr txBox="1"/>
          <p:nvPr/>
        </p:nvSpPr>
        <p:spPr>
          <a:xfrm>
            <a:off x="121575" y="3156338"/>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r>
              <a:rPr lang="en-US" sz="1600" b="1" dirty="0">
                <a:solidFill>
                  <a:srgbClr val="1A3055"/>
                </a:solidFill>
                <a:cs typeface="Arial"/>
              </a:rPr>
              <a:t>Useful links </a:t>
            </a:r>
            <a:endParaRPr lang="en-US" sz="1600" dirty="0">
              <a:solidFill>
                <a:prstClr val="black"/>
              </a:solidFill>
            </a:endParaRPr>
          </a:p>
        </p:txBody>
      </p:sp>
      <p:sp>
        <p:nvSpPr>
          <p:cNvPr id="3" name="Rectangle 2">
            <a:extLst>
              <a:ext uri="{FF2B5EF4-FFF2-40B4-BE49-F238E27FC236}">
                <a16:creationId xmlns:a16="http://schemas.microsoft.com/office/drawing/2014/main" id="{0174A81B-D36B-4859-8CBA-D44E585E1049}"/>
              </a:ext>
            </a:extLst>
          </p:cNvPr>
          <p:cNvSpPr/>
          <p:nvPr/>
        </p:nvSpPr>
        <p:spPr>
          <a:xfrm>
            <a:off x="182707" y="3574092"/>
            <a:ext cx="8778585" cy="2462213"/>
          </a:xfrm>
          <a:prstGeom prst="rect">
            <a:avLst/>
          </a:prstGeom>
        </p:spPr>
        <p:txBody>
          <a:bodyPr wrap="square">
            <a:spAutoFit/>
          </a:bodyPr>
          <a:lstStyle/>
          <a:p>
            <a:pPr defTabSz="914400" eaLnBrk="0" fontAlgn="base" hangingPunct="0">
              <a:spcBef>
                <a:spcPct val="0"/>
              </a:spcBef>
              <a:spcAft>
                <a:spcPct val="0"/>
              </a:spcAft>
              <a:defRPr/>
            </a:pPr>
            <a:r>
              <a:rPr lang="en-GB" sz="1400" b="1" dirty="0">
                <a:solidFill>
                  <a:prstClr val="black"/>
                </a:solidFill>
                <a:cs typeface="Arial" charset="0"/>
              </a:rPr>
              <a:t>New immigration system: what you need to know:</a:t>
            </a:r>
          </a:p>
          <a:p>
            <a:pPr defTabSz="914400" eaLnBrk="0" fontAlgn="base" hangingPunct="0">
              <a:spcBef>
                <a:spcPct val="0"/>
              </a:spcBef>
              <a:spcAft>
                <a:spcPct val="0"/>
              </a:spcAft>
              <a:defRPr/>
            </a:pPr>
            <a:r>
              <a:rPr lang="en-GB" sz="1400" dirty="0">
                <a:solidFill>
                  <a:prstClr val="black"/>
                </a:solidFill>
                <a:cs typeface="Arial" charset="0"/>
                <a:hlinkClick r:id="rId5"/>
              </a:rPr>
              <a:t>https://www.gov.uk/guidance/new-immigration-system-what-you-need-to-know</a:t>
            </a:r>
            <a:endParaRPr lang="en-GB" sz="1400" b="1" dirty="0">
              <a:solidFill>
                <a:prstClr val="black"/>
              </a:solidFill>
              <a:cs typeface="Arial" charset="0"/>
              <a:hlinkClick r:id="" action="ppaction://noaction"/>
            </a:endParaRPr>
          </a:p>
          <a:p>
            <a:pPr defTabSz="914400" eaLnBrk="0" fontAlgn="base" hangingPunct="0">
              <a:spcBef>
                <a:spcPct val="0"/>
              </a:spcBef>
              <a:spcAft>
                <a:spcPct val="0"/>
              </a:spcAft>
              <a:defRPr/>
            </a:pPr>
            <a:endParaRPr lang="en-GB" sz="1400" b="1" dirty="0">
              <a:solidFill>
                <a:prstClr val="black"/>
              </a:solidFill>
              <a:cs typeface="Arial" charset="0"/>
              <a:hlinkClick r:id="" action="ppaction://noaction"/>
            </a:endParaRPr>
          </a:p>
          <a:p>
            <a:pPr defTabSz="914400" eaLnBrk="0" fontAlgn="base" hangingPunct="0">
              <a:spcBef>
                <a:spcPct val="0"/>
              </a:spcBef>
              <a:spcAft>
                <a:spcPct val="0"/>
              </a:spcAft>
              <a:defRPr/>
            </a:pPr>
            <a:r>
              <a:rPr lang="en-GB" sz="1400" b="1" dirty="0">
                <a:solidFill>
                  <a:prstClr val="black"/>
                </a:solidFill>
                <a:cs typeface="Arial" charset="0"/>
              </a:rPr>
              <a:t>UK points-based immigration system: employers and EU citizens</a:t>
            </a:r>
          </a:p>
          <a:p>
            <a:pPr defTabSz="914400" eaLnBrk="0" fontAlgn="base" hangingPunct="0">
              <a:spcBef>
                <a:spcPct val="0"/>
              </a:spcBef>
              <a:spcAft>
                <a:spcPct val="0"/>
              </a:spcAft>
              <a:defRPr/>
            </a:pPr>
            <a:r>
              <a:rPr lang="en-GB" sz="1400" dirty="0">
                <a:solidFill>
                  <a:prstClr val="black"/>
                </a:solidFill>
                <a:cs typeface="Arial" charset="0"/>
                <a:hlinkClick r:id="rId6"/>
              </a:rPr>
              <a:t>https://www.gov.uk/government/collections/uk-points-based-immigration-system-employers-and-eu-citizens</a:t>
            </a:r>
            <a:endParaRPr lang="en-GB" sz="1400" dirty="0">
              <a:solidFill>
                <a:prstClr val="black"/>
              </a:solidFill>
              <a:cs typeface="Arial" charset="0"/>
            </a:endParaRPr>
          </a:p>
          <a:p>
            <a:pPr defTabSz="914400" eaLnBrk="0" fontAlgn="base" hangingPunct="0">
              <a:spcBef>
                <a:spcPct val="0"/>
              </a:spcBef>
              <a:spcAft>
                <a:spcPct val="0"/>
              </a:spcAft>
              <a:defRPr/>
            </a:pPr>
            <a:endParaRPr lang="en-GB" sz="1400" dirty="0">
              <a:solidFill>
                <a:prstClr val="black"/>
              </a:solidFill>
            </a:endParaRPr>
          </a:p>
          <a:p>
            <a:pPr defTabSz="914400">
              <a:defRPr/>
            </a:pPr>
            <a:r>
              <a:rPr lang="en-GB" sz="1400" b="1" dirty="0">
                <a:solidFill>
                  <a:prstClr val="black"/>
                </a:solidFill>
              </a:rPr>
              <a:t>Recruiting people from outside the UK from 1 January 2021</a:t>
            </a:r>
          </a:p>
          <a:p>
            <a:pPr defTabSz="914400">
              <a:defRPr/>
            </a:pPr>
            <a:r>
              <a:rPr lang="en-GB" sz="1400" dirty="0">
                <a:solidFill>
                  <a:prstClr val="black"/>
                </a:solidFill>
                <a:hlinkClick r:id="rId7"/>
              </a:rPr>
              <a:t>https://www.gov.uk/guidance/recruiting-people-from-outside-the-uk-from-1-january-2021</a:t>
            </a:r>
            <a:endParaRPr lang="en-GB" sz="1400" dirty="0">
              <a:solidFill>
                <a:prstClr val="black"/>
              </a:solidFill>
            </a:endParaRPr>
          </a:p>
          <a:p>
            <a:pPr defTabSz="914400">
              <a:defRPr/>
            </a:pPr>
            <a:endParaRPr lang="en-GB" sz="1400" dirty="0">
              <a:solidFill>
                <a:prstClr val="black"/>
              </a:solidFill>
              <a:cs typeface="Arial" charset="0"/>
            </a:endParaRPr>
          </a:p>
          <a:p>
            <a:pPr defTabSz="914400">
              <a:defRPr/>
            </a:pPr>
            <a:r>
              <a:rPr lang="en-GB" sz="1400" b="1" dirty="0">
                <a:solidFill>
                  <a:prstClr val="black"/>
                </a:solidFill>
                <a:cs typeface="Arial" charset="0"/>
              </a:rPr>
              <a:t>Home Office Podcast available on Apple, </a:t>
            </a:r>
            <a:r>
              <a:rPr lang="en-GB" sz="1400" b="1" dirty="0" err="1">
                <a:solidFill>
                  <a:prstClr val="black"/>
                </a:solidFill>
                <a:cs typeface="Arial" charset="0"/>
              </a:rPr>
              <a:t>Acast</a:t>
            </a:r>
            <a:r>
              <a:rPr lang="en-GB" sz="1400" b="1" dirty="0">
                <a:solidFill>
                  <a:prstClr val="black"/>
                </a:solidFill>
                <a:cs typeface="Arial" charset="0"/>
              </a:rPr>
              <a:t> and Spotify</a:t>
            </a:r>
          </a:p>
          <a:p>
            <a:pPr defTabSz="914400">
              <a:defRPr/>
            </a:pPr>
            <a:r>
              <a:rPr lang="en-GB" sz="1400" u="sng" dirty="0">
                <a:solidFill>
                  <a:srgbClr val="174D8B"/>
                </a:solidFill>
                <a:ea typeface="Times New Roman" panose="02020603050405020304" pitchFamily="18" charset="0"/>
                <a:cs typeface="Arial" panose="020B0604020202020204" pitchFamily="34" charset="0"/>
                <a:hlinkClick r:id="rId8">
                  <a:extLst>
                    <a:ext uri="{A12FA001-AC4F-418D-AE19-62706E023703}">
                      <ahyp:hlinkClr xmlns:ahyp="http://schemas.microsoft.com/office/drawing/2018/hyperlinkcolor" val="tx"/>
                    </a:ext>
                  </a:extLst>
                </a:hlinkClick>
              </a:rPr>
              <a:t>https://open.spotify.com/episode/4ljr2e4DONeYmDToPBykds?si=p83RqzWtTG6y73WX2TeRPQ</a:t>
            </a:r>
            <a:endParaRPr lang="en-GB" sz="1400" dirty="0">
              <a:solidFill>
                <a:prstClr val="black"/>
              </a:solidFill>
              <a:cs typeface="Arial" charset="0"/>
            </a:endParaRPr>
          </a:p>
        </p:txBody>
      </p:sp>
    </p:spTree>
    <p:extLst>
      <p:ext uri="{BB962C8B-B14F-4D97-AF65-F5344CB8AC3E}">
        <p14:creationId xmlns:p14="http://schemas.microsoft.com/office/powerpoint/2010/main" val="3924962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eneric Slides with skills logo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464"/>
          </a:xfrm>
          <a:prstGeom prst="rect">
            <a:avLst/>
          </a:prstGeom>
        </p:spPr>
      </p:pic>
      <p:pic>
        <p:nvPicPr>
          <p:cNvPr id="4" name="Picture 3" descr="slide 2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5"/>
          <p:cNvSpPr>
            <a:spLocks noGrp="1"/>
          </p:cNvSpPr>
          <p:nvPr>
            <p:ph type="ctrTitle"/>
          </p:nvPr>
        </p:nvSpPr>
        <p:spPr/>
        <p:txBody>
          <a:bodyPr/>
          <a:lstStyle/>
          <a:p>
            <a:r>
              <a:rPr lang="en-GB" dirty="0"/>
              <a:t>Your Questions, Answered</a:t>
            </a:r>
          </a:p>
        </p:txBody>
      </p:sp>
    </p:spTree>
    <p:extLst>
      <p:ext uri="{BB962C8B-B14F-4D97-AF65-F5344CB8AC3E}">
        <p14:creationId xmlns:p14="http://schemas.microsoft.com/office/powerpoint/2010/main" val="1256508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eneric Slides with skills logo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464"/>
          </a:xfrm>
          <a:prstGeom prst="rect">
            <a:avLst/>
          </a:prstGeom>
        </p:spPr>
      </p:pic>
      <p:pic>
        <p:nvPicPr>
          <p:cNvPr id="4" name="Picture 3" descr="slide 2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6"/>
            <a:ext cx="9144000" cy="6858000"/>
          </a:xfrm>
          <a:prstGeom prst="rect">
            <a:avLst/>
          </a:prstGeom>
        </p:spPr>
      </p:pic>
      <p:sp>
        <p:nvSpPr>
          <p:cNvPr id="6" name="Title 5"/>
          <p:cNvSpPr>
            <a:spLocks noGrp="1"/>
          </p:cNvSpPr>
          <p:nvPr>
            <p:ph type="ctrTitle"/>
          </p:nvPr>
        </p:nvSpPr>
        <p:spPr>
          <a:xfrm>
            <a:off x="266008" y="551008"/>
            <a:ext cx="6035039" cy="878782"/>
          </a:xfrm>
        </p:spPr>
        <p:txBody>
          <a:bodyPr>
            <a:noAutofit/>
          </a:bodyPr>
          <a:lstStyle/>
          <a:p>
            <a:r>
              <a:rPr lang="en-GB" sz="3600" b="1" dirty="0"/>
              <a:t>Your Questions, Answered:</a:t>
            </a:r>
          </a:p>
        </p:txBody>
      </p:sp>
      <p:sp>
        <p:nvSpPr>
          <p:cNvPr id="8" name="Title 5"/>
          <p:cNvSpPr txBox="1">
            <a:spLocks/>
          </p:cNvSpPr>
          <p:nvPr/>
        </p:nvSpPr>
        <p:spPr>
          <a:xfrm>
            <a:off x="266008" y="1320800"/>
            <a:ext cx="8268392" cy="4660900"/>
          </a:xfrm>
          <a:prstGeom prst="rect">
            <a:avLst/>
          </a:prstGeom>
        </p:spPr>
        <p:txBody>
          <a:bodyPr vert="horz" lIns="91440" tIns="45720" rIns="91440" bIns="45720" rtlCol="0" anchor="ctr">
            <a:normAutofit fontScale="6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GB" sz="2800" i="1" dirty="0"/>
          </a:p>
          <a:p>
            <a:pPr algn="l"/>
            <a:r>
              <a:rPr lang="en-GB" sz="2900" i="1" dirty="0"/>
              <a:t>Thank you for sending us your questions in advance of today’s webinar.  They included questions about:</a:t>
            </a:r>
            <a:endParaRPr lang="en-GB" sz="2900" i="1" dirty="0">
              <a:solidFill>
                <a:srgbClr val="00B050"/>
              </a:solidFill>
            </a:endParaRPr>
          </a:p>
          <a:p>
            <a:pPr algn="l"/>
            <a:endParaRPr lang="en-GB" sz="2900" dirty="0"/>
          </a:p>
          <a:p>
            <a:pPr marL="457200" indent="-457200" algn="l">
              <a:buFont typeface="Arial" panose="020B0604020202020204" pitchFamily="34" charset="0"/>
              <a:buChar char="•"/>
            </a:pPr>
            <a:r>
              <a:rPr lang="en-GB" sz="2900" dirty="0"/>
              <a:t>Shortage Occupation List</a:t>
            </a:r>
          </a:p>
          <a:p>
            <a:pPr marL="457200" indent="-457200" algn="l">
              <a:buFont typeface="Arial" panose="020B0604020202020204" pitchFamily="34" charset="0"/>
              <a:buChar char="•"/>
            </a:pPr>
            <a:r>
              <a:rPr lang="en-GB" sz="2900" dirty="0"/>
              <a:t>Settled Status &amp; the Immigration Grace Period</a:t>
            </a:r>
          </a:p>
          <a:p>
            <a:pPr marL="457200" indent="-457200" algn="l">
              <a:buFont typeface="Arial" panose="020B0604020202020204" pitchFamily="34" charset="0"/>
              <a:buChar char="•"/>
            </a:pPr>
            <a:r>
              <a:rPr lang="en-GB" sz="2900" dirty="0"/>
              <a:t>Sponsorship - Process &amp; Compliance</a:t>
            </a:r>
          </a:p>
          <a:p>
            <a:pPr marL="457200" indent="-457200" algn="l">
              <a:buFont typeface="Arial" panose="020B0604020202020204" pitchFamily="34" charset="0"/>
              <a:buChar char="•"/>
            </a:pPr>
            <a:r>
              <a:rPr lang="en-GB" sz="2900" dirty="0"/>
              <a:t>Routes for short-term placement / temporary contracts</a:t>
            </a:r>
          </a:p>
          <a:p>
            <a:pPr marL="457200" indent="-457200" algn="l">
              <a:buFont typeface="Arial" panose="020B0604020202020204" pitchFamily="34" charset="0"/>
              <a:buChar char="•"/>
            </a:pPr>
            <a:r>
              <a:rPr lang="en-GB" sz="2900" dirty="0"/>
              <a:t>The status of the Seasonal Agricultural Workers Pilot post 1 Jan 2021</a:t>
            </a:r>
          </a:p>
          <a:p>
            <a:pPr marL="457200" indent="-457200" algn="l">
              <a:buFont typeface="Arial" panose="020B0604020202020204" pitchFamily="34" charset="0"/>
              <a:buChar char="•"/>
            </a:pPr>
            <a:r>
              <a:rPr lang="en-GB" sz="2900" dirty="0"/>
              <a:t>Fees/surcharges, and who pays them</a:t>
            </a:r>
          </a:p>
          <a:p>
            <a:pPr marL="457200" indent="-457200" algn="l">
              <a:buFont typeface="Arial" panose="020B0604020202020204" pitchFamily="34" charset="0"/>
              <a:buChar char="•"/>
            </a:pPr>
            <a:r>
              <a:rPr lang="en-GB" sz="2900" dirty="0"/>
              <a:t>Rules for Visitors &amp; Permitted Paid Engagement</a:t>
            </a:r>
          </a:p>
          <a:p>
            <a:pPr marL="457200" indent="-457200" algn="l">
              <a:buFont typeface="Arial" panose="020B0604020202020204" pitchFamily="34" charset="0"/>
              <a:buChar char="•"/>
            </a:pPr>
            <a:r>
              <a:rPr lang="en-GB" sz="2900" dirty="0"/>
              <a:t>PBIS-based HR queries – including questions about recruitment processes/employer obligations, evidencing a Genuine Job Offer (with the removal of the Resident Labour Market Test), assessment of skills threshold for vacancy, determination of salary/going rate </a:t>
            </a:r>
          </a:p>
          <a:p>
            <a:pPr marL="457200" indent="-457200" algn="l">
              <a:buFont typeface="Arial" panose="020B0604020202020204" pitchFamily="34" charset="0"/>
              <a:buChar char="•"/>
            </a:pPr>
            <a:r>
              <a:rPr lang="en-GB" sz="2900" dirty="0"/>
              <a:t>Direct Home Office support for employers</a:t>
            </a:r>
          </a:p>
          <a:p>
            <a:pPr algn="l"/>
            <a:endParaRPr lang="en-GB" sz="2900" dirty="0"/>
          </a:p>
          <a:p>
            <a:pPr algn="l"/>
            <a:r>
              <a:rPr lang="en-GB" sz="2900" dirty="0"/>
              <a:t>Please use the Q&amp;A function on the screens to ask further questions during this session and we’ll try to cover as many as we can.</a:t>
            </a:r>
          </a:p>
          <a:p>
            <a:pPr marL="457200" indent="-457200" algn="l">
              <a:buFont typeface="Arial" panose="020B0604020202020204" pitchFamily="34" charset="0"/>
              <a:buChar char="•"/>
            </a:pPr>
            <a:endParaRPr lang="en-GB" sz="3200" dirty="0">
              <a:solidFill>
                <a:srgbClr val="00B050"/>
              </a:solidFill>
            </a:endParaRPr>
          </a:p>
          <a:p>
            <a:pPr marL="457200" indent="-457200" algn="l">
              <a:buFont typeface="Arial" panose="020B0604020202020204" pitchFamily="34" charset="0"/>
              <a:buChar char="•"/>
            </a:pPr>
            <a:endParaRPr lang="en-GB" sz="3200" dirty="0"/>
          </a:p>
        </p:txBody>
      </p:sp>
    </p:spTree>
    <p:extLst>
      <p:ext uri="{BB962C8B-B14F-4D97-AF65-F5344CB8AC3E}">
        <p14:creationId xmlns:p14="http://schemas.microsoft.com/office/powerpoint/2010/main" val="1116897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eneric Slides with skills logo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464"/>
          </a:xfrm>
          <a:prstGeom prst="rect">
            <a:avLst/>
          </a:prstGeom>
        </p:spPr>
      </p:pic>
      <p:pic>
        <p:nvPicPr>
          <p:cNvPr id="4" name="Picture 3" descr="slide 2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5"/>
          <p:cNvSpPr>
            <a:spLocks noGrp="1"/>
          </p:cNvSpPr>
          <p:nvPr>
            <p:ph type="ctrTitle"/>
          </p:nvPr>
        </p:nvSpPr>
        <p:spPr/>
        <p:txBody>
          <a:bodyPr/>
          <a:lstStyle/>
          <a:p>
            <a:r>
              <a:rPr lang="en-GB" dirty="0"/>
              <a:t>Support for Businesses</a:t>
            </a:r>
          </a:p>
        </p:txBody>
      </p:sp>
    </p:spTree>
    <p:extLst>
      <p:ext uri="{BB962C8B-B14F-4D97-AF65-F5344CB8AC3E}">
        <p14:creationId xmlns:p14="http://schemas.microsoft.com/office/powerpoint/2010/main" val="2691024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5D7079-68DF-C84D-894E-D2148F218EF0}"/>
              </a:ext>
            </a:extLst>
          </p:cNvPr>
          <p:cNvSpPr>
            <a:spLocks noGrp="1"/>
          </p:cNvSpPr>
          <p:nvPr>
            <p:ph type="body" sz="quarter" idx="10"/>
          </p:nvPr>
        </p:nvSpPr>
        <p:spPr>
          <a:xfrm>
            <a:off x="457208" y="2333531"/>
            <a:ext cx="8052955" cy="1123763"/>
          </a:xfrm>
        </p:spPr>
        <p:txBody>
          <a:bodyPr>
            <a:noAutofit/>
          </a:bodyPr>
          <a:lstStyle/>
          <a:p>
            <a:r>
              <a:rPr lang="en-US" sz="3600" dirty="0"/>
              <a:t>UK Points-Based Immigration System </a:t>
            </a:r>
          </a:p>
        </p:txBody>
      </p:sp>
      <p:sp>
        <p:nvSpPr>
          <p:cNvPr id="3" name="Text Placeholder 2"/>
          <p:cNvSpPr>
            <a:spLocks noGrp="1"/>
          </p:cNvSpPr>
          <p:nvPr>
            <p:ph type="body" sz="quarter" idx="13"/>
          </p:nvPr>
        </p:nvSpPr>
        <p:spPr>
          <a:xfrm>
            <a:off x="510539" y="3579900"/>
            <a:ext cx="6487571" cy="578031"/>
          </a:xfrm>
        </p:spPr>
        <p:txBody>
          <a:bodyPr/>
          <a:lstStyle/>
          <a:p>
            <a:r>
              <a:rPr lang="en-GB" sz="2100" dirty="0">
                <a:solidFill>
                  <a:schemeClr val="tx1"/>
                </a:solidFill>
                <a:latin typeface="Calibri" panose="020F0502020204030204" pitchFamily="34" charset="0"/>
                <a:cs typeface="Calibri" panose="020F0502020204030204" pitchFamily="34" charset="0"/>
              </a:rPr>
              <a:t>Adrienne Perry, Brexit Team, Invest NI</a:t>
            </a:r>
            <a:r>
              <a:rPr lang="en-GB" sz="2100" dirty="0">
                <a:solidFill>
                  <a:schemeClr val="bg1"/>
                </a:solidFill>
                <a:latin typeface="Calibri" panose="020F0502020204030204" pitchFamily="34" charset="0"/>
                <a:cs typeface="Calibri" panose="020F0502020204030204" pitchFamily="34" charset="0"/>
              </a:rPr>
              <a:t>Team, Invest NI</a:t>
            </a:r>
          </a:p>
          <a:p>
            <a:endParaRPr lang="en-GB" sz="2100" dirty="0"/>
          </a:p>
        </p:txBody>
      </p:sp>
    </p:spTree>
    <p:extLst>
      <p:ext uri="{BB962C8B-B14F-4D97-AF65-F5344CB8AC3E}">
        <p14:creationId xmlns:p14="http://schemas.microsoft.com/office/powerpoint/2010/main" val="4159097115"/>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022493"/>
            <a:ext cx="6134618" cy="4858988"/>
          </a:xfrm>
          <a:prstGeom prst="rect">
            <a:avLst/>
          </a:prstGeom>
        </p:spPr>
      </p:pic>
      <p:sp>
        <p:nvSpPr>
          <p:cNvPr id="3" name="TextBox 2"/>
          <p:cNvSpPr txBox="1"/>
          <p:nvPr/>
        </p:nvSpPr>
        <p:spPr>
          <a:xfrm>
            <a:off x="6450495" y="1940615"/>
            <a:ext cx="2534479" cy="2516073"/>
          </a:xfrm>
          <a:prstGeom prst="rect">
            <a:avLst/>
          </a:prstGeom>
          <a:noFill/>
        </p:spPr>
        <p:txBody>
          <a:bodyPr wrap="square" rtlCol="0">
            <a:spAutoFit/>
          </a:bodyPr>
          <a:lstStyle/>
          <a:p>
            <a:pPr marL="342900" indent="-342900">
              <a:buFont typeface="Wingdings" panose="05000000000000000000" pitchFamily="2" charset="2"/>
              <a:buChar char="ü"/>
            </a:pPr>
            <a:r>
              <a:rPr lang="en-GB" sz="2400" dirty="0">
                <a:solidFill>
                  <a:srgbClr val="058EA3"/>
                </a:solidFill>
                <a:latin typeface="Calibri" panose="020F0502020204030204" pitchFamily="34" charset="0"/>
                <a:cs typeface="Calibri" panose="020F0502020204030204" pitchFamily="34" charset="0"/>
                <a:hlinkClick r:id="rId4"/>
              </a:rPr>
              <a:t>Resilience Tool</a:t>
            </a:r>
          </a:p>
          <a:p>
            <a:pPr marL="342900" indent="-342900">
              <a:buFont typeface="Wingdings" panose="05000000000000000000" pitchFamily="2" charset="2"/>
              <a:buChar char="ü"/>
            </a:pPr>
            <a:endParaRPr lang="en-GB" sz="2400" dirty="0">
              <a:solidFill>
                <a:srgbClr val="058EA3"/>
              </a:solidFill>
              <a:latin typeface="Calibri" panose="020F0502020204030204" pitchFamily="34" charset="0"/>
              <a:cs typeface="Calibri" panose="020F0502020204030204" pitchFamily="34" charset="0"/>
              <a:hlinkClick r:id="rId4"/>
            </a:endParaRPr>
          </a:p>
          <a:p>
            <a:pPr marL="342900" indent="-342900">
              <a:buFont typeface="Wingdings" panose="05000000000000000000" pitchFamily="2" charset="2"/>
              <a:buChar char="ü"/>
            </a:pPr>
            <a:r>
              <a:rPr lang="en-GB" sz="2400" dirty="0">
                <a:solidFill>
                  <a:srgbClr val="058EA3"/>
                </a:solidFill>
                <a:latin typeface="Calibri" panose="020F0502020204030204" pitchFamily="34" charset="0"/>
                <a:cs typeface="Calibri" panose="020F0502020204030204" pitchFamily="34" charset="0"/>
              </a:rPr>
              <a:t>7 key areas </a:t>
            </a:r>
          </a:p>
          <a:p>
            <a:pPr marL="342900" indent="-342900">
              <a:buFont typeface="Wingdings" panose="05000000000000000000" pitchFamily="2" charset="2"/>
              <a:buChar char="ü"/>
            </a:pPr>
            <a:r>
              <a:rPr lang="en-GB" sz="2400" dirty="0">
                <a:solidFill>
                  <a:srgbClr val="058EA3"/>
                </a:solidFill>
                <a:latin typeface="Calibri" panose="020F0502020204030204" pitchFamily="34" charset="0"/>
                <a:cs typeface="Calibri" panose="020F0502020204030204" pitchFamily="34" charset="0"/>
              </a:rPr>
              <a:t>Assess readiness</a:t>
            </a:r>
          </a:p>
          <a:p>
            <a:pPr marL="342900" indent="-342900">
              <a:buFont typeface="Wingdings" panose="05000000000000000000" pitchFamily="2" charset="2"/>
              <a:buChar char="ü"/>
            </a:pPr>
            <a:r>
              <a:rPr lang="en-GB" sz="2400" dirty="0">
                <a:solidFill>
                  <a:srgbClr val="058EA3"/>
                </a:solidFill>
                <a:latin typeface="Calibri" panose="020F0502020204030204" pitchFamily="34" charset="0"/>
                <a:cs typeface="Calibri" panose="020F0502020204030204" pitchFamily="34" charset="0"/>
              </a:rPr>
              <a:t>Key actions</a:t>
            </a:r>
          </a:p>
          <a:p>
            <a:endParaRPr lang="en-GB" sz="1350" dirty="0"/>
          </a:p>
        </p:txBody>
      </p:sp>
    </p:spTree>
    <p:extLst>
      <p:ext uri="{BB962C8B-B14F-4D97-AF65-F5344CB8AC3E}">
        <p14:creationId xmlns:p14="http://schemas.microsoft.com/office/powerpoint/2010/main" val="198764555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l="17105" t="8245" r="15088" b="7388"/>
          <a:stretch/>
        </p:blipFill>
        <p:spPr>
          <a:xfrm>
            <a:off x="546653" y="1151671"/>
            <a:ext cx="5961361" cy="4172182"/>
          </a:xfrm>
          <a:prstGeom prst="rect">
            <a:avLst/>
          </a:prstGeom>
        </p:spPr>
      </p:pic>
      <p:pic>
        <p:nvPicPr>
          <p:cNvPr id="2" name="Picture 1"/>
          <p:cNvPicPr>
            <a:picLocks noChangeAspect="1"/>
          </p:cNvPicPr>
          <p:nvPr/>
        </p:nvPicPr>
        <p:blipFill>
          <a:blip r:embed="rId4"/>
          <a:stretch>
            <a:fillRect/>
          </a:stretch>
        </p:blipFill>
        <p:spPr>
          <a:xfrm>
            <a:off x="6911423" y="1258698"/>
            <a:ext cx="2000250" cy="921544"/>
          </a:xfrm>
          <a:prstGeom prst="rect">
            <a:avLst/>
          </a:prstGeom>
        </p:spPr>
      </p:pic>
      <p:sp>
        <p:nvSpPr>
          <p:cNvPr id="3" name="TextBox 2"/>
          <p:cNvSpPr txBox="1"/>
          <p:nvPr/>
        </p:nvSpPr>
        <p:spPr>
          <a:xfrm>
            <a:off x="6669157" y="2467389"/>
            <a:ext cx="2385392" cy="2677656"/>
          </a:xfrm>
          <a:prstGeom prst="rect">
            <a:avLst/>
          </a:prstGeom>
          <a:noFill/>
        </p:spPr>
        <p:txBody>
          <a:bodyPr wrap="square" rtlCol="0">
            <a:spAutoFit/>
          </a:bodyPr>
          <a:lstStyle/>
          <a:p>
            <a:pPr marL="342900" indent="-342900">
              <a:buFont typeface="Wingdings" panose="05000000000000000000" pitchFamily="2" charset="2"/>
              <a:buChar char="ü"/>
            </a:pPr>
            <a:r>
              <a:rPr lang="en-GB" sz="2100" dirty="0">
                <a:solidFill>
                  <a:srgbClr val="058EA3"/>
                </a:solidFill>
                <a:latin typeface="Calibri" panose="020F0502020204030204" pitchFamily="34" charset="0"/>
                <a:cs typeface="Calibri" panose="020F0502020204030204" pitchFamily="34" charset="0"/>
                <a:hlinkClick r:id="rId5"/>
              </a:rPr>
              <a:t>S</a:t>
            </a:r>
            <a:r>
              <a:rPr lang="en-GB" sz="2400" dirty="0">
                <a:solidFill>
                  <a:srgbClr val="058EA3"/>
                </a:solidFill>
                <a:latin typeface="Calibri" panose="020F0502020204030204" pitchFamily="34" charset="0"/>
                <a:cs typeface="Calibri" panose="020F0502020204030204" pitchFamily="34" charset="0"/>
                <a:hlinkClick r:id="rId5"/>
              </a:rPr>
              <a:t>upport for employers</a:t>
            </a:r>
            <a:endParaRPr lang="en-GB" sz="2400" dirty="0">
              <a:solidFill>
                <a:srgbClr val="058EA3"/>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r>
              <a:rPr lang="en-GB" sz="2400" dirty="0">
                <a:solidFill>
                  <a:srgbClr val="058EA3"/>
                </a:solidFill>
                <a:latin typeface="Calibri" panose="020F0502020204030204" pitchFamily="34" charset="0"/>
                <a:cs typeface="Calibri" panose="020F0502020204030204" pitchFamily="34" charset="0"/>
                <a:hlinkClick r:id="rId6"/>
              </a:rPr>
              <a:t>Points based system</a:t>
            </a:r>
            <a:endParaRPr lang="en-GB" sz="2400" dirty="0">
              <a:solidFill>
                <a:srgbClr val="058EA3"/>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r>
              <a:rPr lang="en-GB" sz="2400" dirty="0">
                <a:solidFill>
                  <a:srgbClr val="058EA3"/>
                </a:solidFill>
                <a:latin typeface="Calibri" panose="020F0502020204030204" pitchFamily="34" charset="0"/>
                <a:cs typeface="Calibri" panose="020F0502020204030204" pitchFamily="34" charset="0"/>
                <a:hlinkClick r:id="rId7"/>
              </a:rPr>
              <a:t>Register for weekly updates</a:t>
            </a:r>
            <a:endParaRPr lang="en-GB" sz="2400" dirty="0">
              <a:solidFill>
                <a:srgbClr val="058EA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612028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l="17369" t="13391" r="14736" b="9416"/>
          <a:stretch/>
        </p:blipFill>
        <p:spPr>
          <a:xfrm>
            <a:off x="0" y="1111443"/>
            <a:ext cx="6102596" cy="3902822"/>
          </a:xfrm>
          <a:prstGeom prst="rect">
            <a:avLst/>
          </a:prstGeom>
        </p:spPr>
      </p:pic>
      <p:sp>
        <p:nvSpPr>
          <p:cNvPr id="3" name="TextBox 2"/>
          <p:cNvSpPr txBox="1"/>
          <p:nvPr/>
        </p:nvSpPr>
        <p:spPr>
          <a:xfrm>
            <a:off x="6122508" y="2329320"/>
            <a:ext cx="3011557" cy="1569660"/>
          </a:xfrm>
          <a:prstGeom prst="rect">
            <a:avLst/>
          </a:prstGeom>
          <a:noFill/>
        </p:spPr>
        <p:txBody>
          <a:bodyPr wrap="square" rtlCol="0">
            <a:spAutoFit/>
          </a:bodyPr>
          <a:lstStyle/>
          <a:p>
            <a:pPr marL="342900" indent="-342900">
              <a:buFont typeface="Wingdings" panose="05000000000000000000" pitchFamily="2" charset="2"/>
              <a:buChar char="ü"/>
            </a:pPr>
            <a:r>
              <a:rPr lang="en-GB" sz="2400" dirty="0">
                <a:solidFill>
                  <a:srgbClr val="058EA3"/>
                </a:solidFill>
                <a:latin typeface="Calibri" panose="020F0502020204030204" pitchFamily="34" charset="0"/>
                <a:cs typeface="Calibri" panose="020F0502020204030204" pitchFamily="34" charset="0"/>
                <a:hlinkClick r:id="rId4"/>
              </a:rPr>
              <a:t>People FAQs</a:t>
            </a:r>
            <a:endParaRPr lang="en-GB" sz="2400" dirty="0">
              <a:solidFill>
                <a:srgbClr val="058EA3"/>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r>
              <a:rPr lang="en-GB" sz="2400" dirty="0">
                <a:solidFill>
                  <a:srgbClr val="058EA3"/>
                </a:solidFill>
                <a:latin typeface="Calibri" panose="020F0502020204030204" pitchFamily="34" charset="0"/>
                <a:cs typeface="Calibri" panose="020F0502020204030204" pitchFamily="34" charset="0"/>
                <a:hlinkClick r:id="rId5"/>
              </a:rPr>
              <a:t>Immigration tutorial</a:t>
            </a:r>
            <a:endParaRPr lang="en-GB" sz="2400" dirty="0">
              <a:solidFill>
                <a:srgbClr val="058EA3"/>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r>
              <a:rPr lang="en-GB" sz="2400" dirty="0">
                <a:solidFill>
                  <a:srgbClr val="058EA3"/>
                </a:solidFill>
                <a:latin typeface="Calibri" panose="020F0502020204030204" pitchFamily="34" charset="0"/>
                <a:cs typeface="Calibri" panose="020F0502020204030204" pitchFamily="34" charset="0"/>
                <a:hlinkClick r:id="rId6"/>
              </a:rPr>
              <a:t>Advice Clinics</a:t>
            </a:r>
            <a:endParaRPr lang="en-GB" sz="2400" dirty="0">
              <a:solidFill>
                <a:srgbClr val="058EA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45731730"/>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98774" y="2119520"/>
            <a:ext cx="3429000" cy="1569660"/>
          </a:xfrm>
          <a:prstGeom prst="rect">
            <a:avLst/>
          </a:prstGeom>
          <a:noFill/>
        </p:spPr>
        <p:txBody>
          <a:bodyPr wrap="square" rtlCol="0">
            <a:spAutoFit/>
          </a:bodyPr>
          <a:lstStyle/>
          <a:p>
            <a:pPr marL="342900" indent="-342900">
              <a:buFont typeface="Wingdings" panose="05000000000000000000" pitchFamily="2" charset="2"/>
              <a:buChar char="ü"/>
            </a:pPr>
            <a:r>
              <a:rPr lang="en-GB" sz="2400" dirty="0">
                <a:solidFill>
                  <a:srgbClr val="058EA3"/>
                </a:solidFill>
                <a:latin typeface="Calibri" panose="020F0502020204030204" pitchFamily="34" charset="0"/>
                <a:cs typeface="Calibri" panose="020F0502020204030204" pitchFamily="34" charset="0"/>
                <a:hlinkClick r:id="rId3"/>
              </a:rPr>
              <a:t>Immigration webinar</a:t>
            </a:r>
            <a:endParaRPr lang="en-GB" sz="2400" dirty="0">
              <a:solidFill>
                <a:srgbClr val="058EA3"/>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r>
              <a:rPr lang="en-GB" sz="2400" dirty="0">
                <a:solidFill>
                  <a:srgbClr val="058EA3"/>
                </a:solidFill>
                <a:latin typeface="Calibri" panose="020F0502020204030204" pitchFamily="34" charset="0"/>
                <a:cs typeface="Calibri" panose="020F0502020204030204" pitchFamily="34" charset="0"/>
              </a:rPr>
              <a:t>Pre EU Exit rights</a:t>
            </a:r>
          </a:p>
          <a:p>
            <a:pPr marL="342900" indent="-342900">
              <a:buFont typeface="Wingdings" panose="05000000000000000000" pitchFamily="2" charset="2"/>
              <a:buChar char="ü"/>
            </a:pPr>
            <a:r>
              <a:rPr lang="en-GB" sz="2400" dirty="0">
                <a:solidFill>
                  <a:srgbClr val="058EA3"/>
                </a:solidFill>
                <a:latin typeface="Calibri" panose="020F0502020204030204" pitchFamily="34" charset="0"/>
                <a:cs typeface="Calibri" panose="020F0502020204030204" pitchFamily="34" charset="0"/>
              </a:rPr>
              <a:t>Employer guidance</a:t>
            </a:r>
          </a:p>
          <a:p>
            <a:pPr marL="342900" indent="-342900">
              <a:buFont typeface="Wingdings" panose="05000000000000000000" pitchFamily="2" charset="2"/>
              <a:buChar char="ü"/>
            </a:pPr>
            <a:r>
              <a:rPr lang="en-GB" sz="2400" dirty="0">
                <a:solidFill>
                  <a:srgbClr val="058EA3"/>
                </a:solidFill>
                <a:latin typeface="Calibri" panose="020F0502020204030204" pitchFamily="34" charset="0"/>
                <a:cs typeface="Calibri" panose="020F0502020204030204" pitchFamily="34" charset="0"/>
              </a:rPr>
              <a:t>key actions</a:t>
            </a:r>
          </a:p>
        </p:txBody>
      </p:sp>
      <p:pic>
        <p:nvPicPr>
          <p:cNvPr id="3" name="Picture 2"/>
          <p:cNvPicPr>
            <a:picLocks noChangeAspect="1"/>
          </p:cNvPicPr>
          <p:nvPr/>
        </p:nvPicPr>
        <p:blipFill>
          <a:blip r:embed="rId4"/>
          <a:stretch>
            <a:fillRect/>
          </a:stretch>
        </p:blipFill>
        <p:spPr>
          <a:xfrm>
            <a:off x="347870" y="1043848"/>
            <a:ext cx="3836504" cy="4509368"/>
          </a:xfrm>
          <a:prstGeom prst="rect">
            <a:avLst/>
          </a:prstGeom>
        </p:spPr>
      </p:pic>
    </p:spTree>
    <p:extLst>
      <p:ext uri="{BB962C8B-B14F-4D97-AF65-F5344CB8AC3E}">
        <p14:creationId xmlns:p14="http://schemas.microsoft.com/office/powerpoint/2010/main" val="1371079439"/>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2050011" y="1688602"/>
            <a:ext cx="7093989" cy="3778124"/>
          </a:xfrm>
        </p:spPr>
        <p:txBody>
          <a:bodyPr>
            <a:noAutofit/>
          </a:bodyPr>
          <a:lstStyle/>
          <a:p>
            <a:pPr>
              <a:spcBef>
                <a:spcPts val="0"/>
              </a:spcBef>
            </a:pPr>
            <a:endParaRPr lang="en-US" sz="2400" b="1" dirty="0">
              <a:solidFill>
                <a:srgbClr val="0599B0"/>
              </a:solidFill>
            </a:endParaRPr>
          </a:p>
          <a:p>
            <a:pPr>
              <a:spcBef>
                <a:spcPts val="0"/>
              </a:spcBef>
            </a:pPr>
            <a:r>
              <a:rPr lang="en-US" sz="2400" b="1" dirty="0">
                <a:solidFill>
                  <a:srgbClr val="0599B0"/>
                </a:solidFill>
                <a:latin typeface="Calibri" panose="020F0502020204030204" pitchFamily="34" charset="0"/>
                <a:cs typeface="Calibri" panose="020F0502020204030204" pitchFamily="34" charset="0"/>
              </a:rPr>
              <a:t>EU Settlement Scheme &amp; Apply for an Immigration Sponsorship Licence </a:t>
            </a:r>
          </a:p>
          <a:p>
            <a:pPr>
              <a:spcBef>
                <a:spcPts val="0"/>
              </a:spcBef>
            </a:pPr>
            <a:endParaRPr lang="en-US" sz="1350" b="1" dirty="0">
              <a:solidFill>
                <a:srgbClr val="0599B0"/>
              </a:solidFill>
              <a:latin typeface="Calibri" panose="020F0502020204030204" pitchFamily="34" charset="0"/>
              <a:cs typeface="Calibri" panose="020F0502020204030204" pitchFamily="34" charset="0"/>
            </a:endParaRPr>
          </a:p>
          <a:p>
            <a:pPr>
              <a:spcBef>
                <a:spcPts val="0"/>
              </a:spcBef>
            </a:pPr>
            <a:r>
              <a:rPr lang="en-US" sz="2400" b="1" dirty="0">
                <a:solidFill>
                  <a:srgbClr val="058EA3"/>
                </a:solidFill>
                <a:latin typeface="Calibri" panose="020F0502020204030204" pitchFamily="34" charset="0"/>
                <a:cs typeface="Calibri" panose="020F0502020204030204" pitchFamily="34" charset="0"/>
              </a:rPr>
              <a:t>FAQs: </a:t>
            </a:r>
            <a:r>
              <a:rPr lang="en-US" sz="2400" b="1" dirty="0">
                <a:latin typeface="Calibri" panose="020F0502020204030204" pitchFamily="34" charset="0"/>
                <a:cs typeface="Calibri" panose="020F0502020204030204" pitchFamily="34" charset="0"/>
                <a:hlinkClick r:id="rId3"/>
              </a:rPr>
              <a:t>investni.com</a:t>
            </a:r>
            <a:endParaRPr lang="en-US" sz="2400" b="1" dirty="0">
              <a:latin typeface="Calibri" panose="020F0502020204030204" pitchFamily="34" charset="0"/>
              <a:cs typeface="Calibri" panose="020F0502020204030204" pitchFamily="34" charset="0"/>
            </a:endParaRPr>
          </a:p>
          <a:p>
            <a:pPr>
              <a:spcBef>
                <a:spcPts val="0"/>
              </a:spcBef>
            </a:pPr>
            <a:r>
              <a:rPr lang="en-US" sz="2400" b="1" dirty="0">
                <a:solidFill>
                  <a:srgbClr val="058EA3"/>
                </a:solidFill>
                <a:latin typeface="Calibri" panose="020F0502020204030204" pitchFamily="34" charset="0"/>
                <a:cs typeface="Calibri" panose="020F0502020204030204" pitchFamily="34" charset="0"/>
              </a:rPr>
              <a:t>Video: </a:t>
            </a:r>
            <a:r>
              <a:rPr lang="en-US" sz="2400" b="1" dirty="0">
                <a:latin typeface="Calibri" panose="020F0502020204030204" pitchFamily="34" charset="0"/>
                <a:cs typeface="Calibri" panose="020F0502020204030204" pitchFamily="34" charset="0"/>
                <a:hlinkClick r:id="rId4"/>
              </a:rPr>
              <a:t>Preparing for the immigration system</a:t>
            </a:r>
            <a:endParaRPr lang="en-US" sz="2400" b="1" dirty="0">
              <a:latin typeface="Calibri" panose="020F0502020204030204" pitchFamily="34" charset="0"/>
              <a:cs typeface="Calibri" panose="020F0502020204030204" pitchFamily="34" charset="0"/>
            </a:endParaRPr>
          </a:p>
          <a:p>
            <a:pPr>
              <a:spcBef>
                <a:spcPts val="0"/>
              </a:spcBef>
            </a:pPr>
            <a:endParaRPr lang="en-US" sz="2400" b="1" dirty="0">
              <a:solidFill>
                <a:srgbClr val="0599B0"/>
              </a:solidFill>
            </a:endParaRPr>
          </a:p>
          <a:p>
            <a:pPr marL="342900" indent="-342900">
              <a:buFont typeface="Arial" panose="020B0604020202020204" pitchFamily="34" charset="0"/>
              <a:buAutoNum type="arabicPeriod"/>
            </a:pPr>
            <a:endParaRPr lang="en-US" dirty="0"/>
          </a:p>
          <a:p>
            <a:pPr marL="342900" indent="-342900">
              <a:buFont typeface="Arial" panose="020B0604020202020204" pitchFamily="34" charset="0"/>
              <a:buAutoNum type="arabicPeriod"/>
            </a:pPr>
            <a:endParaRPr lang="en-US" dirty="0"/>
          </a:p>
          <a:p>
            <a:pPr marL="342900" indent="-342900">
              <a:buFont typeface="Arial" panose="020B0604020202020204" pitchFamily="34" charset="0"/>
              <a:buAutoNum type="arabicPeriod"/>
            </a:pPr>
            <a:endParaRPr lang="en-US" dirty="0"/>
          </a:p>
          <a:p>
            <a:pPr marL="342900" indent="-342900">
              <a:buFont typeface="Arial" panose="020B0604020202020204" pitchFamily="34" charset="0"/>
              <a:buAutoNum type="arabicPeriod"/>
            </a:pPr>
            <a:endParaRPr lang="en-US" dirty="0"/>
          </a:p>
          <a:p>
            <a:endParaRPr lang="en-US" dirty="0"/>
          </a:p>
          <a:p>
            <a:endParaRPr lang="en-US" dirty="0"/>
          </a:p>
          <a:p>
            <a:endParaRPr lang="en-US" dirty="0"/>
          </a:p>
          <a:p>
            <a:endParaRPr lang="en-GB" dirty="0"/>
          </a:p>
        </p:txBody>
      </p:sp>
      <p:pic>
        <p:nvPicPr>
          <p:cNvPr id="7" name="Picture 4" descr="9,461 Factory Workers Illustrations, Royalty-Free Vector Graphics &amp; Clip Art  - iStoc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2294" y="2227717"/>
            <a:ext cx="981980" cy="78622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1598" y="2723301"/>
            <a:ext cx="1055545" cy="1055545"/>
          </a:xfrm>
          <a:prstGeom prst="rect">
            <a:avLst/>
          </a:prstGeom>
        </p:spPr>
      </p:pic>
      <p:sp>
        <p:nvSpPr>
          <p:cNvPr id="8" name="Rectangle 7"/>
          <p:cNvSpPr/>
          <p:nvPr/>
        </p:nvSpPr>
        <p:spPr>
          <a:xfrm>
            <a:off x="0" y="857250"/>
            <a:ext cx="9144000" cy="744794"/>
          </a:xfrm>
          <a:prstGeom prst="rect">
            <a:avLst/>
          </a:prstGeom>
          <a:gradFill>
            <a:gsLst>
              <a:gs pos="16000">
                <a:srgbClr val="035A69"/>
              </a:gs>
              <a:gs pos="100000">
                <a:srgbClr val="0599B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Text Placeholder 3"/>
          <p:cNvSpPr>
            <a:spLocks noGrp="1"/>
          </p:cNvSpPr>
          <p:nvPr>
            <p:ph type="body" sz="quarter" idx="10"/>
          </p:nvPr>
        </p:nvSpPr>
        <p:spPr>
          <a:xfrm>
            <a:off x="833284" y="943808"/>
            <a:ext cx="6739000" cy="577119"/>
          </a:xfrm>
        </p:spPr>
        <p:txBody>
          <a:bodyPr>
            <a:normAutofit/>
          </a:bodyPr>
          <a:lstStyle/>
          <a:p>
            <a:r>
              <a:rPr lang="en-GB" sz="3600" dirty="0">
                <a:solidFill>
                  <a:schemeClr val="bg1"/>
                </a:solidFill>
              </a:rPr>
              <a:t>Top 10 Actions</a:t>
            </a:r>
          </a:p>
        </p:txBody>
      </p:sp>
      <p:pic>
        <p:nvPicPr>
          <p:cNvPr id="10" name="Picture 9"/>
          <p:cNvPicPr>
            <a:picLocks noChangeAspect="1"/>
          </p:cNvPicPr>
          <p:nvPr/>
        </p:nvPicPr>
        <p:blipFill>
          <a:blip r:embed="rId7">
            <a:extLst>
              <a:ext uri="{BEBA8EAE-BF5A-486C-A8C5-ECC9F3942E4B}">
                <a14:imgProps xmlns:a14="http://schemas.microsoft.com/office/drawing/2010/main">
                  <a14:imgLayer r:embed="rId8">
                    <a14:imgEffect>
                      <a14:backgroundRemoval t="2639" b="97098" l="1896" r="96445"/>
                    </a14:imgEffect>
                  </a14:imgLayer>
                </a14:imgProps>
              </a:ext>
            </a:extLst>
          </a:blip>
          <a:stretch>
            <a:fillRect/>
          </a:stretch>
        </p:blipFill>
        <p:spPr>
          <a:xfrm>
            <a:off x="165053" y="885261"/>
            <a:ext cx="766916" cy="688771"/>
          </a:xfrm>
          <a:prstGeom prst="rect">
            <a:avLst/>
          </a:prstGeom>
        </p:spPr>
      </p:pic>
    </p:spTree>
    <p:extLst>
      <p:ext uri="{BB962C8B-B14F-4D97-AF65-F5344CB8AC3E}">
        <p14:creationId xmlns:p14="http://schemas.microsoft.com/office/powerpoint/2010/main" val="1052591559"/>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79026" y="1209452"/>
            <a:ext cx="7528322" cy="669131"/>
          </a:xfrm>
        </p:spPr>
        <p:txBody>
          <a:bodyPr>
            <a:normAutofit/>
          </a:bodyPr>
          <a:lstStyle/>
          <a:p>
            <a:pPr marL="0" indent="0">
              <a:buNone/>
            </a:pPr>
            <a:r>
              <a:rPr lang="en-GB" sz="3600" b="1" dirty="0">
                <a:solidFill>
                  <a:srgbClr val="058EA3"/>
                </a:solidFill>
                <a:latin typeface="Calibri" panose="020F0502020204030204" pitchFamily="34" charset="0"/>
                <a:cs typeface="Calibri" panose="020F0502020204030204" pitchFamily="34" charset="0"/>
              </a:rPr>
              <a:t>Online Workshops</a:t>
            </a:r>
          </a:p>
        </p:txBody>
      </p:sp>
      <p:graphicFrame>
        <p:nvGraphicFramePr>
          <p:cNvPr id="3" name="Table 2"/>
          <p:cNvGraphicFramePr>
            <a:graphicFrameLocks noGrp="1"/>
          </p:cNvGraphicFramePr>
          <p:nvPr/>
        </p:nvGraphicFramePr>
        <p:xfrm>
          <a:off x="0" y="2750420"/>
          <a:ext cx="9144000" cy="880539"/>
        </p:xfrm>
        <a:graphic>
          <a:graphicData uri="http://schemas.openxmlformats.org/drawingml/2006/table">
            <a:tbl>
              <a:tblPr firstRow="1" firstCol="1" bandRow="1">
                <a:tableStyleId>{0505E3EF-67EA-436B-97B2-0124C06EBD24}</a:tableStyleId>
              </a:tblPr>
              <a:tblGrid>
                <a:gridCol w="6870866">
                  <a:extLst>
                    <a:ext uri="{9D8B030D-6E8A-4147-A177-3AD203B41FA5}">
                      <a16:colId xmlns:a16="http://schemas.microsoft.com/office/drawing/2014/main" val="75652159"/>
                    </a:ext>
                  </a:extLst>
                </a:gridCol>
                <a:gridCol w="2273134">
                  <a:extLst>
                    <a:ext uri="{9D8B030D-6E8A-4147-A177-3AD203B41FA5}">
                      <a16:colId xmlns:a16="http://schemas.microsoft.com/office/drawing/2014/main" val="2800973474"/>
                    </a:ext>
                  </a:extLst>
                </a:gridCol>
              </a:tblGrid>
              <a:tr h="880539">
                <a:tc>
                  <a:txBody>
                    <a:bodyPr/>
                    <a:lstStyle/>
                    <a:p>
                      <a:pPr marL="457200" marR="0" lvl="1" indent="0" algn="l" defTabSz="914400" rtl="0" eaLnBrk="1" fontAlgn="auto" latinLnBrk="0" hangingPunct="1">
                        <a:lnSpc>
                          <a:spcPct val="107000"/>
                        </a:lnSpc>
                        <a:spcBef>
                          <a:spcPts val="0"/>
                        </a:spcBef>
                        <a:spcAft>
                          <a:spcPts val="0"/>
                        </a:spcAft>
                        <a:buClrTx/>
                        <a:buSzTx/>
                        <a:buFontTx/>
                        <a:buNone/>
                        <a:tabLst/>
                        <a:defRPr/>
                      </a:pPr>
                      <a:r>
                        <a:rPr lang="en-GB" sz="1800" dirty="0">
                          <a:effectLst/>
                        </a:rPr>
                        <a:t>EU Exit Workshops: Preparing for change </a:t>
                      </a:r>
                      <a:r>
                        <a:rPr lang="en-GB" sz="1800" baseline="0" dirty="0">
                          <a:effectLst/>
                        </a:rPr>
                        <a:t>advice clinic</a:t>
                      </a:r>
                      <a:endParaRPr lang="en-GB" sz="1800" dirty="0">
                        <a:effectLst/>
                      </a:endParaRPr>
                    </a:p>
                    <a:p>
                      <a:pPr lvl="1">
                        <a:lnSpc>
                          <a:spcPct val="107000"/>
                        </a:lnSpc>
                        <a:spcAft>
                          <a:spcPts val="0"/>
                        </a:spcAft>
                      </a:pPr>
                      <a:endParaRPr lang="en-GB" sz="1800" b="1" dirty="0">
                        <a:solidFill>
                          <a:schemeClr val="tx1"/>
                        </a:solidFill>
                        <a:effectLst/>
                        <a:latin typeface="+mn-lt"/>
                        <a:ea typeface="Calibri" panose="020F0502020204030204" pitchFamily="34" charset="0"/>
                        <a:cs typeface="Calibri" panose="020F0502020204030204" pitchFamily="34" charset="0"/>
                      </a:endParaRPr>
                    </a:p>
                  </a:txBody>
                  <a:tcPr marL="37199" marR="37199" marT="0" marB="0" anchor="ctr"/>
                </a:tc>
                <a:tc>
                  <a:txBody>
                    <a:bodyPr/>
                    <a:lstStyle/>
                    <a:p>
                      <a:pPr algn="ctr">
                        <a:lnSpc>
                          <a:spcPct val="107000"/>
                        </a:lnSpc>
                        <a:spcAft>
                          <a:spcPts val="0"/>
                        </a:spcAft>
                      </a:pPr>
                      <a:r>
                        <a:rPr lang="en-GB" sz="1800" b="1" dirty="0">
                          <a:effectLst/>
                        </a:rPr>
                        <a:t>15 December 2020</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dirty="0">
                          <a:effectLst/>
                        </a:rPr>
                        <a:t>10:00 – 14:00</a:t>
                      </a:r>
                    </a:p>
                    <a:p>
                      <a:pPr algn="ctr">
                        <a:lnSpc>
                          <a:spcPct val="107000"/>
                        </a:lnSpc>
                        <a:spcAft>
                          <a:spcPts val="0"/>
                        </a:spcAft>
                      </a:pPr>
                      <a:endParaRPr lang="en-GB" sz="1800" b="1" dirty="0">
                        <a:solidFill>
                          <a:schemeClr val="tx1"/>
                        </a:solidFill>
                        <a:effectLst/>
                        <a:latin typeface="+mn-lt"/>
                        <a:ea typeface="Calibri" panose="020F0502020204030204" pitchFamily="34" charset="0"/>
                        <a:cs typeface="Calibri" panose="020F0502020204030204" pitchFamily="34" charset="0"/>
                      </a:endParaRPr>
                    </a:p>
                  </a:txBody>
                  <a:tcPr marL="37199" marR="37199" marT="0" marB="0" anchor="ctr"/>
                </a:tc>
                <a:extLst>
                  <a:ext uri="{0D108BD9-81ED-4DB2-BD59-A6C34878D82A}">
                    <a16:rowId xmlns:a16="http://schemas.microsoft.com/office/drawing/2014/main" val="1814128917"/>
                  </a:ext>
                </a:extLst>
              </a:tr>
            </a:tbl>
          </a:graphicData>
        </a:graphic>
      </p:graphicFrame>
      <p:sp>
        <p:nvSpPr>
          <p:cNvPr id="6" name="Slide Number Placeholder 5">
            <a:extLst>
              <a:ext uri="{FF2B5EF4-FFF2-40B4-BE49-F238E27FC236}">
                <a16:creationId xmlns:a16="http://schemas.microsoft.com/office/drawing/2014/main" id="{BCE90A45-0C60-D04D-8FDF-3C147349E427}"/>
              </a:ext>
            </a:extLst>
          </p:cNvPr>
          <p:cNvSpPr txBox="1">
            <a:spLocks/>
          </p:cNvSpPr>
          <p:nvPr/>
        </p:nvSpPr>
        <p:spPr>
          <a:xfrm>
            <a:off x="79025" y="5726907"/>
            <a:ext cx="509939" cy="273844"/>
          </a:xfrm>
          <a:prstGeom prst="rect">
            <a:avLst/>
          </a:prstGeom>
        </p:spPr>
        <p:txBody>
          <a:bodyPr vert="horz" lIns="0" tIns="0" rIns="0" bIns="0" rtlCol="0" anchor="ctr"/>
          <a:lstStyle>
            <a:defPPr>
              <a:defRPr lang="en-US"/>
            </a:defPPr>
            <a:lvl1pPr marL="0" algn="l" defTabSz="914400" rtl="0" eaLnBrk="1" latinLnBrk="0" hangingPunct="1">
              <a:defRPr sz="1000" kern="1200" baseline="0">
                <a:solidFill>
                  <a:srgbClr val="2D2D2C"/>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fld id="{0C4DF2FE-5FC5-3247-A0CD-A64D842A61A9}" type="slidenum">
              <a:rPr lang="en-US" sz="1050" b="1">
                <a:solidFill>
                  <a:srgbClr val="FFFFFF"/>
                </a:solidFill>
              </a:rPr>
              <a:pPr defTabSz="685800">
                <a:defRPr/>
              </a:pPr>
              <a:t>38</a:t>
            </a:fld>
            <a:endParaRPr lang="en-US" sz="1050" b="1" dirty="0">
              <a:solidFill>
                <a:srgbClr val="FFFFFF"/>
              </a:solidFill>
            </a:endParaRPr>
          </a:p>
        </p:txBody>
      </p:sp>
      <p:sp>
        <p:nvSpPr>
          <p:cNvPr id="4" name="TextBox 3"/>
          <p:cNvSpPr txBox="1"/>
          <p:nvPr/>
        </p:nvSpPr>
        <p:spPr>
          <a:xfrm>
            <a:off x="820712" y="4063371"/>
            <a:ext cx="8038475" cy="738664"/>
          </a:xfrm>
          <a:prstGeom prst="rect">
            <a:avLst/>
          </a:prstGeom>
          <a:noFill/>
        </p:spPr>
        <p:txBody>
          <a:bodyPr wrap="square" rtlCol="0">
            <a:spAutoFit/>
          </a:bodyPr>
          <a:lstStyle/>
          <a:p>
            <a:r>
              <a:rPr lang="en-GB" sz="2100" b="1" dirty="0">
                <a:solidFill>
                  <a:srgbClr val="058EA3"/>
                </a:solidFill>
                <a:latin typeface="Calibri" panose="020F0502020204030204" pitchFamily="34" charset="0"/>
                <a:cs typeface="Calibri" panose="020F0502020204030204" pitchFamily="34" charset="0"/>
              </a:rPr>
              <a:t>Already planning more 1-2-1 advice clinics for January 2021</a:t>
            </a:r>
          </a:p>
          <a:p>
            <a:r>
              <a:rPr lang="en-GB" sz="2100" b="1" dirty="0">
                <a:solidFill>
                  <a:srgbClr val="058EA3"/>
                </a:solidFill>
                <a:latin typeface="Calibri" panose="020F0502020204030204" pitchFamily="34" charset="0"/>
                <a:cs typeface="Calibri" panose="020F0502020204030204" pitchFamily="34" charset="0"/>
              </a:rPr>
              <a:t>To book click </a:t>
            </a:r>
            <a:r>
              <a:rPr lang="en-GB" sz="2100" b="1" dirty="0">
                <a:solidFill>
                  <a:srgbClr val="058EA3"/>
                </a:solidFill>
                <a:latin typeface="Calibri" panose="020F0502020204030204" pitchFamily="34" charset="0"/>
                <a:cs typeface="Calibri" panose="020F0502020204030204" pitchFamily="34" charset="0"/>
                <a:hlinkClick r:id="rId3"/>
              </a:rPr>
              <a:t>here</a:t>
            </a:r>
            <a:endParaRPr lang="en-GB" sz="2100" b="1" dirty="0">
              <a:solidFill>
                <a:srgbClr val="058EA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1340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33173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50520" y="1866250"/>
            <a:ext cx="8503920" cy="3263504"/>
          </a:xfrm>
        </p:spPr>
        <p:txBody>
          <a:bodyPr>
            <a:normAutofit lnSpcReduction="10000"/>
          </a:bodyPr>
          <a:lstStyle/>
          <a:p>
            <a:pPr defTabSz="514350">
              <a:spcBef>
                <a:spcPts val="900"/>
              </a:spcBef>
            </a:pPr>
            <a:r>
              <a:rPr lang="en-GB" b="1" dirty="0">
                <a:solidFill>
                  <a:schemeClr val="tx2">
                    <a:lumMod val="50000"/>
                  </a:schemeClr>
                </a:solidFill>
                <a:cs typeface="Helvetica" panose="020B0604020202020204" pitchFamily="34" charset="0"/>
              </a:rPr>
              <a:t>Brexit Voucher Support</a:t>
            </a:r>
          </a:p>
          <a:p>
            <a:pPr defTabSz="514350">
              <a:spcBef>
                <a:spcPts val="900"/>
              </a:spcBef>
            </a:pPr>
            <a:r>
              <a:rPr lang="en-GB" dirty="0">
                <a:solidFill>
                  <a:schemeClr val="tx2">
                    <a:lumMod val="50000"/>
                  </a:schemeClr>
                </a:solidFill>
                <a:cs typeface="Helvetica" panose="020B0604020202020204" pitchFamily="34" charset="0"/>
              </a:rPr>
              <a:t>£2,000 / €2,250 fully funded financial support towards professional advice to help in the areas</a:t>
            </a:r>
          </a:p>
          <a:p>
            <a:pPr marL="342900" indent="-342900" defTabSz="514350">
              <a:spcBef>
                <a:spcPts val="900"/>
              </a:spcBef>
              <a:buFont typeface="Arial" panose="020B0604020202020204" pitchFamily="34" charset="0"/>
              <a:buChar char="•"/>
            </a:pPr>
            <a:r>
              <a:rPr lang="en-GB" dirty="0">
                <a:solidFill>
                  <a:schemeClr val="tx2">
                    <a:lumMod val="50000"/>
                  </a:schemeClr>
                </a:solidFill>
                <a:cs typeface="Helvetica" panose="020B0604020202020204" pitchFamily="34" charset="0"/>
              </a:rPr>
              <a:t>Supply Chain </a:t>
            </a:r>
          </a:p>
          <a:p>
            <a:pPr marL="342900" indent="-342900" defTabSz="514350">
              <a:spcBef>
                <a:spcPts val="900"/>
              </a:spcBef>
              <a:buFont typeface="Arial" panose="020B0604020202020204" pitchFamily="34" charset="0"/>
              <a:buChar char="•"/>
            </a:pPr>
            <a:r>
              <a:rPr lang="en-GB" dirty="0">
                <a:solidFill>
                  <a:schemeClr val="tx2">
                    <a:lumMod val="50000"/>
                  </a:schemeClr>
                </a:solidFill>
                <a:cs typeface="Helvetica" panose="020B0604020202020204" pitchFamily="34" charset="0"/>
              </a:rPr>
              <a:t>People</a:t>
            </a:r>
          </a:p>
          <a:p>
            <a:pPr marL="342900" indent="-342900" defTabSz="514350">
              <a:spcBef>
                <a:spcPts val="900"/>
              </a:spcBef>
              <a:buFont typeface="Arial" panose="020B0604020202020204" pitchFamily="34" charset="0"/>
              <a:buChar char="•"/>
            </a:pPr>
            <a:r>
              <a:rPr lang="en-GB" dirty="0">
                <a:solidFill>
                  <a:schemeClr val="tx2">
                    <a:lumMod val="50000"/>
                  </a:schemeClr>
                </a:solidFill>
                <a:cs typeface="Helvetica" panose="020B0604020202020204" pitchFamily="34" charset="0"/>
              </a:rPr>
              <a:t>Finance</a:t>
            </a:r>
          </a:p>
          <a:p>
            <a:pPr marL="342900" indent="-342900" defTabSz="514350">
              <a:spcBef>
                <a:spcPts val="900"/>
              </a:spcBef>
              <a:buFont typeface="Arial" panose="020B0604020202020204" pitchFamily="34" charset="0"/>
              <a:buChar char="•"/>
            </a:pPr>
            <a:r>
              <a:rPr lang="en-GB" dirty="0">
                <a:solidFill>
                  <a:schemeClr val="tx2">
                    <a:lumMod val="50000"/>
                  </a:schemeClr>
                </a:solidFill>
                <a:cs typeface="Helvetica" panose="020B0604020202020204" pitchFamily="34" charset="0"/>
              </a:rPr>
              <a:t>Customs</a:t>
            </a:r>
          </a:p>
          <a:p>
            <a:pPr marL="342900" indent="-342900" defTabSz="514350">
              <a:spcBef>
                <a:spcPts val="900"/>
              </a:spcBef>
              <a:buFont typeface="Arial" panose="020B0604020202020204" pitchFamily="34" charset="0"/>
              <a:buChar char="•"/>
            </a:pPr>
            <a:r>
              <a:rPr lang="en-GB" dirty="0">
                <a:solidFill>
                  <a:schemeClr val="tx2">
                    <a:lumMod val="50000"/>
                  </a:schemeClr>
                </a:solidFill>
                <a:cs typeface="Helvetica" panose="020B0604020202020204" pitchFamily="34" charset="0"/>
              </a:rPr>
              <a:t>General Brexit Risk Review</a:t>
            </a:r>
          </a:p>
          <a:p>
            <a:pPr marL="1371600" lvl="4" indent="0" defTabSz="514350">
              <a:spcBef>
                <a:spcPts val="900"/>
              </a:spcBef>
              <a:buNone/>
            </a:pPr>
            <a:r>
              <a:rPr lang="en-GB" dirty="0">
                <a:solidFill>
                  <a:schemeClr val="tx2">
                    <a:lumMod val="50000"/>
                  </a:schemeClr>
                </a:solidFill>
                <a:cs typeface="Helvetica" panose="020B0604020202020204" pitchFamily="34" charset="0"/>
              </a:rPr>
              <a:t>Eligibility Criteria &amp; </a:t>
            </a:r>
            <a:r>
              <a:rPr lang="en-GB" b="1" dirty="0">
                <a:solidFill>
                  <a:schemeClr val="tx2">
                    <a:lumMod val="50000"/>
                  </a:schemeClr>
                </a:solidFill>
                <a:cs typeface="Helvetica" panose="020B0604020202020204" pitchFamily="34" charset="0"/>
              </a:rPr>
              <a:t>online application process </a:t>
            </a:r>
            <a:r>
              <a:rPr lang="en-GB" u="sng" dirty="0">
                <a:solidFill>
                  <a:schemeClr val="accent6">
                    <a:lumMod val="50000"/>
                  </a:schemeClr>
                </a:solidFill>
                <a:cs typeface="Helvetica" panose="020B0604020202020204" pitchFamily="34" charset="0"/>
                <a:hlinkClick r:id="rId2"/>
              </a:rPr>
              <a:t>https://intertradeireland.com/brexit/funding</a:t>
            </a:r>
            <a:endParaRPr lang="en-GB" u="sng" dirty="0">
              <a:solidFill>
                <a:schemeClr val="accent6">
                  <a:lumMod val="50000"/>
                </a:schemeClr>
              </a:solidFill>
              <a:cs typeface="Helvetica" panose="020B0604020202020204" pitchFamily="34" charset="0"/>
            </a:endParaRPr>
          </a:p>
          <a:p>
            <a:endParaRPr lang="en-US" dirty="0"/>
          </a:p>
        </p:txBody>
      </p:sp>
      <p:sp>
        <p:nvSpPr>
          <p:cNvPr id="6" name="Title 1"/>
          <p:cNvSpPr>
            <a:spLocks noGrp="1"/>
          </p:cNvSpPr>
          <p:nvPr>
            <p:ph type="title"/>
          </p:nvPr>
        </p:nvSpPr>
        <p:spPr>
          <a:xfrm>
            <a:off x="350520" y="944058"/>
            <a:ext cx="8503920" cy="994172"/>
          </a:xfrm>
        </p:spPr>
        <p:txBody>
          <a:bodyPr/>
          <a:lstStyle/>
          <a:p>
            <a:r>
              <a:rPr lang="en-US" dirty="0"/>
              <a:t>InterTradeIreland Brexit Advisory Service </a:t>
            </a:r>
          </a:p>
        </p:txBody>
      </p:sp>
    </p:spTree>
    <p:extLst>
      <p:ext uri="{BB962C8B-B14F-4D97-AF65-F5344CB8AC3E}">
        <p14:creationId xmlns:p14="http://schemas.microsoft.com/office/powerpoint/2010/main" val="15297432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InterTradeIreland Brexit Advisory Service </a:t>
            </a:r>
          </a:p>
        </p:txBody>
      </p:sp>
      <p:sp>
        <p:nvSpPr>
          <p:cNvPr id="4" name="Rectangle 3"/>
          <p:cNvSpPr/>
          <p:nvPr/>
        </p:nvSpPr>
        <p:spPr>
          <a:xfrm>
            <a:off x="321772" y="2125266"/>
            <a:ext cx="8622377" cy="300082"/>
          </a:xfrm>
          <a:prstGeom prst="rect">
            <a:avLst/>
          </a:prstGeom>
        </p:spPr>
        <p:txBody>
          <a:bodyPr wrap="square">
            <a:spAutoFit/>
          </a:bodyPr>
          <a:lstStyle/>
          <a:p>
            <a:pPr defTabSz="514350">
              <a:spcBef>
                <a:spcPts val="900"/>
              </a:spcBef>
            </a:pPr>
            <a:r>
              <a:rPr lang="en-GB" sz="1350" b="1" dirty="0">
                <a:solidFill>
                  <a:srgbClr val="254C5B"/>
                </a:solidFill>
                <a:cs typeface="Helvetica" panose="020B0604020202020204" pitchFamily="34" charset="0"/>
              </a:rPr>
              <a:t>	</a:t>
            </a:r>
            <a:endParaRPr lang="en-GB" sz="1350" u="sng" dirty="0">
              <a:solidFill>
                <a:srgbClr val="70AD47">
                  <a:lumMod val="50000"/>
                </a:srgbClr>
              </a:solidFill>
              <a:cs typeface="Helvetica" panose="020B0604020202020204" pitchFamily="34" charset="0"/>
            </a:endParaRPr>
          </a:p>
        </p:txBody>
      </p:sp>
      <p:sp>
        <p:nvSpPr>
          <p:cNvPr id="5" name="Content Placeholder 3"/>
          <p:cNvSpPr txBox="1">
            <a:spLocks/>
          </p:cNvSpPr>
          <p:nvPr/>
        </p:nvSpPr>
        <p:spPr>
          <a:xfrm>
            <a:off x="365761" y="2263765"/>
            <a:ext cx="8471708" cy="32635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100" b="1" dirty="0">
                <a:solidFill>
                  <a:srgbClr val="44546A">
                    <a:lumMod val="50000"/>
                  </a:srgbClr>
                </a:solidFill>
                <a:cs typeface="Helvetica" panose="020B0604020202020204" pitchFamily="34" charset="0"/>
              </a:rPr>
              <a:t>Digital Content  </a:t>
            </a:r>
            <a:r>
              <a:rPr lang="en-GB" sz="2100" dirty="0">
                <a:solidFill>
                  <a:srgbClr val="00A7B5"/>
                </a:solidFill>
                <a:cs typeface="Helvetica" panose="020B0604020202020204" pitchFamily="34" charset="0"/>
                <a:hlinkClick r:id="rId2"/>
              </a:rPr>
              <a:t>https://brexit2020.intertradeireland.com/</a:t>
            </a:r>
            <a:endParaRPr lang="en-GB" sz="2100" dirty="0">
              <a:solidFill>
                <a:srgbClr val="00A7B5"/>
              </a:solidFill>
              <a:cs typeface="Helvetica" panose="020B0604020202020204" pitchFamily="34" charset="0"/>
            </a:endParaRPr>
          </a:p>
          <a:p>
            <a:pPr marL="0" indent="0">
              <a:buNone/>
            </a:pPr>
            <a:endParaRPr lang="en-GB" sz="2100" dirty="0">
              <a:solidFill>
                <a:srgbClr val="00A7B5"/>
              </a:solidFill>
              <a:cs typeface="Helvetica" panose="020B0604020202020204" pitchFamily="34" charset="0"/>
            </a:endParaRPr>
          </a:p>
          <a:p>
            <a:r>
              <a:rPr lang="en-GB" sz="2100" dirty="0">
                <a:solidFill>
                  <a:srgbClr val="44546A">
                    <a:lumMod val="50000"/>
                  </a:srgbClr>
                </a:solidFill>
                <a:cs typeface="Helvetica" panose="020B0604020202020204" pitchFamily="34" charset="0"/>
              </a:rPr>
              <a:t>Trade in Goods</a:t>
            </a:r>
          </a:p>
          <a:p>
            <a:r>
              <a:rPr lang="en-GB" sz="2100" dirty="0">
                <a:solidFill>
                  <a:srgbClr val="44546A">
                    <a:lumMod val="50000"/>
                  </a:srgbClr>
                </a:solidFill>
                <a:cs typeface="Helvetica" panose="020B0604020202020204" pitchFamily="34" charset="0"/>
              </a:rPr>
              <a:t>Trade in Services</a:t>
            </a:r>
          </a:p>
          <a:p>
            <a:r>
              <a:rPr lang="en-GB" sz="2100" dirty="0">
                <a:solidFill>
                  <a:srgbClr val="44546A">
                    <a:lumMod val="50000"/>
                  </a:srgbClr>
                </a:solidFill>
                <a:cs typeface="Helvetica" panose="020B0604020202020204" pitchFamily="34" charset="0"/>
              </a:rPr>
              <a:t>People</a:t>
            </a:r>
          </a:p>
          <a:p>
            <a:r>
              <a:rPr lang="en-GB" sz="2100" dirty="0">
                <a:solidFill>
                  <a:srgbClr val="44546A">
                    <a:lumMod val="50000"/>
                  </a:srgbClr>
                </a:solidFill>
                <a:cs typeface="Helvetica" panose="020B0604020202020204" pitchFamily="34" charset="0"/>
              </a:rPr>
              <a:t>Latest Update</a:t>
            </a:r>
          </a:p>
          <a:p>
            <a:r>
              <a:rPr lang="en-GB" sz="2100" dirty="0">
                <a:solidFill>
                  <a:srgbClr val="44546A">
                    <a:lumMod val="50000"/>
                  </a:srgbClr>
                </a:solidFill>
                <a:cs typeface="Helvetica" panose="020B0604020202020204" pitchFamily="34" charset="0"/>
              </a:rPr>
              <a:t>FAQ’s and Events</a:t>
            </a:r>
          </a:p>
          <a:p>
            <a:pPr marL="685800" lvl="2" indent="0" algn="ctr">
              <a:buNone/>
            </a:pPr>
            <a:r>
              <a:rPr lang="en-US" sz="2100" dirty="0">
                <a:solidFill>
                  <a:prstClr val="black"/>
                </a:solidFill>
                <a:hlinkClick r:id="rId3"/>
              </a:rPr>
              <a:t>https://intertradeireland.com/brexit</a:t>
            </a:r>
            <a:endParaRPr lang="en-US" sz="2100" dirty="0">
              <a:solidFill>
                <a:prstClr val="black"/>
              </a:solidFill>
            </a:endParaRPr>
          </a:p>
          <a:p>
            <a:endParaRPr lang="en-GB" sz="2100" dirty="0">
              <a:solidFill>
                <a:srgbClr val="44546A">
                  <a:lumMod val="50000"/>
                </a:srgbClr>
              </a:solidFill>
              <a:cs typeface="Helvetica" panose="020B0604020202020204" pitchFamily="34" charset="0"/>
            </a:endParaRPr>
          </a:p>
          <a:p>
            <a:endParaRPr lang="en-US" sz="2100" dirty="0">
              <a:solidFill>
                <a:prstClr val="black"/>
              </a:solidFill>
            </a:endParaRPr>
          </a:p>
        </p:txBody>
      </p:sp>
    </p:spTree>
    <p:extLst>
      <p:ext uri="{BB962C8B-B14F-4D97-AF65-F5344CB8AC3E}">
        <p14:creationId xmlns:p14="http://schemas.microsoft.com/office/powerpoint/2010/main" val="3003870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306782" y="2125266"/>
            <a:ext cx="4149945" cy="3002648"/>
          </a:xfrm>
          <a:prstGeom prst="rect">
            <a:avLst/>
          </a:prstGeom>
        </p:spPr>
      </p:pic>
      <p:sp>
        <p:nvSpPr>
          <p:cNvPr id="5" name="Title 1"/>
          <p:cNvSpPr>
            <a:spLocks noGrp="1"/>
          </p:cNvSpPr>
          <p:nvPr>
            <p:ph type="title"/>
          </p:nvPr>
        </p:nvSpPr>
        <p:spPr/>
        <p:txBody>
          <a:bodyPr/>
          <a:lstStyle/>
          <a:p>
            <a:r>
              <a:rPr lang="en-US" dirty="0"/>
              <a:t>Digital Content</a:t>
            </a:r>
          </a:p>
        </p:txBody>
      </p:sp>
      <p:sp>
        <p:nvSpPr>
          <p:cNvPr id="6" name="Rectangle 5"/>
          <p:cNvSpPr/>
          <p:nvPr/>
        </p:nvSpPr>
        <p:spPr>
          <a:xfrm>
            <a:off x="3169228" y="1270389"/>
            <a:ext cx="5730932" cy="415498"/>
          </a:xfrm>
          <a:prstGeom prst="rect">
            <a:avLst/>
          </a:prstGeom>
        </p:spPr>
        <p:txBody>
          <a:bodyPr wrap="square">
            <a:spAutoFit/>
          </a:bodyPr>
          <a:lstStyle/>
          <a:p>
            <a:pPr lvl="2" algn="ctr" defTabSz="685800"/>
            <a:r>
              <a:rPr lang="en-US" sz="2100" dirty="0">
                <a:solidFill>
                  <a:prstClr val="black"/>
                </a:solidFill>
                <a:hlinkClick r:id="rId3"/>
              </a:rPr>
              <a:t>https://intertradeireland.com/brexit</a:t>
            </a:r>
            <a:endParaRPr lang="en-US" sz="2100" dirty="0">
              <a:solidFill>
                <a:prstClr val="black"/>
              </a:solidFill>
            </a:endParaRPr>
          </a:p>
        </p:txBody>
      </p:sp>
    </p:spTree>
    <p:extLst>
      <p:ext uri="{BB962C8B-B14F-4D97-AF65-F5344CB8AC3E}">
        <p14:creationId xmlns:p14="http://schemas.microsoft.com/office/powerpoint/2010/main" val="6916321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5760" y="1877225"/>
            <a:ext cx="8534400" cy="507831"/>
          </a:xfrm>
          <a:prstGeom prst="rect">
            <a:avLst/>
          </a:prstGeom>
        </p:spPr>
        <p:txBody>
          <a:bodyPr wrap="square">
            <a:spAutoFit/>
          </a:bodyPr>
          <a:lstStyle/>
          <a:p>
            <a:pPr defTabSz="685800"/>
            <a:r>
              <a:rPr lang="en-GB" sz="1350" b="1" dirty="0">
                <a:solidFill>
                  <a:prstClr val="black"/>
                </a:solidFill>
              </a:rPr>
              <a:t>Introduction</a:t>
            </a:r>
            <a:r>
              <a:rPr lang="en-GB" sz="1350" dirty="0">
                <a:solidFill>
                  <a:prstClr val="black"/>
                </a:solidFill>
              </a:rPr>
              <a:t>- Introducing you to a simple guide to the EU Settlement Scheme and the post-Brexit immigration scheme with a focus on The Common Travel Area and Frontier Workers.</a:t>
            </a:r>
            <a:endParaRPr lang="en-US" sz="1350" dirty="0">
              <a:solidFill>
                <a:prstClr val="black"/>
              </a:solidFill>
            </a:endParaRPr>
          </a:p>
        </p:txBody>
      </p:sp>
      <p:sp>
        <p:nvSpPr>
          <p:cNvPr id="6" name="Rectangle 5"/>
          <p:cNvSpPr/>
          <p:nvPr/>
        </p:nvSpPr>
        <p:spPr>
          <a:xfrm>
            <a:off x="365759" y="3043046"/>
            <a:ext cx="9144000" cy="507831"/>
          </a:xfrm>
          <a:prstGeom prst="rect">
            <a:avLst/>
          </a:prstGeom>
        </p:spPr>
        <p:txBody>
          <a:bodyPr wrap="square">
            <a:spAutoFit/>
          </a:bodyPr>
          <a:lstStyle/>
          <a:p>
            <a:pPr defTabSz="685800"/>
            <a:r>
              <a:rPr lang="en-GB" sz="1350" b="1" dirty="0">
                <a:solidFill>
                  <a:prstClr val="black"/>
                </a:solidFill>
              </a:rPr>
              <a:t>Employer Information </a:t>
            </a:r>
            <a:r>
              <a:rPr lang="en-GB" sz="1350" dirty="0">
                <a:solidFill>
                  <a:prstClr val="black"/>
                </a:solidFill>
              </a:rPr>
              <a:t>- What does the EU Settlement Scheme mean for employers, how employers can help employees, along with tips, help and support. </a:t>
            </a:r>
            <a:endParaRPr lang="en-US" sz="1350" dirty="0">
              <a:solidFill>
                <a:prstClr val="black"/>
              </a:solidFill>
            </a:endParaRPr>
          </a:p>
        </p:txBody>
      </p:sp>
      <p:sp>
        <p:nvSpPr>
          <p:cNvPr id="7" name="Rectangle 6"/>
          <p:cNvSpPr/>
          <p:nvPr/>
        </p:nvSpPr>
        <p:spPr>
          <a:xfrm>
            <a:off x="365759" y="2462969"/>
            <a:ext cx="8534400" cy="507831"/>
          </a:xfrm>
          <a:prstGeom prst="rect">
            <a:avLst/>
          </a:prstGeom>
        </p:spPr>
        <p:txBody>
          <a:bodyPr wrap="square">
            <a:spAutoFit/>
          </a:bodyPr>
          <a:lstStyle/>
          <a:p>
            <a:pPr defTabSz="685800"/>
            <a:r>
              <a:rPr lang="en-GB" sz="1350" b="1" dirty="0">
                <a:solidFill>
                  <a:prstClr val="black"/>
                </a:solidFill>
              </a:rPr>
              <a:t>Employee Information </a:t>
            </a:r>
            <a:r>
              <a:rPr lang="en-GB" sz="1350" dirty="0">
                <a:solidFill>
                  <a:prstClr val="black"/>
                </a:solidFill>
              </a:rPr>
              <a:t>- What does the EU Settlement Scheme mean for employees with tips, help and support.</a:t>
            </a:r>
            <a:endParaRPr lang="en-US" sz="1350" dirty="0">
              <a:solidFill>
                <a:prstClr val="black"/>
              </a:solidFill>
            </a:endParaRPr>
          </a:p>
        </p:txBody>
      </p:sp>
      <p:sp>
        <p:nvSpPr>
          <p:cNvPr id="8" name="Rectangle 7"/>
          <p:cNvSpPr/>
          <p:nvPr/>
        </p:nvSpPr>
        <p:spPr>
          <a:xfrm>
            <a:off x="1784985" y="4781478"/>
            <a:ext cx="6830378" cy="300082"/>
          </a:xfrm>
          <a:prstGeom prst="rect">
            <a:avLst/>
          </a:prstGeom>
        </p:spPr>
        <p:txBody>
          <a:bodyPr wrap="square">
            <a:spAutoFit/>
          </a:bodyPr>
          <a:lstStyle/>
          <a:p>
            <a:pPr defTabSz="685800"/>
            <a:r>
              <a:rPr lang="en-GB" sz="1350" b="1" dirty="0">
                <a:solidFill>
                  <a:prstClr val="black"/>
                </a:solidFill>
              </a:rPr>
              <a:t>New Immigration  -System  </a:t>
            </a:r>
            <a:r>
              <a:rPr lang="en-GB" sz="1350" dirty="0">
                <a:solidFill>
                  <a:prstClr val="black"/>
                </a:solidFill>
              </a:rPr>
              <a:t>- Details on the new points-based immigration system.</a:t>
            </a:r>
            <a:endParaRPr lang="en-US" sz="1350" dirty="0">
              <a:solidFill>
                <a:prstClr val="black"/>
              </a:solidFill>
            </a:endParaRPr>
          </a:p>
        </p:txBody>
      </p:sp>
      <p:sp>
        <p:nvSpPr>
          <p:cNvPr id="9" name="Title 8"/>
          <p:cNvSpPr>
            <a:spLocks noGrp="1"/>
          </p:cNvSpPr>
          <p:nvPr>
            <p:ph type="title"/>
          </p:nvPr>
        </p:nvSpPr>
        <p:spPr/>
        <p:txBody>
          <a:bodyPr/>
          <a:lstStyle/>
          <a:p>
            <a:r>
              <a:rPr lang="en-US" dirty="0"/>
              <a:t>Digital Content  </a:t>
            </a:r>
          </a:p>
        </p:txBody>
      </p:sp>
      <p:sp>
        <p:nvSpPr>
          <p:cNvPr id="10" name="Rectangle 9"/>
          <p:cNvSpPr/>
          <p:nvPr/>
        </p:nvSpPr>
        <p:spPr>
          <a:xfrm>
            <a:off x="365760" y="3547714"/>
            <a:ext cx="8624650" cy="507831"/>
          </a:xfrm>
          <a:prstGeom prst="rect">
            <a:avLst/>
          </a:prstGeom>
        </p:spPr>
        <p:txBody>
          <a:bodyPr wrap="square">
            <a:spAutoFit/>
          </a:bodyPr>
          <a:lstStyle/>
          <a:p>
            <a:pPr defTabSz="685800"/>
            <a:r>
              <a:rPr lang="en-GB" sz="1350" b="1" dirty="0">
                <a:solidFill>
                  <a:prstClr val="black"/>
                </a:solidFill>
              </a:rPr>
              <a:t>Key Information </a:t>
            </a:r>
            <a:r>
              <a:rPr lang="en-GB" sz="1350" dirty="0">
                <a:solidFill>
                  <a:prstClr val="black"/>
                </a:solidFill>
              </a:rPr>
              <a:t>– </a:t>
            </a:r>
            <a:r>
              <a:rPr lang="en-GB" sz="1350" b="1" dirty="0">
                <a:solidFill>
                  <a:prstClr val="black"/>
                </a:solidFill>
              </a:rPr>
              <a:t>Cross Border Traders </a:t>
            </a:r>
            <a:r>
              <a:rPr lang="en-GB" sz="1350" dirty="0">
                <a:solidFill>
                  <a:prstClr val="black"/>
                </a:solidFill>
              </a:rPr>
              <a:t>- This guide provides detailed information on what cross-border traders need to do in preparation for January 2021. </a:t>
            </a:r>
          </a:p>
        </p:txBody>
      </p:sp>
      <p:sp>
        <p:nvSpPr>
          <p:cNvPr id="11" name="Rectangle 10"/>
          <p:cNvSpPr/>
          <p:nvPr/>
        </p:nvSpPr>
        <p:spPr>
          <a:xfrm>
            <a:off x="365760" y="4164596"/>
            <a:ext cx="8778241" cy="507831"/>
          </a:xfrm>
          <a:prstGeom prst="rect">
            <a:avLst/>
          </a:prstGeom>
        </p:spPr>
        <p:txBody>
          <a:bodyPr wrap="square">
            <a:spAutoFit/>
          </a:bodyPr>
          <a:lstStyle/>
          <a:p>
            <a:pPr defTabSz="685800"/>
            <a:r>
              <a:rPr lang="en-GB" sz="1350" b="1" dirty="0">
                <a:solidFill>
                  <a:prstClr val="black"/>
                </a:solidFill>
              </a:rPr>
              <a:t>British passport holders &amp; their family members living in Ireland </a:t>
            </a:r>
            <a:r>
              <a:rPr lang="en-GB" sz="1350" dirty="0">
                <a:solidFill>
                  <a:prstClr val="black"/>
                </a:solidFill>
              </a:rPr>
              <a:t>- If you are a British passport holder (or their family member) and you live in Ireland, this information will help you understand what Brexit means for you.</a:t>
            </a:r>
            <a:endParaRPr lang="en-US" sz="1350" dirty="0">
              <a:solidFill>
                <a:prstClr val="black"/>
              </a:solidFill>
            </a:endParaRPr>
          </a:p>
        </p:txBody>
      </p:sp>
      <p:sp>
        <p:nvSpPr>
          <p:cNvPr id="12" name="Rectangle 11"/>
          <p:cNvSpPr/>
          <p:nvPr/>
        </p:nvSpPr>
        <p:spPr>
          <a:xfrm>
            <a:off x="1784984" y="5058477"/>
            <a:ext cx="7115175" cy="923330"/>
          </a:xfrm>
          <a:prstGeom prst="rect">
            <a:avLst/>
          </a:prstGeom>
        </p:spPr>
        <p:txBody>
          <a:bodyPr wrap="square">
            <a:spAutoFit/>
          </a:bodyPr>
          <a:lstStyle/>
          <a:p>
            <a:pPr defTabSz="685800"/>
            <a:endParaRPr lang="en-GB" sz="1350" b="1" dirty="0">
              <a:solidFill>
                <a:prstClr val="black"/>
              </a:solidFill>
            </a:endParaRPr>
          </a:p>
          <a:p>
            <a:pPr defTabSz="685800"/>
            <a:r>
              <a:rPr lang="en-GB" sz="1350" b="1" dirty="0">
                <a:solidFill>
                  <a:prstClr val="black"/>
                </a:solidFill>
              </a:rPr>
              <a:t>FAQs</a:t>
            </a:r>
          </a:p>
          <a:p>
            <a:pPr defTabSz="685800"/>
            <a:r>
              <a:rPr lang="en-GB" sz="1350" dirty="0">
                <a:solidFill>
                  <a:prstClr val="black"/>
                </a:solidFill>
              </a:rPr>
              <a:t>These are frequently asked questions relating specifically to the EU Settlement Scheme and the post-Brexit immigration scheme</a:t>
            </a:r>
            <a:endParaRPr lang="en-US" sz="1350" dirty="0">
              <a:solidFill>
                <a:prstClr val="black"/>
              </a:solidFill>
            </a:endParaRPr>
          </a:p>
        </p:txBody>
      </p:sp>
      <p:sp>
        <p:nvSpPr>
          <p:cNvPr id="13" name="Rectangle 12"/>
          <p:cNvSpPr/>
          <p:nvPr/>
        </p:nvSpPr>
        <p:spPr>
          <a:xfrm>
            <a:off x="3366655" y="1141726"/>
            <a:ext cx="5403272" cy="415498"/>
          </a:xfrm>
          <a:prstGeom prst="rect">
            <a:avLst/>
          </a:prstGeom>
        </p:spPr>
        <p:txBody>
          <a:bodyPr wrap="square">
            <a:spAutoFit/>
          </a:bodyPr>
          <a:lstStyle/>
          <a:p>
            <a:pPr lvl="2" algn="ctr" defTabSz="685800"/>
            <a:r>
              <a:rPr lang="en-US" sz="2100" dirty="0">
                <a:solidFill>
                  <a:prstClr val="black"/>
                </a:solidFill>
                <a:hlinkClick r:id="rId2"/>
              </a:rPr>
              <a:t>https://intertradeireland.com/brexit</a:t>
            </a:r>
            <a:endParaRPr lang="en-US" sz="2100" dirty="0">
              <a:solidFill>
                <a:prstClr val="black"/>
              </a:solidFill>
            </a:endParaRPr>
          </a:p>
        </p:txBody>
      </p:sp>
    </p:spTree>
    <p:extLst>
      <p:ext uri="{BB962C8B-B14F-4D97-AF65-F5344CB8AC3E}">
        <p14:creationId xmlns:p14="http://schemas.microsoft.com/office/powerpoint/2010/main" val="3927215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50520" y="2226469"/>
            <a:ext cx="8503920" cy="3263504"/>
          </a:xfrm>
        </p:spPr>
        <p:txBody>
          <a:bodyPr>
            <a:normAutofit fontScale="25000" lnSpcReduction="20000"/>
          </a:bodyPr>
          <a:lstStyle/>
          <a:p>
            <a:pPr algn="ctr" defTabSz="514350">
              <a:spcBef>
                <a:spcPts val="900"/>
              </a:spcBef>
            </a:pPr>
            <a:r>
              <a:rPr lang="en-GB" sz="7200" b="1" dirty="0">
                <a:solidFill>
                  <a:schemeClr val="tx2">
                    <a:lumMod val="50000"/>
                  </a:schemeClr>
                </a:solidFill>
                <a:cs typeface="Arial" panose="020B0604020202020204" pitchFamily="34" charset="0"/>
              </a:rPr>
              <a:t>Know where to get support</a:t>
            </a:r>
          </a:p>
          <a:p>
            <a:pPr algn="ctr" defTabSz="514350">
              <a:spcBef>
                <a:spcPts val="900"/>
              </a:spcBef>
            </a:pPr>
            <a:endParaRPr lang="en-GB" sz="6000" b="1" dirty="0">
              <a:solidFill>
                <a:schemeClr val="tx2">
                  <a:lumMod val="50000"/>
                </a:schemeClr>
              </a:solidFill>
              <a:cs typeface="Arial" panose="020B0604020202020204" pitchFamily="34" charset="0"/>
            </a:endParaRPr>
          </a:p>
          <a:p>
            <a:pPr algn="ctr" defTabSz="514350">
              <a:spcBef>
                <a:spcPts val="900"/>
              </a:spcBef>
            </a:pPr>
            <a:r>
              <a:rPr lang="en-GB" sz="6000" b="1" i="1" dirty="0">
                <a:solidFill>
                  <a:schemeClr val="tx2">
                    <a:lumMod val="50000"/>
                  </a:schemeClr>
                </a:solidFill>
                <a:cs typeface="Arial" panose="020B0604020202020204" pitchFamily="34" charset="0"/>
              </a:rPr>
              <a:t>Tip - One thing a day and share the tasks if you can </a:t>
            </a:r>
          </a:p>
          <a:p>
            <a:pPr algn="ctr" defTabSz="514350">
              <a:spcBef>
                <a:spcPts val="900"/>
              </a:spcBef>
            </a:pPr>
            <a:r>
              <a:rPr lang="en-GB" sz="6000" dirty="0">
                <a:solidFill>
                  <a:srgbClr val="254C5B"/>
                </a:solidFill>
                <a:cs typeface="Arial" panose="020B0604020202020204" pitchFamily="34" charset="0"/>
              </a:rPr>
              <a:t> </a:t>
            </a:r>
          </a:p>
          <a:p>
            <a:pPr marL="342900" indent="-342900" algn="ctr" defTabSz="514350">
              <a:spcBef>
                <a:spcPts val="900"/>
              </a:spcBef>
              <a:buFont typeface="Arial" panose="020B0604020202020204" pitchFamily="34" charset="0"/>
              <a:buChar char="•"/>
            </a:pPr>
            <a:endParaRPr lang="en-US" sz="6000" dirty="0">
              <a:solidFill>
                <a:schemeClr val="tx2">
                  <a:lumMod val="50000"/>
                </a:schemeClr>
              </a:solidFill>
              <a:cs typeface="Arial" panose="020B0604020202020204" pitchFamily="34" charset="0"/>
            </a:endParaRPr>
          </a:p>
          <a:p>
            <a:pPr marL="0" indent="0" algn="ctr" defTabSz="514350">
              <a:spcBef>
                <a:spcPts val="900"/>
              </a:spcBef>
            </a:pPr>
            <a:r>
              <a:rPr lang="en-US" sz="6000" b="1" dirty="0">
                <a:solidFill>
                  <a:schemeClr val="tx2">
                    <a:lumMod val="50000"/>
                  </a:schemeClr>
                </a:solidFill>
                <a:cs typeface="Arial" panose="020B0604020202020204" pitchFamily="34" charset="0"/>
              </a:rPr>
              <a:t>UK </a:t>
            </a:r>
            <a:r>
              <a:rPr lang="en-US" sz="6000" b="1" dirty="0" err="1">
                <a:solidFill>
                  <a:schemeClr val="tx2">
                    <a:lumMod val="50000"/>
                  </a:schemeClr>
                </a:solidFill>
                <a:cs typeface="Arial" panose="020B0604020202020204" pitchFamily="34" charset="0"/>
              </a:rPr>
              <a:t>Gov</a:t>
            </a:r>
            <a:r>
              <a:rPr lang="en-US" sz="6000" b="1" dirty="0">
                <a:solidFill>
                  <a:schemeClr val="tx2">
                    <a:lumMod val="50000"/>
                  </a:schemeClr>
                </a:solidFill>
                <a:cs typeface="Arial" panose="020B0604020202020204" pitchFamily="34" charset="0"/>
              </a:rPr>
              <a:t> Transition Site </a:t>
            </a:r>
            <a:r>
              <a:rPr lang="en-US" sz="6000" dirty="0">
                <a:solidFill>
                  <a:schemeClr val="tx2">
                    <a:lumMod val="50000"/>
                  </a:schemeClr>
                </a:solidFill>
                <a:cs typeface="Arial" panose="020B0604020202020204" pitchFamily="34" charset="0"/>
                <a:hlinkClick r:id="rId2"/>
              </a:rPr>
              <a:t>https://www.gov.uk/transition</a:t>
            </a:r>
            <a:endParaRPr lang="en-US" sz="6000" dirty="0">
              <a:solidFill>
                <a:schemeClr val="tx2">
                  <a:lumMod val="50000"/>
                </a:schemeClr>
              </a:solidFill>
              <a:cs typeface="Arial" panose="020B0604020202020204" pitchFamily="34" charset="0"/>
            </a:endParaRPr>
          </a:p>
          <a:p>
            <a:pPr marL="0" indent="0" algn="ctr" defTabSz="514350">
              <a:spcBef>
                <a:spcPts val="900"/>
              </a:spcBef>
            </a:pPr>
            <a:endParaRPr lang="en-US" sz="6000" dirty="0">
              <a:solidFill>
                <a:schemeClr val="tx2">
                  <a:lumMod val="50000"/>
                </a:schemeClr>
              </a:solidFill>
              <a:cs typeface="Arial" panose="020B0604020202020204" pitchFamily="34" charset="0"/>
            </a:endParaRPr>
          </a:p>
          <a:p>
            <a:pPr marL="0" indent="0" algn="ctr" defTabSz="514350">
              <a:spcBef>
                <a:spcPts val="900"/>
              </a:spcBef>
            </a:pPr>
            <a:r>
              <a:rPr lang="en-US" sz="6000" b="1" dirty="0">
                <a:solidFill>
                  <a:schemeClr val="tx2">
                    <a:lumMod val="50000"/>
                  </a:schemeClr>
                </a:solidFill>
                <a:cs typeface="Arial" panose="020B0604020202020204" pitchFamily="34" charset="0"/>
              </a:rPr>
              <a:t>DETE Ireland Brexit Readiness Checklist and list of supports </a:t>
            </a:r>
            <a:r>
              <a:rPr lang="en-US" sz="6000" dirty="0">
                <a:solidFill>
                  <a:schemeClr val="tx2">
                    <a:lumMod val="50000"/>
                  </a:schemeClr>
                </a:solidFill>
                <a:cs typeface="Arial" panose="020B0604020202020204" pitchFamily="34" charset="0"/>
                <a:hlinkClick r:id="rId3"/>
              </a:rPr>
              <a:t>https://enterprise.gov.ie/en/Publications/Brexit-Readiness-Checklist.html</a:t>
            </a:r>
            <a:endParaRPr lang="en-US" sz="6000" dirty="0">
              <a:solidFill>
                <a:schemeClr val="tx2">
                  <a:lumMod val="50000"/>
                </a:schemeClr>
              </a:solidFill>
              <a:cs typeface="Arial" panose="020B0604020202020204" pitchFamily="34" charset="0"/>
            </a:endParaRPr>
          </a:p>
          <a:p>
            <a:pPr marL="0" indent="0" algn="ctr" defTabSz="514350">
              <a:spcBef>
                <a:spcPts val="900"/>
              </a:spcBef>
            </a:pPr>
            <a:endParaRPr lang="en-US" sz="6000" dirty="0">
              <a:solidFill>
                <a:schemeClr val="tx2">
                  <a:lumMod val="50000"/>
                </a:schemeClr>
              </a:solidFill>
              <a:cs typeface="Arial" panose="020B0604020202020204" pitchFamily="34" charset="0"/>
            </a:endParaRPr>
          </a:p>
          <a:p>
            <a:pPr algn="ctr" defTabSz="514350">
              <a:spcBef>
                <a:spcPts val="900"/>
              </a:spcBef>
            </a:pPr>
            <a:endParaRPr lang="en-US" sz="6000" b="1" dirty="0">
              <a:solidFill>
                <a:schemeClr val="tx2">
                  <a:lumMod val="50000"/>
                </a:schemeClr>
              </a:solidFill>
              <a:cs typeface="Arial" panose="020B0604020202020204" pitchFamily="34" charset="0"/>
            </a:endParaRPr>
          </a:p>
          <a:p>
            <a:pPr algn="ctr" defTabSz="514350">
              <a:spcBef>
                <a:spcPts val="900"/>
              </a:spcBef>
            </a:pPr>
            <a:r>
              <a:rPr lang="en-US" sz="7200" b="1" dirty="0">
                <a:solidFill>
                  <a:schemeClr val="tx2">
                    <a:lumMod val="50000"/>
                  </a:schemeClr>
                </a:solidFill>
                <a:cs typeface="Arial" panose="020B0604020202020204" pitchFamily="34" charset="0"/>
              </a:rPr>
              <a:t>Contact us</a:t>
            </a:r>
          </a:p>
          <a:p>
            <a:pPr algn="ctr" defTabSz="514350">
              <a:spcBef>
                <a:spcPts val="900"/>
              </a:spcBef>
            </a:pPr>
            <a:r>
              <a:rPr lang="en-US" sz="6000" b="1" dirty="0">
                <a:solidFill>
                  <a:schemeClr val="tx2">
                    <a:lumMod val="50000"/>
                  </a:schemeClr>
                </a:solidFill>
                <a:cs typeface="Arial" panose="020B0604020202020204" pitchFamily="34" charset="0"/>
              </a:rPr>
              <a:t> </a:t>
            </a:r>
            <a:r>
              <a:rPr lang="en-US" sz="6000" dirty="0">
                <a:solidFill>
                  <a:srgbClr val="254C5B"/>
                </a:solidFill>
                <a:cs typeface="Arial" panose="020B0604020202020204" pitchFamily="34" charset="0"/>
                <a:hlinkClick r:id="rId4"/>
              </a:rPr>
              <a:t>brexit@intertradeireland.com</a:t>
            </a:r>
            <a:endParaRPr lang="en-US" sz="6000" dirty="0">
              <a:solidFill>
                <a:srgbClr val="254C5B"/>
              </a:solidFill>
              <a:cs typeface="Arial" panose="020B0604020202020204" pitchFamily="34" charset="0"/>
            </a:endParaRPr>
          </a:p>
          <a:p>
            <a:pPr algn="ctr" defTabSz="514350">
              <a:spcBef>
                <a:spcPts val="900"/>
              </a:spcBef>
            </a:pPr>
            <a:r>
              <a:rPr lang="en-US" sz="6000" b="1" dirty="0">
                <a:hlinkClick r:id="rId5"/>
              </a:rPr>
              <a:t>https://intertradeireland.com/brexit</a:t>
            </a:r>
            <a:endParaRPr lang="en-US" sz="6000" b="1" dirty="0"/>
          </a:p>
          <a:p>
            <a:pPr algn="ctr" defTabSz="514350">
              <a:spcBef>
                <a:spcPts val="900"/>
              </a:spcBef>
            </a:pPr>
            <a:endParaRPr lang="en-US" dirty="0">
              <a:solidFill>
                <a:srgbClr val="254C5B"/>
              </a:solidFill>
              <a:latin typeface="Arial" panose="020B0604020202020204" pitchFamily="34" charset="0"/>
              <a:cs typeface="Arial" panose="020B0604020202020204" pitchFamily="34" charset="0"/>
            </a:endParaRPr>
          </a:p>
          <a:p>
            <a:pPr algn="ctr" defTabSz="514350">
              <a:spcBef>
                <a:spcPts val="900"/>
              </a:spcBef>
            </a:pPr>
            <a:endParaRPr lang="en-US" dirty="0">
              <a:solidFill>
                <a:srgbClr val="254C5B"/>
              </a:solidFill>
              <a:latin typeface="Arial" panose="020B0604020202020204" pitchFamily="34" charset="0"/>
              <a:cs typeface="Arial" panose="020B0604020202020204" pitchFamily="34" charset="0"/>
            </a:endParaRPr>
          </a:p>
          <a:p>
            <a:pPr algn="ctr" defTabSz="514350">
              <a:spcBef>
                <a:spcPts val="900"/>
              </a:spcBef>
            </a:pPr>
            <a:endParaRPr lang="en-US" dirty="0">
              <a:solidFill>
                <a:srgbClr val="254C5B"/>
              </a:solidFill>
              <a:cs typeface="Helvetica" panose="020B0604020202020204" pitchFamily="34" charset="0"/>
            </a:endParaRPr>
          </a:p>
          <a:p>
            <a:pPr algn="ctr" defTabSz="514350">
              <a:spcBef>
                <a:spcPts val="900"/>
              </a:spcBef>
            </a:pPr>
            <a:r>
              <a:rPr lang="en-US" b="1" dirty="0">
                <a:solidFill>
                  <a:schemeClr val="tx2">
                    <a:lumMod val="50000"/>
                  </a:schemeClr>
                </a:solidFill>
                <a:cs typeface="Helvetica" panose="020B0604020202020204" pitchFamily="34" charset="0"/>
              </a:rPr>
              <a:t> </a:t>
            </a:r>
            <a:endParaRPr lang="en-GB" b="1" dirty="0">
              <a:solidFill>
                <a:schemeClr val="tx2">
                  <a:lumMod val="50000"/>
                </a:schemeClr>
              </a:solidFill>
              <a:cs typeface="Helvetica" panose="020B0604020202020204" pitchFamily="34" charset="0"/>
            </a:endParaRPr>
          </a:p>
          <a:p>
            <a:pPr defTabSz="514350">
              <a:spcBef>
                <a:spcPts val="900"/>
              </a:spcBef>
            </a:pPr>
            <a:endParaRPr lang="en-US" dirty="0"/>
          </a:p>
        </p:txBody>
      </p:sp>
      <p:sp>
        <p:nvSpPr>
          <p:cNvPr id="6" name="Title 1"/>
          <p:cNvSpPr>
            <a:spLocks noGrp="1"/>
          </p:cNvSpPr>
          <p:nvPr>
            <p:ph type="title"/>
          </p:nvPr>
        </p:nvSpPr>
        <p:spPr/>
        <p:txBody>
          <a:bodyPr/>
          <a:lstStyle/>
          <a:p>
            <a:r>
              <a:rPr lang="en-US" dirty="0"/>
              <a:t>InterTradeIreland Brexit Advisory Service </a:t>
            </a:r>
          </a:p>
        </p:txBody>
      </p:sp>
    </p:spTree>
    <p:extLst>
      <p:ext uri="{BB962C8B-B14F-4D97-AF65-F5344CB8AC3E}">
        <p14:creationId xmlns:p14="http://schemas.microsoft.com/office/powerpoint/2010/main" val="3297620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6328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eneric Slides with skills logo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464"/>
          </a:xfrm>
          <a:prstGeom prst="rect">
            <a:avLst/>
          </a:prstGeom>
        </p:spPr>
      </p:pic>
      <p:pic>
        <p:nvPicPr>
          <p:cNvPr id="4" name="Picture 3" descr="slide 2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5"/>
          <p:cNvSpPr>
            <a:spLocks noGrp="1"/>
          </p:cNvSpPr>
          <p:nvPr>
            <p:ph type="ctrTitle"/>
          </p:nvPr>
        </p:nvSpPr>
        <p:spPr/>
        <p:txBody>
          <a:bodyPr/>
          <a:lstStyle/>
          <a:p>
            <a:r>
              <a:rPr lang="en-GB" dirty="0"/>
              <a:t>Questions &amp; Answers</a:t>
            </a:r>
          </a:p>
        </p:txBody>
      </p:sp>
    </p:spTree>
    <p:extLst>
      <p:ext uri="{BB962C8B-B14F-4D97-AF65-F5344CB8AC3E}">
        <p14:creationId xmlns:p14="http://schemas.microsoft.com/office/powerpoint/2010/main" val="2185039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eneric Slides with skills logo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464"/>
          </a:xfrm>
          <a:prstGeom prst="rect">
            <a:avLst/>
          </a:prstGeom>
        </p:spPr>
      </p:pic>
      <p:pic>
        <p:nvPicPr>
          <p:cNvPr id="4" name="Picture 3" descr="slide 2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5"/>
          <p:cNvSpPr>
            <a:spLocks noGrp="1"/>
          </p:cNvSpPr>
          <p:nvPr>
            <p:ph type="ctrTitle"/>
          </p:nvPr>
        </p:nvSpPr>
        <p:spPr>
          <a:xfrm>
            <a:off x="793865" y="1700338"/>
            <a:ext cx="7772400" cy="1470025"/>
          </a:xfrm>
        </p:spPr>
        <p:txBody>
          <a:bodyPr/>
          <a:lstStyle/>
          <a:p>
            <a:r>
              <a:rPr lang="en-GB" dirty="0"/>
              <a:t>Thank you for your time.</a:t>
            </a:r>
          </a:p>
        </p:txBody>
      </p:sp>
      <p:sp>
        <p:nvSpPr>
          <p:cNvPr id="2" name="TextBox 1"/>
          <p:cNvSpPr txBox="1"/>
          <p:nvPr/>
        </p:nvSpPr>
        <p:spPr>
          <a:xfrm>
            <a:off x="1313411" y="4705004"/>
            <a:ext cx="6733309" cy="369332"/>
          </a:xfrm>
          <a:prstGeom prst="rect">
            <a:avLst/>
          </a:prstGeom>
          <a:noFill/>
        </p:spPr>
        <p:txBody>
          <a:bodyPr wrap="square" rtlCol="0">
            <a:spAutoFit/>
          </a:bodyPr>
          <a:lstStyle/>
          <a:p>
            <a:pPr algn="ctr"/>
            <a:endParaRPr lang="en-GB" dirty="0"/>
          </a:p>
        </p:txBody>
      </p:sp>
      <p:sp>
        <p:nvSpPr>
          <p:cNvPr id="7" name="TextBox 6"/>
          <p:cNvSpPr txBox="1"/>
          <p:nvPr/>
        </p:nvSpPr>
        <p:spPr>
          <a:xfrm>
            <a:off x="1205345" y="2987758"/>
            <a:ext cx="6733309" cy="2031325"/>
          </a:xfrm>
          <a:prstGeom prst="rect">
            <a:avLst/>
          </a:prstGeom>
          <a:noFill/>
        </p:spPr>
        <p:txBody>
          <a:bodyPr wrap="square" rtlCol="0">
            <a:spAutoFit/>
          </a:bodyPr>
          <a:lstStyle/>
          <a:p>
            <a:pPr algn="ctr"/>
            <a:r>
              <a:rPr lang="en-GB" dirty="0"/>
              <a:t>You will receive the slide pack from today’s webinar which includes links to further information and support.</a:t>
            </a:r>
          </a:p>
          <a:p>
            <a:pPr algn="ctr"/>
            <a:endParaRPr lang="en-GB" dirty="0"/>
          </a:p>
          <a:p>
            <a:pPr algn="ctr"/>
            <a:r>
              <a:rPr lang="en-GB" dirty="0"/>
              <a:t>You will also get a post-event evaluation survey so that you can tell us what you thought about the event, and make suggestions about  future events you might find helpful.</a:t>
            </a:r>
          </a:p>
          <a:p>
            <a:pPr algn="ctr"/>
            <a:endParaRPr lang="en-GB" dirty="0"/>
          </a:p>
        </p:txBody>
      </p:sp>
      <p:sp>
        <p:nvSpPr>
          <p:cNvPr id="3" name="TextBox 2"/>
          <p:cNvSpPr txBox="1"/>
          <p:nvPr/>
        </p:nvSpPr>
        <p:spPr>
          <a:xfrm>
            <a:off x="1313411" y="5264315"/>
            <a:ext cx="6625243" cy="646331"/>
          </a:xfrm>
          <a:prstGeom prst="rect">
            <a:avLst/>
          </a:prstGeom>
          <a:noFill/>
        </p:spPr>
        <p:txBody>
          <a:bodyPr wrap="square" rtlCol="0">
            <a:spAutoFit/>
          </a:bodyPr>
          <a:lstStyle/>
          <a:p>
            <a:pPr algn="ctr"/>
            <a:r>
              <a:rPr lang="en-GB" dirty="0"/>
              <a:t>If you have any further questions, please contact us at </a:t>
            </a:r>
            <a:r>
              <a:rPr lang="en-GB" dirty="0">
                <a:hlinkClick r:id="rId4"/>
              </a:rPr>
              <a:t>EUExitMigration@economy-ni.gov.uk</a:t>
            </a:r>
            <a:r>
              <a:rPr lang="en-GB" dirty="0"/>
              <a:t> </a:t>
            </a:r>
          </a:p>
        </p:txBody>
      </p:sp>
    </p:spTree>
    <p:extLst>
      <p:ext uri="{BB962C8B-B14F-4D97-AF65-F5344CB8AC3E}">
        <p14:creationId xmlns:p14="http://schemas.microsoft.com/office/powerpoint/2010/main" val="18209191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9.xml><?xml version="1.0" encoding="utf-8"?>
<a:theme xmlns:a="http://schemas.openxmlformats.org/drawingml/2006/main" name="6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10.xml><?xml version="1.0" encoding="utf-8"?>
<a:theme xmlns:a="http://schemas.openxmlformats.org/drawingml/2006/main" name="7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11.xml><?xml version="1.0" encoding="utf-8"?>
<a:theme xmlns:a="http://schemas.openxmlformats.org/drawingml/2006/main" name="8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12.xml><?xml version="1.0" encoding="utf-8"?>
<a:theme xmlns:a="http://schemas.openxmlformats.org/drawingml/2006/main" name="9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13.xml><?xml version="1.0" encoding="utf-8"?>
<a:theme xmlns:a="http://schemas.openxmlformats.org/drawingml/2006/main" name="10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14.xml><?xml version="1.0" encoding="utf-8"?>
<a:theme xmlns:a="http://schemas.openxmlformats.org/drawingml/2006/main" name="11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15.xml><?xml version="1.0" encoding="utf-8"?>
<a:theme xmlns:a="http://schemas.openxmlformats.org/drawingml/2006/main" name="12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16.xml><?xml version="1.0" encoding="utf-8"?>
<a:theme xmlns:a="http://schemas.openxmlformats.org/drawingml/2006/main" name="13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17.xml><?xml version="1.0" encoding="utf-8"?>
<a:theme xmlns:a="http://schemas.openxmlformats.org/drawingml/2006/main" name="14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18.xml><?xml version="1.0" encoding="utf-8"?>
<a:theme xmlns:a="http://schemas.openxmlformats.org/drawingml/2006/main" name="15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19.xml><?xml version="1.0" encoding="utf-8"?>
<a:theme xmlns:a="http://schemas.openxmlformats.org/drawingml/2006/main" name="16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20.xml><?xml version="1.0" encoding="utf-8"?>
<a:theme xmlns:a="http://schemas.openxmlformats.org/drawingml/2006/main" name="17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21.xml><?xml version="1.0" encoding="utf-8"?>
<a:theme xmlns:a="http://schemas.openxmlformats.org/drawingml/2006/main" name="18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22.xml><?xml version="1.0" encoding="utf-8"?>
<a:theme xmlns:a="http://schemas.openxmlformats.org/drawingml/2006/main" name="19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23.xml><?xml version="1.0" encoding="utf-8"?>
<a:theme xmlns:a="http://schemas.openxmlformats.org/drawingml/2006/main" name="20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24.xml><?xml version="1.0" encoding="utf-8"?>
<a:theme xmlns:a="http://schemas.openxmlformats.org/drawingml/2006/main" name="21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25.xml><?xml version="1.0" encoding="utf-8"?>
<a:theme xmlns:a="http://schemas.openxmlformats.org/drawingml/2006/main" name="22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26.xml><?xml version="1.0" encoding="utf-8"?>
<a:theme xmlns:a="http://schemas.openxmlformats.org/drawingml/2006/main" name="23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27.xml><?xml version="1.0" encoding="utf-8"?>
<a:theme xmlns:a="http://schemas.openxmlformats.org/drawingml/2006/main" name="24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28.xml><?xml version="1.0" encoding="utf-8"?>
<a:theme xmlns:a="http://schemas.openxmlformats.org/drawingml/2006/main" name="25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29.xml><?xml version="1.0" encoding="utf-8"?>
<a:theme xmlns:a="http://schemas.openxmlformats.org/drawingml/2006/main" name="26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30.xml><?xml version="1.0" encoding="utf-8"?>
<a:theme xmlns:a="http://schemas.openxmlformats.org/drawingml/2006/main" name="27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31.xml><?xml version="1.0" encoding="utf-8"?>
<a:theme xmlns:a="http://schemas.openxmlformats.org/drawingml/2006/main" name="28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32.xml><?xml version="1.0" encoding="utf-8"?>
<a:theme xmlns:a="http://schemas.openxmlformats.org/drawingml/2006/main" name="29_Office Theme">
  <a:themeElements>
    <a:clrScheme name="Home Office PBIS">
      <a:dk1>
        <a:sysClr val="windowText" lastClr="000000"/>
      </a:dk1>
      <a:lt1>
        <a:sysClr val="window" lastClr="FFFFFF"/>
      </a:lt1>
      <a:dk2>
        <a:srgbClr val="000000"/>
      </a:dk2>
      <a:lt2>
        <a:srgbClr val="FFFFFF"/>
      </a:lt2>
      <a:accent1>
        <a:srgbClr val="1A3055"/>
      </a:accent1>
      <a:accent2>
        <a:srgbClr val="BB231E"/>
      </a:accent2>
      <a:accent3>
        <a:srgbClr val="A0CBED"/>
      </a:accent3>
      <a:accent4>
        <a:srgbClr val="3FA535"/>
      </a:accent4>
      <a:accent5>
        <a:srgbClr val="E6007E"/>
      </a:accent5>
      <a:accent6>
        <a:srgbClr val="174D8B"/>
      </a:accent6>
      <a:hlink>
        <a:srgbClr val="174D8B"/>
      </a:hlink>
      <a:folHlink>
        <a:srgbClr val="BB231E"/>
      </a:folHlink>
    </a:clrScheme>
    <a:fontScheme name="Ho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zars 1011 v1" id="{1C4ECE3E-9CB6-4503-9C93-9415876B0579}" vid="{FA8D2D98-36D5-4B98-8E52-229FF8B2F72E}"/>
    </a:ext>
  </a:extLst>
</a:theme>
</file>

<file path=ppt/theme/theme3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481</TotalTime>
  <Words>3820</Words>
  <Application>Microsoft Macintosh PowerPoint</Application>
  <PresentationFormat>On-screen Show (4:3)</PresentationFormat>
  <Paragraphs>512</Paragraphs>
  <Slides>47</Slides>
  <Notes>8</Notes>
  <HiddenSlides>0</HiddenSlides>
  <MMClips>0</MMClips>
  <ScaleCrop>false</ScaleCrop>
  <HeadingPairs>
    <vt:vector size="6" baseType="variant">
      <vt:variant>
        <vt:lpstr>Fonts Used</vt:lpstr>
      </vt:variant>
      <vt:variant>
        <vt:i4>8</vt:i4>
      </vt:variant>
      <vt:variant>
        <vt:lpstr>Theme</vt:lpstr>
      </vt:variant>
      <vt:variant>
        <vt:i4>32</vt:i4>
      </vt:variant>
      <vt:variant>
        <vt:lpstr>Slide Titles</vt:lpstr>
      </vt:variant>
      <vt:variant>
        <vt:i4>47</vt:i4>
      </vt:variant>
    </vt:vector>
  </HeadingPairs>
  <TitlesOfParts>
    <vt:vector size="87" baseType="lpstr">
      <vt:lpstr>Arial</vt:lpstr>
      <vt:lpstr>Calibri</vt:lpstr>
      <vt:lpstr>Calibri Light</vt:lpstr>
      <vt:lpstr>Courier New</vt:lpstr>
      <vt:lpstr>nta</vt:lpstr>
      <vt:lpstr>Segoe UI</vt:lpstr>
      <vt:lpstr>Times New Roman</vt:lpstr>
      <vt:lpstr>Wingdings</vt:lpstr>
      <vt:lpstr>Office Theme</vt:lpstr>
      <vt:lpstr>2_Office Theme</vt:lpstr>
      <vt:lpstr>Custom Design</vt:lpstr>
      <vt:lpstr>3_Office Theme</vt:lpstr>
      <vt:lpstr>4_Office Theme</vt:lpstr>
      <vt:lpstr>5_Office Theme</vt:lpstr>
      <vt:lpstr>1_Custom Design</vt:lpstr>
      <vt:lpstr>1_Office Theme</vt:lpstr>
      <vt:lpstr>6_Office Theme</vt:lpstr>
      <vt:lpstr>7_Office Theme</vt:lpstr>
      <vt:lpstr>8_Office Theme</vt:lpstr>
      <vt:lpstr>9_Office Theme</vt:lpstr>
      <vt:lpstr>10_Office Theme</vt:lpstr>
      <vt:lpstr>11_Office Theme</vt:lpstr>
      <vt:lpstr>12_Office Theme</vt:lpstr>
      <vt:lpstr>13_Office Theme</vt:lpstr>
      <vt:lpstr>14_Office Theme</vt:lpstr>
      <vt:lpstr>15_Office Theme</vt:lpstr>
      <vt:lpstr>16_Office Theme</vt:lpstr>
      <vt:lpstr>17_Office Theme</vt:lpstr>
      <vt:lpstr>18_Office Theme</vt:lpstr>
      <vt:lpstr>19_Office Theme</vt:lpstr>
      <vt:lpstr>20_Office Theme</vt:lpstr>
      <vt:lpstr>21_Office Theme</vt:lpstr>
      <vt:lpstr>22_Office Theme</vt:lpstr>
      <vt:lpstr>23_Office Theme</vt:lpstr>
      <vt:lpstr>24_Office Theme</vt:lpstr>
      <vt:lpstr>25_Office Theme</vt:lpstr>
      <vt:lpstr>26_Office Theme</vt:lpstr>
      <vt:lpstr>27_Office Theme</vt:lpstr>
      <vt:lpstr>28_Office Theme</vt:lpstr>
      <vt:lpstr>29_Office Theme</vt:lpstr>
      <vt:lpstr>UK Points-Based Immigration System: Practical Impacts for Northern Ireland Businesses</vt:lpstr>
      <vt:lpstr>Welcome and Introductions</vt:lpstr>
      <vt:lpstr>Programme</vt:lpstr>
      <vt:lpstr>The UK’s Points-Based Immigration System and the EU Settlement Scheme</vt:lpstr>
      <vt:lpstr>The EU Settlement Scheme and Frontier worker permit </vt:lpstr>
      <vt:lpstr>EU Settlement Scheme</vt:lpstr>
      <vt:lpstr>Further Information  </vt:lpstr>
      <vt:lpstr>Frontier Workers Permit Scheme</vt:lpstr>
      <vt:lpstr>Frontier Workers Permit Scheme</vt:lpstr>
      <vt:lpstr>The UK’s Points-Based  Immigration System </vt:lpstr>
      <vt:lpstr>Overview</vt:lpstr>
      <vt:lpstr>The UK’s Points-Based  Immigration System </vt:lpstr>
      <vt:lpstr>Skilled worker route </vt:lpstr>
      <vt:lpstr>Skilled worker route </vt:lpstr>
      <vt:lpstr>Skilled worker route – case study  </vt:lpstr>
      <vt:lpstr>             Skilled worker route – case study  </vt:lpstr>
      <vt:lpstr>English language requirement </vt:lpstr>
      <vt:lpstr>Employing a worker- sponsorship</vt:lpstr>
      <vt:lpstr>PowerPoint Presentation</vt:lpstr>
      <vt:lpstr>The UK’s Points-Based  Immigration System </vt:lpstr>
      <vt:lpstr>Highly skilled workers- overview</vt:lpstr>
      <vt:lpstr>Those who don’t meet skills and salary thresholds</vt:lpstr>
      <vt:lpstr>Other immigration routes</vt:lpstr>
      <vt:lpstr>Visitors </vt:lpstr>
      <vt:lpstr>Visitors – more information  </vt:lpstr>
      <vt:lpstr>Application fees </vt:lpstr>
      <vt:lpstr>Available GOV.UK resources/assets</vt:lpstr>
      <vt:lpstr>Available GOV.UK resources/assets</vt:lpstr>
      <vt:lpstr>Your Questions, Answered</vt:lpstr>
      <vt:lpstr>Your Questions, Answered:</vt:lpstr>
      <vt:lpstr>Support for Businesses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InterTradeIreland Brexit Advisory Service </vt:lpstr>
      <vt:lpstr>InterTradeIreland Brexit Advisory Service </vt:lpstr>
      <vt:lpstr>Digital Content</vt:lpstr>
      <vt:lpstr>Digital Content  </vt:lpstr>
      <vt:lpstr>InterTradeIreland Brexit Advisory Service </vt:lpstr>
      <vt:lpstr>PowerPoint Presentation</vt:lpstr>
      <vt:lpstr>Questions &amp; Answers</vt:lpstr>
      <vt:lpstr>Thank you for your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McNally</dc:creator>
  <cp:lastModifiedBy>connor doherty</cp:lastModifiedBy>
  <cp:revision>43</cp:revision>
  <dcterms:created xsi:type="dcterms:W3CDTF">2013-05-21T12:22:42Z</dcterms:created>
  <dcterms:modified xsi:type="dcterms:W3CDTF">2020-12-14T14:50:16Z</dcterms:modified>
</cp:coreProperties>
</file>