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4"/>
    <p:sldMasterId id="2147483900" r:id="rId5"/>
  </p:sldMasterIdLst>
  <p:notesMasterIdLst>
    <p:notesMasterId r:id="rId29"/>
  </p:notesMasterIdLst>
  <p:handoutMasterIdLst>
    <p:handoutMasterId r:id="rId30"/>
  </p:handoutMasterIdLst>
  <p:sldIdLst>
    <p:sldId id="290" r:id="rId6"/>
    <p:sldId id="350" r:id="rId7"/>
    <p:sldId id="257" r:id="rId8"/>
    <p:sldId id="279" r:id="rId9"/>
    <p:sldId id="372" r:id="rId10"/>
    <p:sldId id="369" r:id="rId11"/>
    <p:sldId id="387" r:id="rId12"/>
    <p:sldId id="370" r:id="rId13"/>
    <p:sldId id="375" r:id="rId14"/>
    <p:sldId id="383" r:id="rId15"/>
    <p:sldId id="256" r:id="rId16"/>
    <p:sldId id="271" r:id="rId17"/>
    <p:sldId id="381" r:id="rId18"/>
    <p:sldId id="376" r:id="rId19"/>
    <p:sldId id="377" r:id="rId20"/>
    <p:sldId id="374" r:id="rId21"/>
    <p:sldId id="380" r:id="rId22"/>
    <p:sldId id="265" r:id="rId23"/>
    <p:sldId id="268" r:id="rId24"/>
    <p:sldId id="366" r:id="rId25"/>
    <p:sldId id="384" r:id="rId26"/>
    <p:sldId id="386" r:id="rId27"/>
    <p:sldId id="353" r:id="rId28"/>
  </p:sldIdLst>
  <p:sldSz cx="12192000" cy="6858000"/>
  <p:notesSz cx="9928225" cy="6797675"/>
  <p:defaultTextStyle>
    <a:defPPr>
      <a:defRPr lang="en-US"/>
    </a:defPPr>
    <a:lvl1pPr algn="l" rtl="0" eaLnBrk="0" fontAlgn="base" hangingPunct="0">
      <a:spcBef>
        <a:spcPct val="0"/>
      </a:spcBef>
      <a:spcAft>
        <a:spcPct val="0"/>
      </a:spcAft>
      <a:defRPr sz="2400" kern="1200">
        <a:solidFill>
          <a:srgbClr val="000000"/>
        </a:solidFill>
        <a:latin typeface="Arial" panose="020B0604020202020204" pitchFamily="34" charset="0"/>
        <a:ea typeface="Geneva" pitchFamily="124" charset="-128"/>
        <a:cs typeface="+mn-cs"/>
      </a:defRPr>
    </a:lvl1pPr>
    <a:lvl2pPr marL="457200" algn="l" rtl="0" eaLnBrk="0" fontAlgn="base" hangingPunct="0">
      <a:spcBef>
        <a:spcPct val="0"/>
      </a:spcBef>
      <a:spcAft>
        <a:spcPct val="0"/>
      </a:spcAft>
      <a:defRPr sz="2400" kern="1200">
        <a:solidFill>
          <a:srgbClr val="000000"/>
        </a:solidFill>
        <a:latin typeface="Arial" panose="020B0604020202020204" pitchFamily="34" charset="0"/>
        <a:ea typeface="Geneva" pitchFamily="124" charset="-128"/>
        <a:cs typeface="+mn-cs"/>
      </a:defRPr>
    </a:lvl2pPr>
    <a:lvl3pPr marL="914400" algn="l" rtl="0" eaLnBrk="0" fontAlgn="base" hangingPunct="0">
      <a:spcBef>
        <a:spcPct val="0"/>
      </a:spcBef>
      <a:spcAft>
        <a:spcPct val="0"/>
      </a:spcAft>
      <a:defRPr sz="2400" kern="1200">
        <a:solidFill>
          <a:srgbClr val="000000"/>
        </a:solidFill>
        <a:latin typeface="Arial" panose="020B0604020202020204" pitchFamily="34" charset="0"/>
        <a:ea typeface="Geneva" pitchFamily="124" charset="-128"/>
        <a:cs typeface="+mn-cs"/>
      </a:defRPr>
    </a:lvl3pPr>
    <a:lvl4pPr marL="1371600" algn="l" rtl="0" eaLnBrk="0" fontAlgn="base" hangingPunct="0">
      <a:spcBef>
        <a:spcPct val="0"/>
      </a:spcBef>
      <a:spcAft>
        <a:spcPct val="0"/>
      </a:spcAft>
      <a:defRPr sz="2400" kern="1200">
        <a:solidFill>
          <a:srgbClr val="000000"/>
        </a:solidFill>
        <a:latin typeface="Arial" panose="020B0604020202020204" pitchFamily="34" charset="0"/>
        <a:ea typeface="Geneva" pitchFamily="124" charset="-128"/>
        <a:cs typeface="+mn-cs"/>
      </a:defRPr>
    </a:lvl4pPr>
    <a:lvl5pPr marL="1828800" algn="l" rtl="0" eaLnBrk="0" fontAlgn="base" hangingPunct="0">
      <a:spcBef>
        <a:spcPct val="0"/>
      </a:spcBef>
      <a:spcAft>
        <a:spcPct val="0"/>
      </a:spcAft>
      <a:defRPr sz="2400" kern="1200">
        <a:solidFill>
          <a:srgbClr val="000000"/>
        </a:solidFill>
        <a:latin typeface="Arial" panose="020B0604020202020204" pitchFamily="34" charset="0"/>
        <a:ea typeface="Geneva" pitchFamily="124" charset="-128"/>
        <a:cs typeface="+mn-cs"/>
      </a:defRPr>
    </a:lvl5pPr>
    <a:lvl6pPr marL="2286000" algn="l" defTabSz="914400" rtl="0" eaLnBrk="1" latinLnBrk="0" hangingPunct="1">
      <a:defRPr sz="2400" kern="1200">
        <a:solidFill>
          <a:srgbClr val="000000"/>
        </a:solidFill>
        <a:latin typeface="Arial" panose="020B0604020202020204" pitchFamily="34" charset="0"/>
        <a:ea typeface="Geneva" pitchFamily="124" charset="-128"/>
        <a:cs typeface="+mn-cs"/>
      </a:defRPr>
    </a:lvl6pPr>
    <a:lvl7pPr marL="2743200" algn="l" defTabSz="914400" rtl="0" eaLnBrk="1" latinLnBrk="0" hangingPunct="1">
      <a:defRPr sz="2400" kern="1200">
        <a:solidFill>
          <a:srgbClr val="000000"/>
        </a:solidFill>
        <a:latin typeface="Arial" panose="020B0604020202020204" pitchFamily="34" charset="0"/>
        <a:ea typeface="Geneva" pitchFamily="124" charset="-128"/>
        <a:cs typeface="+mn-cs"/>
      </a:defRPr>
    </a:lvl7pPr>
    <a:lvl8pPr marL="3200400" algn="l" defTabSz="914400" rtl="0" eaLnBrk="1" latinLnBrk="0" hangingPunct="1">
      <a:defRPr sz="2400" kern="1200">
        <a:solidFill>
          <a:srgbClr val="000000"/>
        </a:solidFill>
        <a:latin typeface="Arial" panose="020B0604020202020204" pitchFamily="34" charset="0"/>
        <a:ea typeface="Geneva" pitchFamily="124" charset="-128"/>
        <a:cs typeface="+mn-cs"/>
      </a:defRPr>
    </a:lvl8pPr>
    <a:lvl9pPr marL="3657600" algn="l" defTabSz="914400" rtl="0" eaLnBrk="1" latinLnBrk="0" hangingPunct="1">
      <a:defRPr sz="2400" kern="1200">
        <a:solidFill>
          <a:srgbClr val="000000"/>
        </a:solidFill>
        <a:latin typeface="Arial" panose="020B0604020202020204" pitchFamily="34" charset="0"/>
        <a:ea typeface="Geneva" pitchFamily="124" charset="-128"/>
        <a:cs typeface="+mn-cs"/>
      </a:defRPr>
    </a:lvl9pPr>
  </p:defaultTextStyle>
  <p:extLst>
    <p:ext uri="{EFAFB233-063F-42B5-8137-9DF3F51BA10A}">
      <p15:sldGuideLst xmlns:p15="http://schemas.microsoft.com/office/powerpoint/2012/main">
        <p15:guide id="1" orient="horz" pos="4110" userDrawn="1">
          <p15:clr>
            <a:srgbClr val="A4A3A4"/>
          </p15:clr>
        </p15:guide>
        <p15:guide id="2" orient="horz" pos="300" userDrawn="1">
          <p15:clr>
            <a:srgbClr val="A4A3A4"/>
          </p15:clr>
        </p15:guide>
        <p15:guide id="3" pos="7287" userDrawn="1">
          <p15:clr>
            <a:srgbClr val="A4A3A4"/>
          </p15:clr>
        </p15:guide>
        <p15:guide id="4" pos="393" userDrawn="1">
          <p15:clr>
            <a:srgbClr val="A4A3A4"/>
          </p15:clr>
        </p15:guide>
        <p15:guide id="5" orient="horz" pos="2069" userDrawn="1">
          <p15:clr>
            <a:srgbClr val="A4A3A4"/>
          </p15:clr>
        </p15:guide>
        <p15:guide id="6" orient="horz" pos="2160" userDrawn="1">
          <p15:clr>
            <a:srgbClr val="A4A3A4"/>
          </p15:clr>
        </p15:guide>
        <p15:guide id="7" orient="horz" pos="935"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rane, Lee (BD2D)" initials="C(" lastIdx="2" clrIdx="6">
    <p:extLst>
      <p:ext uri="{19B8F6BF-5375-455C-9EA6-DF929625EA0E}">
        <p15:presenceInfo xmlns:p15="http://schemas.microsoft.com/office/powerpoint/2012/main" userId="S::lee.crane1@hmrc.gov.uk::bede4fa7-846c-494f-848e-7fff4e5cdbe0" providerId="AD"/>
      </p:ext>
    </p:extLst>
  </p:cmAuthor>
  <p:cmAuthor id="1" name="Vince, Alexander (CS&amp;TD Customs and Border Design)" initials="VA(CaBD" lastIdx="5" clrIdx="0">
    <p:extLst>
      <p:ext uri="{19B8F6BF-5375-455C-9EA6-DF929625EA0E}">
        <p15:presenceInfo xmlns:p15="http://schemas.microsoft.com/office/powerpoint/2012/main" userId="S::alexander.vince@hmrc.gov.uk::60a46249-54c0-4b48-9b6f-d884afc8f0d0" providerId="AD"/>
      </p:ext>
    </p:extLst>
  </p:cmAuthor>
  <p:cmAuthor id="2" name="Paterson, Elinor (CS&amp;TD Customs and Border Design)" initials="PD" lastIdx="7" clrIdx="1">
    <p:extLst>
      <p:ext uri="{19B8F6BF-5375-455C-9EA6-DF929625EA0E}">
        <p15:presenceInfo xmlns:p15="http://schemas.microsoft.com/office/powerpoint/2012/main" userId="S::elinor.paterson@hmrc.gov.uk::210eac9e-ff9c-4b47-9ab3-c5b424154a43" providerId="AD"/>
      </p:ext>
    </p:extLst>
  </p:cmAuthor>
  <p:cmAuthor id="3" name="Harris, Hayley (CS&amp;TD Customs and Border Design)" initials="HD" lastIdx="54" clrIdx="2">
    <p:extLst>
      <p:ext uri="{19B8F6BF-5375-455C-9EA6-DF929625EA0E}">
        <p15:presenceInfo xmlns:p15="http://schemas.microsoft.com/office/powerpoint/2012/main" userId="S::hayley.harris@hmrc.gov.uk::1e30e62e-8c78-4882-9c7b-2f2ec1c84eda" providerId="AD"/>
      </p:ext>
    </p:extLst>
  </p:cmAuthor>
  <p:cmAuthor id="4" name="Kilian, Rosemary (C&amp;BD)" initials="KR(" lastIdx="6" clrIdx="3">
    <p:extLst>
      <p:ext uri="{19B8F6BF-5375-455C-9EA6-DF929625EA0E}">
        <p15:presenceInfo xmlns:p15="http://schemas.microsoft.com/office/powerpoint/2012/main" userId="S::rosemary.kilian1@hmrc.gov.uk::ecbb5c23-a65e-4b21-b053-ff45a0aa459c" providerId="AD"/>
      </p:ext>
    </p:extLst>
  </p:cmAuthor>
  <p:cmAuthor id="5" name="Barber, Laura (C&amp;BD Customs and Border Design)" initials="BL(CaBD" lastIdx="11" clrIdx="4">
    <p:extLst>
      <p:ext uri="{19B8F6BF-5375-455C-9EA6-DF929625EA0E}">
        <p15:presenceInfo xmlns:p15="http://schemas.microsoft.com/office/powerpoint/2012/main" userId="S::laura.barber@hmrc.gov.uk::f6f8990b-b30e-433d-9c27-7978d66f4b9c" providerId="AD"/>
      </p:ext>
    </p:extLst>
  </p:cmAuthor>
  <p:cmAuthor id="6" name="Munir, Kam (C&amp;BD)" initials="MK(" lastIdx="6" clrIdx="5">
    <p:extLst>
      <p:ext uri="{19B8F6BF-5375-455C-9EA6-DF929625EA0E}">
        <p15:presenceInfo xmlns:p15="http://schemas.microsoft.com/office/powerpoint/2012/main" userId="S::kam.munir@hmrc.gov.uk::a82d440b-e43c-4ae9-8564-c0282099d0f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1200"/>
    <a:srgbClr val="C36186"/>
    <a:srgbClr val="AE5000"/>
    <a:srgbClr val="3DA2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372E91-C749-409B-AE73-86CCF8CC9C63}" v="3" dt="2021-01-12T09:04:01.7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5"/>
  </p:normalViewPr>
  <p:slideViewPr>
    <p:cSldViewPr snapToGrid="0">
      <p:cViewPr varScale="1">
        <p:scale>
          <a:sx n="105" d="100"/>
          <a:sy n="105" d="100"/>
        </p:scale>
        <p:origin x="840" y="184"/>
      </p:cViewPr>
      <p:guideLst>
        <p:guide orient="horz" pos="4110"/>
        <p:guide orient="horz" pos="300"/>
        <p:guide pos="7287"/>
        <p:guide pos="393"/>
        <p:guide orient="horz" pos="2069"/>
        <p:guide orient="horz" pos="2160"/>
        <p:guide orient="horz" pos="935"/>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966DE1-657E-40A0-B711-47FFD16CECF7}" type="doc">
      <dgm:prSet loTypeId="urn:microsoft.com/office/officeart/2008/layout/LinedList" loCatId="list" qsTypeId="urn:microsoft.com/office/officeart/2005/8/quickstyle/simple1" qsCatId="simple" csTypeId="urn:microsoft.com/office/officeart/2005/8/colors/accent4_1" csCatId="accent4"/>
      <dgm:spPr/>
      <dgm:t>
        <a:bodyPr/>
        <a:lstStyle/>
        <a:p>
          <a:endParaRPr lang="en-GB"/>
        </a:p>
      </dgm:t>
    </dgm:pt>
    <dgm:pt modelId="{EA861775-0204-49D2-AD17-A02B2CDCC799}">
      <dgm:prSet/>
      <dgm:spPr/>
      <dgm:t>
        <a:bodyPr/>
        <a:lstStyle/>
        <a:p>
          <a:pPr rtl="0"/>
          <a:r>
            <a:rPr lang="en-GB" b="1" dirty="0"/>
            <a:t>Rules of origin </a:t>
          </a:r>
          <a:r>
            <a:rPr lang="en-GB" dirty="0"/>
            <a:t>are used to determine the economic nationality of a product and for customs purposes to work out tariffs and restrictions. Under a Free Trade Agreement </a:t>
          </a:r>
          <a:r>
            <a:rPr lang="en-GB" dirty="0">
              <a:latin typeface="Arial"/>
              <a:ea typeface="Geneva"/>
              <a:cs typeface="Arial"/>
            </a:rPr>
            <a:t>exporters</a:t>
          </a:r>
          <a:r>
            <a:rPr lang="en-GB" dirty="0"/>
            <a:t> must prove that a good is originating according to preferential </a:t>
          </a:r>
          <a:r>
            <a:rPr lang="en-GB" dirty="0" err="1"/>
            <a:t>RoO</a:t>
          </a:r>
          <a:r>
            <a:rPr lang="en-GB" dirty="0"/>
            <a:t> to access preferential tariff rates. </a:t>
          </a:r>
          <a:r>
            <a:rPr lang="en-GB" dirty="0" err="1"/>
            <a:t>RoO</a:t>
          </a:r>
          <a:r>
            <a:rPr lang="en-GB" dirty="0"/>
            <a:t> in FTAs prevent third countries from accessing, at a preferential rate, the markets of countries with whom they do not have a trade deal.</a:t>
          </a:r>
        </a:p>
      </dgm:t>
    </dgm:pt>
    <dgm:pt modelId="{780CC9DB-58A3-4B91-A756-0AB94D9EAD1B}" type="parTrans" cxnId="{D57FBE3F-4318-4BE9-818E-6DB2A1046A93}">
      <dgm:prSet/>
      <dgm:spPr/>
      <dgm:t>
        <a:bodyPr/>
        <a:lstStyle/>
        <a:p>
          <a:endParaRPr lang="en-GB"/>
        </a:p>
      </dgm:t>
    </dgm:pt>
    <dgm:pt modelId="{EC6C86CE-C092-460B-AC80-F63148D95669}" type="sibTrans" cxnId="{D57FBE3F-4318-4BE9-818E-6DB2A1046A93}">
      <dgm:prSet/>
      <dgm:spPr/>
      <dgm:t>
        <a:bodyPr/>
        <a:lstStyle/>
        <a:p>
          <a:endParaRPr lang="en-GB"/>
        </a:p>
      </dgm:t>
    </dgm:pt>
    <dgm:pt modelId="{69DB68D6-AC60-4271-B9E0-0424ADE1B19A}">
      <dgm:prSet/>
      <dgm:spPr/>
      <dgm:t>
        <a:bodyPr/>
        <a:lstStyle/>
        <a:p>
          <a:r>
            <a:rPr lang="en-GB" b="1" dirty="0"/>
            <a:t>Preferential </a:t>
          </a:r>
          <a:r>
            <a:rPr lang="en-GB" b="1" dirty="0" err="1"/>
            <a:t>RoO</a:t>
          </a:r>
          <a:r>
            <a:rPr lang="en-GB" b="1" dirty="0"/>
            <a:t> </a:t>
          </a:r>
          <a:r>
            <a:rPr lang="en-GB" dirty="0"/>
            <a:t>are used for the purpose of granting access to preferential tariff rates, for example a zero tariff, such as in the TCA. </a:t>
          </a:r>
        </a:p>
      </dgm:t>
    </dgm:pt>
    <dgm:pt modelId="{35DA05CB-6429-4D28-BA83-F450AEAEAB7D}" type="parTrans" cxnId="{62835AE5-8B12-4962-BC73-4E8F8E4A52ED}">
      <dgm:prSet/>
      <dgm:spPr/>
      <dgm:t>
        <a:bodyPr/>
        <a:lstStyle/>
        <a:p>
          <a:endParaRPr lang="en-GB"/>
        </a:p>
      </dgm:t>
    </dgm:pt>
    <dgm:pt modelId="{B0FFC4B5-1E92-4946-BCD2-030A49F690D3}" type="sibTrans" cxnId="{62835AE5-8B12-4962-BC73-4E8F8E4A52ED}">
      <dgm:prSet/>
      <dgm:spPr/>
      <dgm:t>
        <a:bodyPr/>
        <a:lstStyle/>
        <a:p>
          <a:endParaRPr lang="en-GB"/>
        </a:p>
      </dgm:t>
    </dgm:pt>
    <dgm:pt modelId="{C1F48FEF-5D6B-4FCD-AFC6-9A1252927726}">
      <dgm:prSet/>
      <dgm:spPr/>
      <dgm:t>
        <a:bodyPr/>
        <a:lstStyle/>
        <a:p>
          <a:r>
            <a:rPr lang="en-GB" dirty="0"/>
            <a:t>You and your suppliers will need to know where your materials or ingredients come from - both ingredients imported from abroad and ingredients bought within the UK.</a:t>
          </a:r>
        </a:p>
      </dgm:t>
    </dgm:pt>
    <dgm:pt modelId="{97A2ECCD-6E96-4B17-8FD0-40B5B1C578D4}" type="parTrans" cxnId="{08D2FB69-576C-4152-BCC9-DA348A45D23A}">
      <dgm:prSet/>
      <dgm:spPr/>
      <dgm:t>
        <a:bodyPr/>
        <a:lstStyle/>
        <a:p>
          <a:endParaRPr lang="en-GB"/>
        </a:p>
      </dgm:t>
    </dgm:pt>
    <dgm:pt modelId="{79490C6F-9467-4717-8062-C282FB4A635A}" type="sibTrans" cxnId="{08D2FB69-576C-4152-BCC9-DA348A45D23A}">
      <dgm:prSet/>
      <dgm:spPr/>
      <dgm:t>
        <a:bodyPr/>
        <a:lstStyle/>
        <a:p>
          <a:endParaRPr lang="en-GB"/>
        </a:p>
      </dgm:t>
    </dgm:pt>
    <dgm:pt modelId="{F59B8CE3-221F-47A3-BA84-14311AA60ADD}">
      <dgm:prSet/>
      <dgm:spPr/>
      <dgm:t>
        <a:bodyPr/>
        <a:lstStyle/>
        <a:p>
          <a:r>
            <a:rPr lang="en-GB" dirty="0"/>
            <a:t>Rules for each product, which determine the imported ingredients you can use are specified in the </a:t>
          </a:r>
          <a:r>
            <a:rPr lang="en-GB" dirty="0">
              <a:latin typeface="Arial"/>
              <a:ea typeface="Geneva"/>
              <a:cs typeface="Arial"/>
            </a:rPr>
            <a:t>TCA</a:t>
          </a:r>
          <a:r>
            <a:rPr lang="en-GB" dirty="0"/>
            <a:t>.</a:t>
          </a:r>
        </a:p>
      </dgm:t>
    </dgm:pt>
    <dgm:pt modelId="{5583C8C0-52D4-48AE-837A-50C110FAA2A5}" type="parTrans" cxnId="{99CB7649-7C4D-4638-8742-820C4498BBF1}">
      <dgm:prSet/>
      <dgm:spPr/>
      <dgm:t>
        <a:bodyPr/>
        <a:lstStyle/>
        <a:p>
          <a:endParaRPr lang="en-GB"/>
        </a:p>
      </dgm:t>
    </dgm:pt>
    <dgm:pt modelId="{37FD19DA-D653-4A33-B1DC-526578E7ABB1}" type="sibTrans" cxnId="{99CB7649-7C4D-4638-8742-820C4498BBF1}">
      <dgm:prSet/>
      <dgm:spPr/>
      <dgm:t>
        <a:bodyPr/>
        <a:lstStyle/>
        <a:p>
          <a:endParaRPr lang="en-GB"/>
        </a:p>
      </dgm:t>
    </dgm:pt>
    <dgm:pt modelId="{1A022FAC-5AE1-49CD-819B-52B0E3CC7A13}" type="pres">
      <dgm:prSet presAssocID="{47966DE1-657E-40A0-B711-47FFD16CECF7}" presName="vert0" presStyleCnt="0">
        <dgm:presLayoutVars>
          <dgm:dir/>
          <dgm:animOne val="branch"/>
          <dgm:animLvl val="lvl"/>
        </dgm:presLayoutVars>
      </dgm:prSet>
      <dgm:spPr/>
    </dgm:pt>
    <dgm:pt modelId="{149BF0AA-8780-44E6-ACEA-43D6ED2B2D33}" type="pres">
      <dgm:prSet presAssocID="{EA861775-0204-49D2-AD17-A02B2CDCC799}" presName="thickLine" presStyleLbl="alignNode1" presStyleIdx="0" presStyleCnt="4"/>
      <dgm:spPr/>
    </dgm:pt>
    <dgm:pt modelId="{428FE90E-BD24-4597-8060-3E74E0E11AF6}" type="pres">
      <dgm:prSet presAssocID="{EA861775-0204-49D2-AD17-A02B2CDCC799}" presName="horz1" presStyleCnt="0"/>
      <dgm:spPr/>
    </dgm:pt>
    <dgm:pt modelId="{B82FB658-02BE-43FD-997E-94D830268906}" type="pres">
      <dgm:prSet presAssocID="{EA861775-0204-49D2-AD17-A02B2CDCC799}" presName="tx1" presStyleLbl="revTx" presStyleIdx="0" presStyleCnt="4"/>
      <dgm:spPr/>
    </dgm:pt>
    <dgm:pt modelId="{016F88C5-9134-4A1F-8B6C-EB598725D9DF}" type="pres">
      <dgm:prSet presAssocID="{EA861775-0204-49D2-AD17-A02B2CDCC799}" presName="vert1" presStyleCnt="0"/>
      <dgm:spPr/>
    </dgm:pt>
    <dgm:pt modelId="{A5ED52BD-9043-4F88-85F9-3E02965B9EDD}" type="pres">
      <dgm:prSet presAssocID="{69DB68D6-AC60-4271-B9E0-0424ADE1B19A}" presName="thickLine" presStyleLbl="alignNode1" presStyleIdx="1" presStyleCnt="4"/>
      <dgm:spPr/>
    </dgm:pt>
    <dgm:pt modelId="{7782BCB5-02C3-4A78-B0B6-5BAD3D9BE3F2}" type="pres">
      <dgm:prSet presAssocID="{69DB68D6-AC60-4271-B9E0-0424ADE1B19A}" presName="horz1" presStyleCnt="0"/>
      <dgm:spPr/>
    </dgm:pt>
    <dgm:pt modelId="{501801B4-FC1E-40CF-B49B-D1955806EF45}" type="pres">
      <dgm:prSet presAssocID="{69DB68D6-AC60-4271-B9E0-0424ADE1B19A}" presName="tx1" presStyleLbl="revTx" presStyleIdx="1" presStyleCnt="4"/>
      <dgm:spPr/>
    </dgm:pt>
    <dgm:pt modelId="{75C63333-C963-4D26-8595-986A2C6F6651}" type="pres">
      <dgm:prSet presAssocID="{69DB68D6-AC60-4271-B9E0-0424ADE1B19A}" presName="vert1" presStyleCnt="0"/>
      <dgm:spPr/>
    </dgm:pt>
    <dgm:pt modelId="{721F0DC1-F1F8-4289-AE87-1069F1AA3A59}" type="pres">
      <dgm:prSet presAssocID="{C1F48FEF-5D6B-4FCD-AFC6-9A1252927726}" presName="thickLine" presStyleLbl="alignNode1" presStyleIdx="2" presStyleCnt="4"/>
      <dgm:spPr/>
    </dgm:pt>
    <dgm:pt modelId="{C36E38BF-3410-4E88-876F-6DE009298A35}" type="pres">
      <dgm:prSet presAssocID="{C1F48FEF-5D6B-4FCD-AFC6-9A1252927726}" presName="horz1" presStyleCnt="0"/>
      <dgm:spPr/>
    </dgm:pt>
    <dgm:pt modelId="{3DFAD6BF-01C9-4EDE-99FE-3AB2255D2FA4}" type="pres">
      <dgm:prSet presAssocID="{C1F48FEF-5D6B-4FCD-AFC6-9A1252927726}" presName="tx1" presStyleLbl="revTx" presStyleIdx="2" presStyleCnt="4"/>
      <dgm:spPr/>
    </dgm:pt>
    <dgm:pt modelId="{7AB14DA5-0CD4-4D35-AAF4-B1048522DCEB}" type="pres">
      <dgm:prSet presAssocID="{C1F48FEF-5D6B-4FCD-AFC6-9A1252927726}" presName="vert1" presStyleCnt="0"/>
      <dgm:spPr/>
    </dgm:pt>
    <dgm:pt modelId="{12648BCE-A31D-4E2D-9F69-1EEA0DE7FA2F}" type="pres">
      <dgm:prSet presAssocID="{F59B8CE3-221F-47A3-BA84-14311AA60ADD}" presName="thickLine" presStyleLbl="alignNode1" presStyleIdx="3" presStyleCnt="4"/>
      <dgm:spPr/>
    </dgm:pt>
    <dgm:pt modelId="{420276C5-7415-41CE-92DE-94E2C3F8AF41}" type="pres">
      <dgm:prSet presAssocID="{F59B8CE3-221F-47A3-BA84-14311AA60ADD}" presName="horz1" presStyleCnt="0"/>
      <dgm:spPr/>
    </dgm:pt>
    <dgm:pt modelId="{D28838E1-537E-4D84-BA8D-A2471017BC56}" type="pres">
      <dgm:prSet presAssocID="{F59B8CE3-221F-47A3-BA84-14311AA60ADD}" presName="tx1" presStyleLbl="revTx" presStyleIdx="3" presStyleCnt="4"/>
      <dgm:spPr/>
    </dgm:pt>
    <dgm:pt modelId="{9CA72EC1-760D-4078-AF9E-3A71E185D797}" type="pres">
      <dgm:prSet presAssocID="{F59B8CE3-221F-47A3-BA84-14311AA60ADD}" presName="vert1" presStyleCnt="0"/>
      <dgm:spPr/>
    </dgm:pt>
  </dgm:ptLst>
  <dgm:cxnLst>
    <dgm:cxn modelId="{62864C10-1BD7-4F4A-9C44-6645E6D6EB2D}" type="presOf" srcId="{47966DE1-657E-40A0-B711-47FFD16CECF7}" destId="{1A022FAC-5AE1-49CD-819B-52B0E3CC7A13}" srcOrd="0" destOrd="0" presId="urn:microsoft.com/office/officeart/2008/layout/LinedList"/>
    <dgm:cxn modelId="{346BBE1D-1109-433F-9512-E96EA167C0D2}" type="presOf" srcId="{69DB68D6-AC60-4271-B9E0-0424ADE1B19A}" destId="{501801B4-FC1E-40CF-B49B-D1955806EF45}" srcOrd="0" destOrd="0" presId="urn:microsoft.com/office/officeart/2008/layout/LinedList"/>
    <dgm:cxn modelId="{D57FBE3F-4318-4BE9-818E-6DB2A1046A93}" srcId="{47966DE1-657E-40A0-B711-47FFD16CECF7}" destId="{EA861775-0204-49D2-AD17-A02B2CDCC799}" srcOrd="0" destOrd="0" parTransId="{780CC9DB-58A3-4B91-A756-0AB94D9EAD1B}" sibTransId="{EC6C86CE-C092-460B-AC80-F63148D95669}"/>
    <dgm:cxn modelId="{99CB7649-7C4D-4638-8742-820C4498BBF1}" srcId="{47966DE1-657E-40A0-B711-47FFD16CECF7}" destId="{F59B8CE3-221F-47A3-BA84-14311AA60ADD}" srcOrd="3" destOrd="0" parTransId="{5583C8C0-52D4-48AE-837A-50C110FAA2A5}" sibTransId="{37FD19DA-D653-4A33-B1DC-526578E7ABB1}"/>
    <dgm:cxn modelId="{08D2FB69-576C-4152-BCC9-DA348A45D23A}" srcId="{47966DE1-657E-40A0-B711-47FFD16CECF7}" destId="{C1F48FEF-5D6B-4FCD-AFC6-9A1252927726}" srcOrd="2" destOrd="0" parTransId="{97A2ECCD-6E96-4B17-8FD0-40B5B1C578D4}" sibTransId="{79490C6F-9467-4717-8062-C282FB4A635A}"/>
    <dgm:cxn modelId="{6B56FE8E-D1AA-462B-9FFF-D2E99A0CE5C6}" type="presOf" srcId="{F59B8CE3-221F-47A3-BA84-14311AA60ADD}" destId="{D28838E1-537E-4D84-BA8D-A2471017BC56}" srcOrd="0" destOrd="0" presId="urn:microsoft.com/office/officeart/2008/layout/LinedList"/>
    <dgm:cxn modelId="{CA04E5A3-B9E5-4152-BE08-B4BC1D35130E}" type="presOf" srcId="{C1F48FEF-5D6B-4FCD-AFC6-9A1252927726}" destId="{3DFAD6BF-01C9-4EDE-99FE-3AB2255D2FA4}" srcOrd="0" destOrd="0" presId="urn:microsoft.com/office/officeart/2008/layout/LinedList"/>
    <dgm:cxn modelId="{4AC9C9D0-C066-4E1E-8BA3-EE80CB36C8FC}" type="presOf" srcId="{EA861775-0204-49D2-AD17-A02B2CDCC799}" destId="{B82FB658-02BE-43FD-997E-94D830268906}" srcOrd="0" destOrd="0" presId="urn:microsoft.com/office/officeart/2008/layout/LinedList"/>
    <dgm:cxn modelId="{62835AE5-8B12-4962-BC73-4E8F8E4A52ED}" srcId="{47966DE1-657E-40A0-B711-47FFD16CECF7}" destId="{69DB68D6-AC60-4271-B9E0-0424ADE1B19A}" srcOrd="1" destOrd="0" parTransId="{35DA05CB-6429-4D28-BA83-F450AEAEAB7D}" sibTransId="{B0FFC4B5-1E92-4946-BCD2-030A49F690D3}"/>
    <dgm:cxn modelId="{7C2399B8-035D-43AD-9BF8-42EEEF743944}" type="presParOf" srcId="{1A022FAC-5AE1-49CD-819B-52B0E3CC7A13}" destId="{149BF0AA-8780-44E6-ACEA-43D6ED2B2D33}" srcOrd="0" destOrd="0" presId="urn:microsoft.com/office/officeart/2008/layout/LinedList"/>
    <dgm:cxn modelId="{709BA225-7B62-4BBD-BCF1-4A0AEB9B01E9}" type="presParOf" srcId="{1A022FAC-5AE1-49CD-819B-52B0E3CC7A13}" destId="{428FE90E-BD24-4597-8060-3E74E0E11AF6}" srcOrd="1" destOrd="0" presId="urn:microsoft.com/office/officeart/2008/layout/LinedList"/>
    <dgm:cxn modelId="{71AF3343-34D6-4277-900D-507F70175559}" type="presParOf" srcId="{428FE90E-BD24-4597-8060-3E74E0E11AF6}" destId="{B82FB658-02BE-43FD-997E-94D830268906}" srcOrd="0" destOrd="0" presId="urn:microsoft.com/office/officeart/2008/layout/LinedList"/>
    <dgm:cxn modelId="{2618BF9C-B8EA-4159-BB92-81D68CBCBD96}" type="presParOf" srcId="{428FE90E-BD24-4597-8060-3E74E0E11AF6}" destId="{016F88C5-9134-4A1F-8B6C-EB598725D9DF}" srcOrd="1" destOrd="0" presId="urn:microsoft.com/office/officeart/2008/layout/LinedList"/>
    <dgm:cxn modelId="{937786B8-7326-4DE8-BCAE-D363EEA76DBB}" type="presParOf" srcId="{1A022FAC-5AE1-49CD-819B-52B0E3CC7A13}" destId="{A5ED52BD-9043-4F88-85F9-3E02965B9EDD}" srcOrd="2" destOrd="0" presId="urn:microsoft.com/office/officeart/2008/layout/LinedList"/>
    <dgm:cxn modelId="{4E9E0770-1093-4978-AC10-368C4FF6473C}" type="presParOf" srcId="{1A022FAC-5AE1-49CD-819B-52B0E3CC7A13}" destId="{7782BCB5-02C3-4A78-B0B6-5BAD3D9BE3F2}" srcOrd="3" destOrd="0" presId="urn:microsoft.com/office/officeart/2008/layout/LinedList"/>
    <dgm:cxn modelId="{C9505F90-E6A4-4573-ACB0-3ACC118782B4}" type="presParOf" srcId="{7782BCB5-02C3-4A78-B0B6-5BAD3D9BE3F2}" destId="{501801B4-FC1E-40CF-B49B-D1955806EF45}" srcOrd="0" destOrd="0" presId="urn:microsoft.com/office/officeart/2008/layout/LinedList"/>
    <dgm:cxn modelId="{94B7D297-CBBC-45AF-881B-B925868231C1}" type="presParOf" srcId="{7782BCB5-02C3-4A78-B0B6-5BAD3D9BE3F2}" destId="{75C63333-C963-4D26-8595-986A2C6F6651}" srcOrd="1" destOrd="0" presId="urn:microsoft.com/office/officeart/2008/layout/LinedList"/>
    <dgm:cxn modelId="{67430368-AA08-4BC0-90F3-B9B1583C63A4}" type="presParOf" srcId="{1A022FAC-5AE1-49CD-819B-52B0E3CC7A13}" destId="{721F0DC1-F1F8-4289-AE87-1069F1AA3A59}" srcOrd="4" destOrd="0" presId="urn:microsoft.com/office/officeart/2008/layout/LinedList"/>
    <dgm:cxn modelId="{C85DA168-54B9-4A8C-80F4-4415678C91B1}" type="presParOf" srcId="{1A022FAC-5AE1-49CD-819B-52B0E3CC7A13}" destId="{C36E38BF-3410-4E88-876F-6DE009298A35}" srcOrd="5" destOrd="0" presId="urn:microsoft.com/office/officeart/2008/layout/LinedList"/>
    <dgm:cxn modelId="{0F44D48A-1410-4463-8DED-0D9B63955BCE}" type="presParOf" srcId="{C36E38BF-3410-4E88-876F-6DE009298A35}" destId="{3DFAD6BF-01C9-4EDE-99FE-3AB2255D2FA4}" srcOrd="0" destOrd="0" presId="urn:microsoft.com/office/officeart/2008/layout/LinedList"/>
    <dgm:cxn modelId="{2C7A5401-F708-4F93-BE3C-E4ECFDFF6816}" type="presParOf" srcId="{C36E38BF-3410-4E88-876F-6DE009298A35}" destId="{7AB14DA5-0CD4-4D35-AAF4-B1048522DCEB}" srcOrd="1" destOrd="0" presId="urn:microsoft.com/office/officeart/2008/layout/LinedList"/>
    <dgm:cxn modelId="{7842F517-64C3-486D-89D9-F912A451FD18}" type="presParOf" srcId="{1A022FAC-5AE1-49CD-819B-52B0E3CC7A13}" destId="{12648BCE-A31D-4E2D-9F69-1EEA0DE7FA2F}" srcOrd="6" destOrd="0" presId="urn:microsoft.com/office/officeart/2008/layout/LinedList"/>
    <dgm:cxn modelId="{E04C4F5C-18F9-4880-9724-07938066D50C}" type="presParOf" srcId="{1A022FAC-5AE1-49CD-819B-52B0E3CC7A13}" destId="{420276C5-7415-41CE-92DE-94E2C3F8AF41}" srcOrd="7" destOrd="0" presId="urn:microsoft.com/office/officeart/2008/layout/LinedList"/>
    <dgm:cxn modelId="{1BBA4218-0099-4F9C-9992-2D6997BA132B}" type="presParOf" srcId="{420276C5-7415-41CE-92DE-94E2C3F8AF41}" destId="{D28838E1-537E-4D84-BA8D-A2471017BC56}" srcOrd="0" destOrd="0" presId="urn:microsoft.com/office/officeart/2008/layout/LinedList"/>
    <dgm:cxn modelId="{5C9DF4DC-2CC7-425F-8427-6F068F0CC091}" type="presParOf" srcId="{420276C5-7415-41CE-92DE-94E2C3F8AF41}" destId="{9CA72EC1-760D-4078-AF9E-3A71E185D79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9BF0AA-8780-44E6-ACEA-43D6ED2B2D33}">
      <dsp:nvSpPr>
        <dsp:cNvPr id="0" name=""/>
        <dsp:cNvSpPr/>
      </dsp:nvSpPr>
      <dsp:spPr>
        <a:xfrm>
          <a:off x="0" y="0"/>
          <a:ext cx="11734799" cy="0"/>
        </a:xfrm>
        <a:prstGeom prst="lin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2FB658-02BE-43FD-997E-94D830268906}">
      <dsp:nvSpPr>
        <dsp:cNvPr id="0" name=""/>
        <dsp:cNvSpPr/>
      </dsp:nvSpPr>
      <dsp:spPr>
        <a:xfrm>
          <a:off x="0" y="0"/>
          <a:ext cx="11734799" cy="1442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en-GB" sz="1900" b="1" kern="1200" dirty="0"/>
            <a:t>Rules of origin </a:t>
          </a:r>
          <a:r>
            <a:rPr lang="en-GB" sz="1900" kern="1200" dirty="0"/>
            <a:t>are used to determine the economic nationality of a product and for customs purposes to work out tariffs and restrictions. Under a Free Trade Agreement </a:t>
          </a:r>
          <a:r>
            <a:rPr lang="en-GB" sz="1900" kern="1200" dirty="0">
              <a:latin typeface="Arial"/>
              <a:ea typeface="Geneva"/>
              <a:cs typeface="Arial"/>
            </a:rPr>
            <a:t>exporters</a:t>
          </a:r>
          <a:r>
            <a:rPr lang="en-GB" sz="1900" kern="1200" dirty="0"/>
            <a:t> must prove that a good is originating according to preferential </a:t>
          </a:r>
          <a:r>
            <a:rPr lang="en-GB" sz="1900" kern="1200" dirty="0" err="1"/>
            <a:t>RoO</a:t>
          </a:r>
          <a:r>
            <a:rPr lang="en-GB" sz="1900" kern="1200" dirty="0"/>
            <a:t> to access preferential tariff rates. </a:t>
          </a:r>
          <a:r>
            <a:rPr lang="en-GB" sz="1900" kern="1200" dirty="0" err="1"/>
            <a:t>RoO</a:t>
          </a:r>
          <a:r>
            <a:rPr lang="en-GB" sz="1900" kern="1200" dirty="0"/>
            <a:t> in FTAs prevent third countries from accessing, at a preferential rate, the markets of countries with whom they do not have a trade deal.</a:t>
          </a:r>
        </a:p>
      </dsp:txBody>
      <dsp:txXfrm>
        <a:off x="0" y="0"/>
        <a:ext cx="11734799" cy="1442046"/>
      </dsp:txXfrm>
    </dsp:sp>
    <dsp:sp modelId="{A5ED52BD-9043-4F88-85F9-3E02965B9EDD}">
      <dsp:nvSpPr>
        <dsp:cNvPr id="0" name=""/>
        <dsp:cNvSpPr/>
      </dsp:nvSpPr>
      <dsp:spPr>
        <a:xfrm>
          <a:off x="0" y="1442046"/>
          <a:ext cx="11734799" cy="0"/>
        </a:xfrm>
        <a:prstGeom prst="lin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1801B4-FC1E-40CF-B49B-D1955806EF45}">
      <dsp:nvSpPr>
        <dsp:cNvPr id="0" name=""/>
        <dsp:cNvSpPr/>
      </dsp:nvSpPr>
      <dsp:spPr>
        <a:xfrm>
          <a:off x="0" y="1442046"/>
          <a:ext cx="11734799" cy="1442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GB" sz="1900" b="1" kern="1200" dirty="0"/>
            <a:t>Preferential </a:t>
          </a:r>
          <a:r>
            <a:rPr lang="en-GB" sz="1900" b="1" kern="1200" dirty="0" err="1"/>
            <a:t>RoO</a:t>
          </a:r>
          <a:r>
            <a:rPr lang="en-GB" sz="1900" b="1" kern="1200" dirty="0"/>
            <a:t> </a:t>
          </a:r>
          <a:r>
            <a:rPr lang="en-GB" sz="1900" kern="1200" dirty="0"/>
            <a:t>are used for the purpose of granting access to preferential tariff rates, for example a zero tariff, such as in the TCA. </a:t>
          </a:r>
        </a:p>
      </dsp:txBody>
      <dsp:txXfrm>
        <a:off x="0" y="1442046"/>
        <a:ext cx="11734799" cy="1442046"/>
      </dsp:txXfrm>
    </dsp:sp>
    <dsp:sp modelId="{721F0DC1-F1F8-4289-AE87-1069F1AA3A59}">
      <dsp:nvSpPr>
        <dsp:cNvPr id="0" name=""/>
        <dsp:cNvSpPr/>
      </dsp:nvSpPr>
      <dsp:spPr>
        <a:xfrm>
          <a:off x="0" y="2884092"/>
          <a:ext cx="11734799" cy="0"/>
        </a:xfrm>
        <a:prstGeom prst="lin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FAD6BF-01C9-4EDE-99FE-3AB2255D2FA4}">
      <dsp:nvSpPr>
        <dsp:cNvPr id="0" name=""/>
        <dsp:cNvSpPr/>
      </dsp:nvSpPr>
      <dsp:spPr>
        <a:xfrm>
          <a:off x="0" y="2884093"/>
          <a:ext cx="11734799" cy="1442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GB" sz="1900" kern="1200" dirty="0"/>
            <a:t>You and your suppliers will need to know where your materials or ingredients come from - both ingredients imported from abroad and ingredients bought within the UK.</a:t>
          </a:r>
        </a:p>
      </dsp:txBody>
      <dsp:txXfrm>
        <a:off x="0" y="2884093"/>
        <a:ext cx="11734799" cy="1442046"/>
      </dsp:txXfrm>
    </dsp:sp>
    <dsp:sp modelId="{12648BCE-A31D-4E2D-9F69-1EEA0DE7FA2F}">
      <dsp:nvSpPr>
        <dsp:cNvPr id="0" name=""/>
        <dsp:cNvSpPr/>
      </dsp:nvSpPr>
      <dsp:spPr>
        <a:xfrm>
          <a:off x="0" y="4326139"/>
          <a:ext cx="11734799" cy="0"/>
        </a:xfrm>
        <a:prstGeom prst="lin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8838E1-537E-4D84-BA8D-A2471017BC56}">
      <dsp:nvSpPr>
        <dsp:cNvPr id="0" name=""/>
        <dsp:cNvSpPr/>
      </dsp:nvSpPr>
      <dsp:spPr>
        <a:xfrm>
          <a:off x="0" y="4326139"/>
          <a:ext cx="11734799" cy="1442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GB" sz="1900" kern="1200" dirty="0"/>
            <a:t>Rules for each product, which determine the imported ingredients you can use are specified in the </a:t>
          </a:r>
          <a:r>
            <a:rPr lang="en-GB" sz="1900" kern="1200" dirty="0">
              <a:latin typeface="Arial"/>
              <a:ea typeface="Geneva"/>
              <a:cs typeface="Arial"/>
            </a:rPr>
            <a:t>TCA</a:t>
          </a:r>
          <a:r>
            <a:rPr lang="en-GB" sz="1900" kern="1200" dirty="0"/>
            <a:t>.</a:t>
          </a:r>
        </a:p>
      </dsp:txBody>
      <dsp:txXfrm>
        <a:off x="0" y="4326139"/>
        <a:ext cx="11734799" cy="144204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4303313" cy="34021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200">
                <a:solidFill>
                  <a:schemeClr val="tx1"/>
                </a:solidFill>
                <a:latin typeface="Arial" charset="0"/>
                <a:ea typeface="Geneva" charset="0"/>
                <a:cs typeface="Arial" charset="0"/>
              </a:defRPr>
            </a:lvl1pPr>
          </a:lstStyle>
          <a:p>
            <a:pPr>
              <a:defRPr/>
            </a:pPr>
            <a:r>
              <a:rPr lang="en-US"/>
              <a:t>Event Name Here</a:t>
            </a:r>
          </a:p>
        </p:txBody>
      </p:sp>
      <p:sp>
        <p:nvSpPr>
          <p:cNvPr id="25603" name="Rectangle 3"/>
          <p:cNvSpPr>
            <a:spLocks noGrp="1" noChangeArrowheads="1"/>
          </p:cNvSpPr>
          <p:nvPr>
            <p:ph type="dt" sz="quarter" idx="1"/>
          </p:nvPr>
        </p:nvSpPr>
        <p:spPr bwMode="auto">
          <a:xfrm>
            <a:off x="5622594" y="0"/>
            <a:ext cx="4303313" cy="34021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solidFill>
                  <a:schemeClr val="tx1"/>
                </a:solidFill>
                <a:latin typeface="Arial" charset="0"/>
                <a:ea typeface="Geneva" charset="0"/>
                <a:cs typeface="Arial" charset="0"/>
              </a:defRPr>
            </a:lvl1pPr>
          </a:lstStyle>
          <a:p>
            <a:pPr>
              <a:defRPr/>
            </a:pPr>
            <a:r>
              <a:rPr lang="en-US"/>
              <a:t>12/02/2007</a:t>
            </a:r>
          </a:p>
        </p:txBody>
      </p:sp>
      <p:sp>
        <p:nvSpPr>
          <p:cNvPr id="25604" name="Rectangle 4"/>
          <p:cNvSpPr>
            <a:spLocks noGrp="1" noChangeArrowheads="1"/>
          </p:cNvSpPr>
          <p:nvPr>
            <p:ph type="ftr" sz="quarter" idx="2"/>
          </p:nvPr>
        </p:nvSpPr>
        <p:spPr bwMode="auto">
          <a:xfrm>
            <a:off x="0" y="6456378"/>
            <a:ext cx="4303313" cy="340210"/>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eaLnBrk="1" hangingPunct="1">
              <a:defRPr sz="1200">
                <a:solidFill>
                  <a:schemeClr val="tx1"/>
                </a:solidFill>
                <a:latin typeface="Arial" charset="0"/>
                <a:ea typeface="Geneva" charset="0"/>
                <a:cs typeface="Arial" charset="0"/>
              </a:defRPr>
            </a:lvl1pPr>
          </a:lstStyle>
          <a:p>
            <a:pPr>
              <a:defRPr/>
            </a:pPr>
            <a:r>
              <a:rPr lang="en-US"/>
              <a:t>Project Name: HMRC v1.8</a:t>
            </a:r>
          </a:p>
        </p:txBody>
      </p:sp>
      <p:sp>
        <p:nvSpPr>
          <p:cNvPr id="25605" name="Rectangle 5"/>
          <p:cNvSpPr>
            <a:spLocks noGrp="1" noChangeArrowheads="1"/>
          </p:cNvSpPr>
          <p:nvPr>
            <p:ph type="sldNum" sz="quarter" idx="3"/>
          </p:nvPr>
        </p:nvSpPr>
        <p:spPr bwMode="auto">
          <a:xfrm>
            <a:off x="5622594" y="6456378"/>
            <a:ext cx="4303313" cy="34021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solidFill>
                  <a:schemeClr val="tx1"/>
                </a:solidFill>
              </a:defRPr>
            </a:lvl1pPr>
          </a:lstStyle>
          <a:p>
            <a:pPr>
              <a:defRPr/>
            </a:pPr>
            <a:fld id="{2AEA1C17-DB21-45EE-BD7F-9D4858880E20}" type="slidenum">
              <a:rPr lang="en-US"/>
              <a:pPr>
                <a:defRPr/>
              </a:pPr>
              <a:t>‹#›</a:t>
            </a:fld>
            <a:endParaRPr lang="en-US"/>
          </a:p>
        </p:txBody>
      </p:sp>
    </p:spTree>
    <p:extLst>
      <p:ext uri="{BB962C8B-B14F-4D97-AF65-F5344CB8AC3E}">
        <p14:creationId xmlns:p14="http://schemas.microsoft.com/office/powerpoint/2010/main" val="9939191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4303313" cy="34021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200">
                <a:solidFill>
                  <a:schemeClr val="tx1"/>
                </a:solidFill>
                <a:latin typeface="Arial" charset="0"/>
                <a:ea typeface="Geneva" charset="0"/>
                <a:cs typeface="Arial" charset="0"/>
              </a:defRPr>
            </a:lvl1pPr>
          </a:lstStyle>
          <a:p>
            <a:pPr>
              <a:defRPr/>
            </a:pPr>
            <a:r>
              <a:rPr lang="en-US"/>
              <a:t>Event Name Here</a:t>
            </a:r>
          </a:p>
        </p:txBody>
      </p:sp>
      <p:sp>
        <p:nvSpPr>
          <p:cNvPr id="24579" name="Rectangle 3"/>
          <p:cNvSpPr>
            <a:spLocks noGrp="1" noChangeArrowheads="1"/>
          </p:cNvSpPr>
          <p:nvPr>
            <p:ph type="dt" idx="1"/>
          </p:nvPr>
        </p:nvSpPr>
        <p:spPr bwMode="auto">
          <a:xfrm>
            <a:off x="5622594" y="0"/>
            <a:ext cx="4303313" cy="34021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solidFill>
                  <a:schemeClr val="tx1"/>
                </a:solidFill>
                <a:latin typeface="Arial" charset="0"/>
                <a:ea typeface="Geneva" charset="0"/>
                <a:cs typeface="Arial" charset="0"/>
              </a:defRPr>
            </a:lvl1pPr>
          </a:lstStyle>
          <a:p>
            <a:pPr>
              <a:defRPr/>
            </a:pPr>
            <a:r>
              <a:rPr lang="en-US"/>
              <a:t>12/02/2007</a:t>
            </a:r>
          </a:p>
        </p:txBody>
      </p:sp>
      <p:sp>
        <p:nvSpPr>
          <p:cNvPr id="8196" name="Rectangle 4"/>
          <p:cNvSpPr>
            <a:spLocks noGrp="1" noRot="1" noChangeAspect="1" noChangeArrowheads="1" noTextEdit="1"/>
          </p:cNvSpPr>
          <p:nvPr>
            <p:ph type="sldImg" idx="2"/>
          </p:nvPr>
        </p:nvSpPr>
        <p:spPr bwMode="auto">
          <a:xfrm>
            <a:off x="2698750" y="509588"/>
            <a:ext cx="4530725" cy="25495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1" name="Rectangle 5"/>
          <p:cNvSpPr>
            <a:spLocks noGrp="1" noChangeArrowheads="1"/>
          </p:cNvSpPr>
          <p:nvPr>
            <p:ph type="body" sz="quarter" idx="3"/>
          </p:nvPr>
        </p:nvSpPr>
        <p:spPr bwMode="auto">
          <a:xfrm>
            <a:off x="992360" y="3229277"/>
            <a:ext cx="7943507" cy="3058628"/>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582" name="Rectangle 6"/>
          <p:cNvSpPr>
            <a:spLocks noGrp="1" noChangeArrowheads="1"/>
          </p:cNvSpPr>
          <p:nvPr>
            <p:ph type="ftr" sz="quarter" idx="4"/>
          </p:nvPr>
        </p:nvSpPr>
        <p:spPr bwMode="auto">
          <a:xfrm>
            <a:off x="0" y="6456378"/>
            <a:ext cx="4303313" cy="340210"/>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eaLnBrk="1" hangingPunct="1">
              <a:defRPr sz="1200">
                <a:solidFill>
                  <a:schemeClr val="tx1"/>
                </a:solidFill>
                <a:latin typeface="Arial" charset="0"/>
                <a:ea typeface="Geneva" charset="0"/>
                <a:cs typeface="Arial" charset="0"/>
              </a:defRPr>
            </a:lvl1pPr>
          </a:lstStyle>
          <a:p>
            <a:pPr>
              <a:defRPr/>
            </a:pPr>
            <a:r>
              <a:rPr lang="en-US"/>
              <a:t>Project Name: HMRC v1.8</a:t>
            </a:r>
          </a:p>
        </p:txBody>
      </p:sp>
      <p:sp>
        <p:nvSpPr>
          <p:cNvPr id="24583" name="Rectangle 7"/>
          <p:cNvSpPr>
            <a:spLocks noGrp="1" noChangeArrowheads="1"/>
          </p:cNvSpPr>
          <p:nvPr>
            <p:ph type="sldNum" sz="quarter" idx="5"/>
          </p:nvPr>
        </p:nvSpPr>
        <p:spPr bwMode="auto">
          <a:xfrm>
            <a:off x="5622594" y="6456378"/>
            <a:ext cx="4303313" cy="34021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solidFill>
                  <a:schemeClr val="tx1"/>
                </a:solidFill>
              </a:defRPr>
            </a:lvl1pPr>
          </a:lstStyle>
          <a:p>
            <a:pPr>
              <a:defRPr/>
            </a:pPr>
            <a:fld id="{E29DD465-50C8-4A72-B443-63F641AD8137}" type="slidenum">
              <a:rPr lang="en-US"/>
              <a:pPr>
                <a:defRPr/>
              </a:pPr>
              <a:t>‹#›</a:t>
            </a:fld>
            <a:endParaRPr lang="en-US"/>
          </a:p>
        </p:txBody>
      </p:sp>
    </p:spTree>
    <p:extLst>
      <p:ext uri="{BB962C8B-B14F-4D97-AF65-F5344CB8AC3E}">
        <p14:creationId xmlns:p14="http://schemas.microsoft.com/office/powerpoint/2010/main" val="2770322446"/>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Arial" charset="0"/>
        <a:ea typeface="Geneva" charset="0"/>
        <a:cs typeface="Geneva" charset="0"/>
      </a:defRPr>
    </a:lvl1pPr>
    <a:lvl2pPr marL="457200" algn="l" rtl="0" eaLnBrk="0" fontAlgn="base" hangingPunct="0">
      <a:spcBef>
        <a:spcPct val="30000"/>
      </a:spcBef>
      <a:spcAft>
        <a:spcPct val="0"/>
      </a:spcAft>
      <a:defRPr sz="1200" kern="1200">
        <a:solidFill>
          <a:schemeClr val="tx1"/>
        </a:solidFill>
        <a:latin typeface="Arial" charset="0"/>
        <a:ea typeface="Geneva"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p:nvPr>
        </p:nvSpPr>
        <p:spPr/>
        <p:txBody>
          <a:bodyPr/>
          <a:lstStyle/>
          <a:p>
            <a:pPr>
              <a:defRPr/>
            </a:pPr>
            <a:r>
              <a:rPr lang="en-US"/>
              <a:t>Event Name Here</a:t>
            </a:r>
          </a:p>
        </p:txBody>
      </p:sp>
      <p:sp>
        <p:nvSpPr>
          <p:cNvPr id="5" name="Date Placeholder 4"/>
          <p:cNvSpPr>
            <a:spLocks noGrp="1"/>
          </p:cNvSpPr>
          <p:nvPr>
            <p:ph type="dt" idx="1"/>
          </p:nvPr>
        </p:nvSpPr>
        <p:spPr/>
        <p:txBody>
          <a:bodyPr/>
          <a:lstStyle/>
          <a:p>
            <a:pPr>
              <a:defRPr/>
            </a:pPr>
            <a:r>
              <a:rPr lang="en-US"/>
              <a:t>12/02/2007</a:t>
            </a:r>
          </a:p>
        </p:txBody>
      </p:sp>
      <p:sp>
        <p:nvSpPr>
          <p:cNvPr id="6" name="Footer Placeholder 5"/>
          <p:cNvSpPr>
            <a:spLocks noGrp="1"/>
          </p:cNvSpPr>
          <p:nvPr>
            <p:ph type="ftr" sz="quarter" idx="4"/>
          </p:nvPr>
        </p:nvSpPr>
        <p:spPr/>
        <p:txBody>
          <a:bodyPr/>
          <a:lstStyle/>
          <a:p>
            <a:pPr>
              <a:defRPr/>
            </a:pPr>
            <a:r>
              <a:rPr lang="en-US"/>
              <a:t>Project Name: HMRC v1.8</a:t>
            </a:r>
          </a:p>
        </p:txBody>
      </p:sp>
      <p:sp>
        <p:nvSpPr>
          <p:cNvPr id="7" name="Slide Number Placeholder 6"/>
          <p:cNvSpPr>
            <a:spLocks noGrp="1"/>
          </p:cNvSpPr>
          <p:nvPr>
            <p:ph type="sldNum" sz="quarter" idx="5"/>
          </p:nvPr>
        </p:nvSpPr>
        <p:spPr/>
        <p:txBody>
          <a:bodyPr/>
          <a:lstStyle/>
          <a:p>
            <a:pPr>
              <a:defRPr/>
            </a:pPr>
            <a:fld id="{E29DD465-50C8-4A72-B443-63F641AD8137}" type="slidenum">
              <a:rPr lang="en-US" smtClean="0"/>
              <a:pPr>
                <a:defRPr/>
              </a:pPr>
              <a:t>17</a:t>
            </a:fld>
            <a:endParaRPr lang="en-US"/>
          </a:p>
        </p:txBody>
      </p:sp>
    </p:spTree>
    <p:extLst>
      <p:ext uri="{BB962C8B-B14F-4D97-AF65-F5344CB8AC3E}">
        <p14:creationId xmlns:p14="http://schemas.microsoft.com/office/powerpoint/2010/main" val="3317110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89A793C-164C-48AA-9ABA-918D3212BF3A}" type="slidenum">
              <a:rPr lang="en-GB" smtClean="0"/>
              <a:t>18</a:t>
            </a:fld>
            <a:endParaRPr lang="en-GB"/>
          </a:p>
        </p:txBody>
      </p:sp>
    </p:spTree>
    <p:extLst>
      <p:ext uri="{BB962C8B-B14F-4D97-AF65-F5344CB8AC3E}">
        <p14:creationId xmlns:p14="http://schemas.microsoft.com/office/powerpoint/2010/main" val="3594835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89A793C-164C-48AA-9ABA-918D3212BF3A}" type="slidenum">
              <a:rPr lang="en-GB" smtClean="0"/>
              <a:t>19</a:t>
            </a:fld>
            <a:endParaRPr lang="en-GB"/>
          </a:p>
        </p:txBody>
      </p:sp>
    </p:spTree>
    <p:extLst>
      <p:ext uri="{BB962C8B-B14F-4D97-AF65-F5344CB8AC3E}">
        <p14:creationId xmlns:p14="http://schemas.microsoft.com/office/powerpoint/2010/main" val="732348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099" name="Rectangle 3"/>
          <p:cNvSpPr>
            <a:spLocks noGrp="1" noChangeArrowheads="1"/>
          </p:cNvSpPr>
          <p:nvPr>
            <p:ph type="ctrTitle"/>
          </p:nvPr>
        </p:nvSpPr>
        <p:spPr>
          <a:xfrm>
            <a:off x="624418" y="1988841"/>
            <a:ext cx="10943167" cy="1152823"/>
          </a:xfrm>
        </p:spPr>
        <p:txBody>
          <a:bodyPr anchor="b"/>
          <a:lstStyle>
            <a:lvl1pPr>
              <a:lnSpc>
                <a:spcPts val="3600"/>
              </a:lnSpc>
              <a:defRPr sz="4000">
                <a:solidFill>
                  <a:srgbClr val="008D8E"/>
                </a:solidFill>
              </a:defRPr>
            </a:lvl1pPr>
          </a:lstStyle>
          <a:p>
            <a:pPr lvl="0"/>
            <a:r>
              <a:rPr lang="en-US" noProof="0"/>
              <a:t>Click to edit Master title style</a:t>
            </a:r>
          </a:p>
        </p:txBody>
      </p:sp>
      <p:sp>
        <p:nvSpPr>
          <p:cNvPr id="4100" name="Rectangle 4"/>
          <p:cNvSpPr>
            <a:spLocks noGrp="1" noChangeArrowheads="1"/>
          </p:cNvSpPr>
          <p:nvPr>
            <p:ph type="subTitle" idx="1"/>
          </p:nvPr>
        </p:nvSpPr>
        <p:spPr>
          <a:xfrm>
            <a:off x="624418" y="3429000"/>
            <a:ext cx="10943167" cy="1139110"/>
          </a:xfrm>
        </p:spPr>
        <p:txBody>
          <a:bodyPr/>
          <a:lstStyle>
            <a:lvl1pPr marL="0" indent="0">
              <a:buFontTx/>
              <a:buNone/>
              <a:defRPr sz="2800">
                <a:solidFill>
                  <a:schemeClr val="tx1"/>
                </a:solidFill>
              </a:defRPr>
            </a:lvl1pPr>
          </a:lstStyle>
          <a:p>
            <a:pPr lvl="0"/>
            <a:r>
              <a:rPr lang="en-US" noProof="0"/>
              <a:t>Click to edit Master subtitle style</a:t>
            </a:r>
          </a:p>
        </p:txBody>
      </p:sp>
      <p:sp>
        <p:nvSpPr>
          <p:cNvPr id="5" name="Rectangle 4"/>
          <p:cNvSpPr>
            <a:spLocks noGrp="1" noChangeArrowheads="1"/>
          </p:cNvSpPr>
          <p:nvPr>
            <p:ph type="sldNum" sz="quarter" idx="10"/>
          </p:nvPr>
        </p:nvSpPr>
        <p:spPr/>
        <p:txBody>
          <a:bodyPr/>
          <a:lstStyle>
            <a:lvl1pPr algn="r" eaLnBrk="1" hangingPunct="1">
              <a:defRPr sz="900">
                <a:solidFill>
                  <a:schemeClr val="tx2"/>
                </a:solidFill>
              </a:defRPr>
            </a:lvl1pPr>
          </a:lstStyle>
          <a:p>
            <a:pPr>
              <a:defRPr/>
            </a:pPr>
            <a:fld id="{ED850FD3-804A-4B32-AE8C-41006A2A84F1}" type="slidenum">
              <a:rPr lang="en-US"/>
              <a:pPr>
                <a:defRPr/>
              </a:pPr>
              <a:t>‹#›</a:t>
            </a:fld>
            <a:endParaRPr lang="en-US"/>
          </a:p>
        </p:txBody>
      </p:sp>
      <p:sp>
        <p:nvSpPr>
          <p:cNvPr id="3" name="Footer Placeholder 2"/>
          <p:cNvSpPr>
            <a:spLocks noGrp="1"/>
          </p:cNvSpPr>
          <p:nvPr>
            <p:ph type="ftr" sz="quarter" idx="11"/>
          </p:nvPr>
        </p:nvSpPr>
        <p:spPr>
          <a:xfrm>
            <a:off x="2201333" y="6223000"/>
            <a:ext cx="8974667" cy="203200"/>
          </a:xfrm>
        </p:spPr>
        <p:txBody>
          <a:bodyPr/>
          <a:lstStyle>
            <a:lvl1pPr algn="r">
              <a:defRPr sz="900">
                <a:latin typeface="Arial" panose="020B0604020202020204" pitchFamily="34" charset="0"/>
              </a:defRPr>
            </a:lvl1pPr>
          </a:lstStyle>
          <a:p>
            <a:r>
              <a:rPr lang="en-GB"/>
              <a:t>|  Security Marking  |   Presentation Title  |</a:t>
            </a:r>
          </a:p>
        </p:txBody>
      </p:sp>
    </p:spTree>
    <p:extLst>
      <p:ext uri="{BB962C8B-B14F-4D97-AF65-F5344CB8AC3E}">
        <p14:creationId xmlns:p14="http://schemas.microsoft.com/office/powerpoint/2010/main" val="319005524"/>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76250"/>
            <a:ext cx="10972800" cy="831850"/>
          </a:xfrm>
        </p:spPr>
        <p:txBody>
          <a:bodyPr/>
          <a:lstStyle/>
          <a:p>
            <a:r>
              <a:rPr lang="en-US"/>
              <a:t>Click to edit Master title style</a:t>
            </a:r>
          </a:p>
        </p:txBody>
      </p:sp>
      <p:sp>
        <p:nvSpPr>
          <p:cNvPr id="5" name="Rectangle 3"/>
          <p:cNvSpPr>
            <a:spLocks noGrp="1" noChangeArrowheads="1"/>
          </p:cNvSpPr>
          <p:nvPr>
            <p:ph idx="1"/>
          </p:nvPr>
        </p:nvSpPr>
        <p:spPr bwMode="auto">
          <a:xfrm>
            <a:off x="610263" y="1628776"/>
            <a:ext cx="10972800" cy="3946525"/>
          </a:xfrm>
          <a:prstGeom prst="rect">
            <a:avLst/>
          </a:prstGeom>
          <a:noFill/>
          <a:ln>
            <a:noFill/>
          </a:ln>
          <a:effectLst/>
        </p:spPr>
        <p:txBody>
          <a:bodyPr/>
          <a:lstStyle>
            <a:lvl1pPr marL="270000" indent="-270000">
              <a:buClr>
                <a:schemeClr val="tx2"/>
              </a:buClr>
              <a:buFont typeface="Arial" panose="020B0604020202020204" pitchFamily="34" charset="0"/>
              <a:buChar char="•"/>
              <a:defRPr sz="2400">
                <a:solidFill>
                  <a:schemeClr val="tx1"/>
                </a:solidFill>
              </a:defRPr>
            </a:lvl1pPr>
            <a:lvl2pPr marL="540000" indent="-270000">
              <a:buFont typeface="Arial" panose="020B0604020202020204" pitchFamily="34" charset="0"/>
              <a:buChar char="•"/>
              <a:defRPr sz="2000">
                <a:solidFill>
                  <a:schemeClr val="tx1"/>
                </a:solidFill>
              </a:defRPr>
            </a:lvl2pPr>
            <a:lvl3pPr marL="810000" indent="-270000">
              <a:lnSpc>
                <a:spcPts val="2200"/>
              </a:lnSpc>
              <a:buFont typeface="Arial" panose="020B0604020202020204" pitchFamily="34" charset="0"/>
              <a:buChar char="•"/>
              <a:defRPr sz="1800">
                <a:solidFill>
                  <a:schemeClr val="tx1"/>
                </a:solidFill>
              </a:defRPr>
            </a:lvl3pPr>
            <a:lvl4pPr marL="1080000" indent="-270000">
              <a:lnSpc>
                <a:spcPts val="2200"/>
              </a:lnSpc>
              <a:buFont typeface="Arial" panose="020B0604020202020204" pitchFamily="34" charset="0"/>
              <a:buChar char="•"/>
              <a:defRPr sz="1600">
                <a:solidFill>
                  <a:schemeClr val="tx1"/>
                </a:solidFill>
              </a:defRPr>
            </a:lvl4pPr>
            <a:lvl5pPr marL="1365750" indent="-285750">
              <a:lnSpc>
                <a:spcPts val="2200"/>
              </a:lnSpc>
              <a:buClr>
                <a:schemeClr val="tx2"/>
              </a:buClr>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3932FC1-F83D-4223-BCC6-34681F250449}" type="slidenum">
              <a:rPr lang="en-US"/>
              <a:pPr>
                <a:defRPr/>
              </a:pPr>
              <a:t>‹#›</a:t>
            </a:fld>
            <a:endParaRPr lang="en-US"/>
          </a:p>
        </p:txBody>
      </p:sp>
      <p:pic>
        <p:nvPicPr>
          <p:cNvPr id="7" name="Picture 106" descr="57% HMRCppt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9018" y="5764213"/>
            <a:ext cx="1373716"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a:xfrm>
            <a:off x="2201333" y="6223000"/>
            <a:ext cx="8974667" cy="203200"/>
          </a:xfrm>
        </p:spPr>
        <p:txBody>
          <a:bodyPr/>
          <a:lstStyle>
            <a:lvl1pPr algn="r">
              <a:defRPr sz="900">
                <a:latin typeface="Arial" panose="020B0604020202020204" pitchFamily="34" charset="0"/>
              </a:defRPr>
            </a:lvl1pPr>
          </a:lstStyle>
          <a:p>
            <a:r>
              <a:rPr lang="en-GB"/>
              <a:t>|  Security Marking  |   Presentation Title  |</a:t>
            </a:r>
          </a:p>
        </p:txBody>
      </p:sp>
    </p:spTree>
    <p:extLst>
      <p:ext uri="{BB962C8B-B14F-4D97-AF65-F5344CB8AC3E}">
        <p14:creationId xmlns:p14="http://schemas.microsoft.com/office/powerpoint/2010/main" val="218182911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15" name="Content Placeholder 14"/>
          <p:cNvSpPr>
            <a:spLocks noGrp="1"/>
          </p:cNvSpPr>
          <p:nvPr>
            <p:ph sz="quarter" idx="11"/>
          </p:nvPr>
        </p:nvSpPr>
        <p:spPr>
          <a:xfrm>
            <a:off x="608807" y="1622724"/>
            <a:ext cx="5278967" cy="3887788"/>
          </a:xfr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6"/>
          <p:cNvSpPr>
            <a:spLocks noGrp="1"/>
          </p:cNvSpPr>
          <p:nvPr>
            <p:ph sz="quarter" idx="12"/>
          </p:nvPr>
        </p:nvSpPr>
        <p:spPr>
          <a:xfrm>
            <a:off x="6383867" y="1622724"/>
            <a:ext cx="5207000" cy="3887788"/>
          </a:xfr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3"/>
          </p:nvPr>
        </p:nvSpPr>
        <p:spPr>
          <a:ln/>
        </p:spPr>
        <p:txBody>
          <a:bodyPr/>
          <a:lstStyle>
            <a:lvl1pPr>
              <a:defRPr/>
            </a:lvl1pPr>
          </a:lstStyle>
          <a:p>
            <a:pPr>
              <a:defRPr/>
            </a:pPr>
            <a:fld id="{FB0D2D2A-67A7-43CA-916C-678582CB36A5}" type="slidenum">
              <a:rPr lang="en-US"/>
              <a:pPr>
                <a:defRPr/>
              </a:pPr>
              <a:t>‹#›</a:t>
            </a:fld>
            <a:endParaRPr lang="en-US"/>
          </a:p>
        </p:txBody>
      </p:sp>
      <p:pic>
        <p:nvPicPr>
          <p:cNvPr id="7" name="Picture 106" descr="57% HMRCppt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9018" y="5764213"/>
            <a:ext cx="1373716"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4"/>
          </p:nvPr>
        </p:nvSpPr>
        <p:spPr>
          <a:xfrm>
            <a:off x="2201333" y="6223000"/>
            <a:ext cx="8974667" cy="203200"/>
          </a:xfrm>
        </p:spPr>
        <p:txBody>
          <a:bodyPr/>
          <a:lstStyle>
            <a:lvl1pPr algn="r">
              <a:defRPr sz="900">
                <a:latin typeface="Arial" panose="020B0604020202020204" pitchFamily="34" charset="0"/>
              </a:defRPr>
            </a:lvl1pPr>
          </a:lstStyle>
          <a:p>
            <a:r>
              <a:rPr lang="en-GB"/>
              <a:t>|  Security Marking  |   Presentation Title  |</a:t>
            </a:r>
          </a:p>
        </p:txBody>
      </p:sp>
    </p:spTree>
    <p:extLst>
      <p:ext uri="{BB962C8B-B14F-4D97-AF65-F5344CB8AC3E}">
        <p14:creationId xmlns:p14="http://schemas.microsoft.com/office/powerpoint/2010/main" val="225776817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ACE97B3A-1F64-4EFF-ABCA-E9A830ED5156}" type="slidenum">
              <a:rPr lang="en-US"/>
              <a:pPr>
                <a:defRPr/>
              </a:pPr>
              <a:t>‹#›</a:t>
            </a:fld>
            <a:endParaRPr lang="en-US"/>
          </a:p>
        </p:txBody>
      </p:sp>
      <p:pic>
        <p:nvPicPr>
          <p:cNvPr id="5" name="Picture 106" descr="57% HMRCppt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9018" y="5764213"/>
            <a:ext cx="1373716"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a:xfrm>
            <a:off x="2201333" y="6223000"/>
            <a:ext cx="8974667" cy="203200"/>
          </a:xfrm>
        </p:spPr>
        <p:txBody>
          <a:bodyPr/>
          <a:lstStyle>
            <a:lvl1pPr algn="r">
              <a:defRPr sz="900">
                <a:latin typeface="Arial" panose="020B0604020202020204" pitchFamily="34" charset="0"/>
              </a:defRPr>
            </a:lvl1pPr>
          </a:lstStyle>
          <a:p>
            <a:r>
              <a:rPr lang="en-GB"/>
              <a:t>|  Security Marking  |   Presentation Title  |</a:t>
            </a:r>
          </a:p>
        </p:txBody>
      </p:sp>
    </p:spTree>
    <p:extLst>
      <p:ext uri="{BB962C8B-B14F-4D97-AF65-F5344CB8AC3E}">
        <p14:creationId xmlns:p14="http://schemas.microsoft.com/office/powerpoint/2010/main" val="354722892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9D7DA79E-9E42-4EB7-B9D0-17D95B0749E5}" type="slidenum">
              <a:rPr lang="en-US"/>
              <a:pPr>
                <a:defRPr/>
              </a:pPr>
              <a:t>‹#›</a:t>
            </a:fld>
            <a:endParaRPr lang="en-US"/>
          </a:p>
        </p:txBody>
      </p:sp>
      <p:pic>
        <p:nvPicPr>
          <p:cNvPr id="4" name="Picture 106" descr="57% HMRCppt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9018" y="5764213"/>
            <a:ext cx="1373716"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a:xfrm>
            <a:off x="2201333" y="6223000"/>
            <a:ext cx="8974667" cy="203200"/>
          </a:xfrm>
        </p:spPr>
        <p:txBody>
          <a:bodyPr/>
          <a:lstStyle>
            <a:lvl1pPr algn="r">
              <a:defRPr sz="900">
                <a:latin typeface="Arial" panose="020B0604020202020204" pitchFamily="34" charset="0"/>
              </a:defRPr>
            </a:lvl1pPr>
          </a:lstStyle>
          <a:p>
            <a:r>
              <a:rPr lang="en-GB"/>
              <a:t>|  Security Marking  |   Presentation Title  |</a:t>
            </a:r>
          </a:p>
        </p:txBody>
      </p:sp>
    </p:spTree>
    <p:extLst>
      <p:ext uri="{BB962C8B-B14F-4D97-AF65-F5344CB8AC3E}">
        <p14:creationId xmlns:p14="http://schemas.microsoft.com/office/powerpoint/2010/main" val="172140573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79C4642E-DB95-47CE-A465-926717B2AD19}"/>
              </a:ext>
            </a:extLst>
          </p:cNvPr>
          <p:cNvCxnSpPr/>
          <p:nvPr userDrawn="1"/>
        </p:nvCxnSpPr>
        <p:spPr>
          <a:xfrm>
            <a:off x="0" y="523702"/>
            <a:ext cx="1219200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pic>
        <p:nvPicPr>
          <p:cNvPr id="9" name="Picture 8" descr="100% HMRCppt logo">
            <a:extLst>
              <a:ext uri="{FF2B5EF4-FFF2-40B4-BE49-F238E27FC236}">
                <a16:creationId xmlns:a16="http://schemas.microsoft.com/office/drawing/2014/main" id="{CEEF41EF-D07B-4EA7-9FFD-531331D7659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353800" y="16627"/>
            <a:ext cx="728110" cy="448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HM Treasury - Wikipedia">
            <a:extLst>
              <a:ext uri="{FF2B5EF4-FFF2-40B4-BE49-F238E27FC236}">
                <a16:creationId xmlns:a16="http://schemas.microsoft.com/office/drawing/2014/main" id="{F5494B67-AC37-4470-A5A0-144616960FB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309513" y="16629"/>
            <a:ext cx="973730" cy="44899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EED044E0-DBAD-4A98-A8B1-E7E063745C7C}"/>
              </a:ext>
            </a:extLst>
          </p:cNvPr>
          <p:cNvSpPr txBox="1"/>
          <p:nvPr userDrawn="1"/>
        </p:nvSpPr>
        <p:spPr>
          <a:xfrm>
            <a:off x="11129463" y="6542323"/>
            <a:ext cx="952447" cy="307777"/>
          </a:xfrm>
          <a:prstGeom prst="rect">
            <a:avLst/>
          </a:prstGeom>
          <a:noFill/>
        </p:spPr>
        <p:txBody>
          <a:bodyPr wrap="square" rtlCol="0">
            <a:spAutoFit/>
          </a:bodyPr>
          <a:lstStyle/>
          <a:p>
            <a:pPr algn="ctr"/>
            <a:fld id="{4FAEB8AF-A103-4005-9D36-D0AEDFFF2F84}" type="slidenum">
              <a:rPr lang="en-GB" sz="1400" smtClean="0">
                <a:latin typeface="Arial" panose="020B0604020202020204" pitchFamily="34" charset="0"/>
                <a:cs typeface="Arial" panose="020B0604020202020204" pitchFamily="34" charset="0"/>
              </a:rPr>
              <a:t>‹#›</a:t>
            </a:fld>
            <a:endParaRPr lang="en-GB" sz="140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278CBE57-5560-450A-82D9-9958351EE3A3}"/>
              </a:ext>
            </a:extLst>
          </p:cNvPr>
          <p:cNvSpPr txBox="1"/>
          <p:nvPr userDrawn="1"/>
        </p:nvSpPr>
        <p:spPr>
          <a:xfrm>
            <a:off x="-170238" y="6550223"/>
            <a:ext cx="3674226" cy="307777"/>
          </a:xfrm>
          <a:prstGeom prst="rect">
            <a:avLst/>
          </a:prstGeom>
          <a:noFill/>
        </p:spPr>
        <p:txBody>
          <a:bodyPr wrap="square" rtlCol="0">
            <a:spAutoFit/>
          </a:bodyPr>
          <a:lstStyle/>
          <a:p>
            <a:pPr algn="ctr"/>
            <a:r>
              <a:rPr lang="en-GB" sz="1400" dirty="0">
                <a:latin typeface="Arial" panose="020B0604020202020204" pitchFamily="34" charset="0"/>
                <a:cs typeface="Arial" panose="020B0604020202020204" pitchFamily="34" charset="0"/>
              </a:rPr>
              <a:t>The UK Trader Scheme Explained</a:t>
            </a:r>
          </a:p>
        </p:txBody>
      </p:sp>
      <p:cxnSp>
        <p:nvCxnSpPr>
          <p:cNvPr id="16" name="Straight Connector 15">
            <a:extLst>
              <a:ext uri="{FF2B5EF4-FFF2-40B4-BE49-F238E27FC236}">
                <a16:creationId xmlns:a16="http://schemas.microsoft.com/office/drawing/2014/main" id="{6ED1E0B1-0B90-4761-A7B2-708BC7E476A3}"/>
              </a:ext>
            </a:extLst>
          </p:cNvPr>
          <p:cNvCxnSpPr/>
          <p:nvPr userDrawn="1"/>
        </p:nvCxnSpPr>
        <p:spPr>
          <a:xfrm>
            <a:off x="0" y="6542323"/>
            <a:ext cx="12192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MSIPCMContentMarking" descr="{&quot;HashCode&quot;:-1264847310,&quot;Placement&quot;:&quot;Footer&quot;,&quot;Top&quot;:519.343,&quot;Left&quot;:451.105438,&quot;SlideWidth&quot;:960,&quot;SlideHeight&quot;:540}">
            <a:extLst>
              <a:ext uri="{FF2B5EF4-FFF2-40B4-BE49-F238E27FC236}">
                <a16:creationId xmlns:a16="http://schemas.microsoft.com/office/drawing/2014/main" id="{2A59B460-1421-4B24-8D2F-D150540BDB76}"/>
              </a:ext>
            </a:extLst>
          </p:cNvPr>
          <p:cNvSpPr txBox="1"/>
          <p:nvPr userDrawn="1"/>
        </p:nvSpPr>
        <p:spPr>
          <a:xfrm>
            <a:off x="5729038" y="6615419"/>
            <a:ext cx="733923" cy="161583"/>
          </a:xfrm>
          <a:prstGeom prst="rect">
            <a:avLst/>
          </a:prstGeom>
          <a:noFill/>
        </p:spPr>
        <p:txBody>
          <a:bodyPr vert="horz" wrap="square" lIns="0" tIns="0" rIns="0" bIns="0" rtlCol="0" anchor="ctr" anchorCtr="1">
            <a:spAutoFit/>
          </a:bodyPr>
          <a:lstStyle/>
          <a:p>
            <a:pPr algn="ctr">
              <a:spcBef>
                <a:spcPts val="0"/>
              </a:spcBef>
              <a:spcAft>
                <a:spcPts val="0"/>
              </a:spcAft>
            </a:pPr>
            <a:r>
              <a:rPr lang="en-GB" sz="1050" dirty="0">
                <a:solidFill>
                  <a:srgbClr val="000000"/>
                </a:solidFill>
                <a:latin typeface="Arial" panose="020B0604020202020204" pitchFamily="34" charset="0"/>
                <a:cs typeface="Arial" panose="020B0604020202020204" pitchFamily="34" charset="0"/>
              </a:rPr>
              <a:t>OFFICIAL</a:t>
            </a:r>
          </a:p>
        </p:txBody>
      </p:sp>
    </p:spTree>
    <p:extLst>
      <p:ext uri="{BB962C8B-B14F-4D97-AF65-F5344CB8AC3E}">
        <p14:creationId xmlns:p14="http://schemas.microsoft.com/office/powerpoint/2010/main" val="2550695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Break_HMRC Green">
    <p:bg>
      <p:bgPr>
        <a:solidFill>
          <a:schemeClr val="tx2"/>
        </a:solidFill>
        <a:effectLst/>
      </p:bgPr>
    </p:bg>
    <p:spTree>
      <p:nvGrpSpPr>
        <p:cNvPr id="1" name=""/>
        <p:cNvGrpSpPr/>
        <p:nvPr/>
      </p:nvGrpSpPr>
      <p:grpSpPr>
        <a:xfrm>
          <a:off x="0" y="0"/>
          <a:ext cx="0" cy="0"/>
          <a:chOff x="0" y="0"/>
          <a:chExt cx="0" cy="0"/>
        </a:xfrm>
      </p:grpSpPr>
      <p:sp>
        <p:nvSpPr>
          <p:cNvPr id="4099" name="Rectangle 3"/>
          <p:cNvSpPr>
            <a:spLocks noGrp="1" noChangeArrowheads="1"/>
          </p:cNvSpPr>
          <p:nvPr>
            <p:ph type="ctrTitle"/>
          </p:nvPr>
        </p:nvSpPr>
        <p:spPr>
          <a:xfrm>
            <a:off x="624418" y="1988841"/>
            <a:ext cx="10943167" cy="1152823"/>
          </a:xfrm>
        </p:spPr>
        <p:txBody>
          <a:bodyPr anchor="b"/>
          <a:lstStyle>
            <a:lvl1pPr>
              <a:lnSpc>
                <a:spcPts val="3600"/>
              </a:lnSpc>
              <a:defRPr sz="3600">
                <a:solidFill>
                  <a:schemeClr val="bg1"/>
                </a:solidFill>
              </a:defRPr>
            </a:lvl1pPr>
          </a:lstStyle>
          <a:p>
            <a:pPr lvl="0"/>
            <a:r>
              <a:rPr lang="en-GB" noProof="0"/>
              <a:t>Click to edit Master title style</a:t>
            </a:r>
            <a:endParaRPr lang="en-US" noProof="0"/>
          </a:p>
        </p:txBody>
      </p:sp>
      <p:sp>
        <p:nvSpPr>
          <p:cNvPr id="4100" name="Rectangle 4"/>
          <p:cNvSpPr>
            <a:spLocks noGrp="1" noChangeArrowheads="1"/>
          </p:cNvSpPr>
          <p:nvPr>
            <p:ph type="subTitle" idx="1"/>
          </p:nvPr>
        </p:nvSpPr>
        <p:spPr>
          <a:xfrm>
            <a:off x="624418" y="3429000"/>
            <a:ext cx="10943167" cy="1139110"/>
          </a:xfrm>
        </p:spPr>
        <p:txBody>
          <a:bodyPr/>
          <a:lstStyle>
            <a:lvl1pPr>
              <a:defRPr sz="2400">
                <a:solidFill>
                  <a:schemeClr val="bg1"/>
                </a:solidFill>
              </a:defRPr>
            </a:lvl1pPr>
          </a:lstStyle>
          <a:p>
            <a:pPr lvl="0"/>
            <a:r>
              <a:rPr lang="en-GB" noProof="0"/>
              <a:t>Click to edit Master subtitle style</a:t>
            </a:r>
            <a:endParaRPr lang="en-US" noProof="0"/>
          </a:p>
        </p:txBody>
      </p:sp>
      <p:sp>
        <p:nvSpPr>
          <p:cNvPr id="4" name="Rectangle 4"/>
          <p:cNvSpPr>
            <a:spLocks noGrp="1" noChangeArrowheads="1"/>
          </p:cNvSpPr>
          <p:nvPr>
            <p:ph type="sldNum" sz="quarter" idx="10"/>
          </p:nvPr>
        </p:nvSpPr>
        <p:spPr/>
        <p:txBody>
          <a:bodyPr/>
          <a:lstStyle>
            <a:lvl1pPr algn="r" eaLnBrk="1" hangingPunct="1">
              <a:defRPr sz="900" smtClean="0">
                <a:solidFill>
                  <a:schemeClr val="bg1"/>
                </a:solidFill>
              </a:defRPr>
            </a:lvl1pPr>
          </a:lstStyle>
          <a:p>
            <a:pPr>
              <a:defRPr/>
            </a:pPr>
            <a:fld id="{0E4F1410-FC99-4619-81AC-27B8BCD5D096}" type="slidenum">
              <a:rPr lang="en-US"/>
              <a:pPr>
                <a:defRPr/>
              </a:pPr>
              <a:t>‹#›</a:t>
            </a:fld>
            <a:endParaRPr lang="en-US"/>
          </a:p>
        </p:txBody>
      </p:sp>
      <p:sp>
        <p:nvSpPr>
          <p:cNvPr id="3" name="Footer Placeholder 2"/>
          <p:cNvSpPr>
            <a:spLocks noGrp="1"/>
          </p:cNvSpPr>
          <p:nvPr>
            <p:ph type="ftr" sz="quarter" idx="11"/>
          </p:nvPr>
        </p:nvSpPr>
        <p:spPr>
          <a:xfrm>
            <a:off x="2201333" y="6223000"/>
            <a:ext cx="8974667" cy="203200"/>
          </a:xfrm>
        </p:spPr>
        <p:txBody>
          <a:bodyPr/>
          <a:lstStyle>
            <a:lvl1pPr algn="r">
              <a:defRPr sz="900">
                <a:latin typeface="Arial" panose="020B0604020202020204" pitchFamily="34" charset="0"/>
              </a:defRPr>
            </a:lvl1pPr>
          </a:lstStyle>
          <a:p>
            <a:r>
              <a:rPr lang="en-GB"/>
              <a:t>|  Security Marking  |   Presentation Title  |</a:t>
            </a:r>
          </a:p>
        </p:txBody>
      </p:sp>
    </p:spTree>
    <p:extLst>
      <p:ext uri="{BB962C8B-B14F-4D97-AF65-F5344CB8AC3E}">
        <p14:creationId xmlns:p14="http://schemas.microsoft.com/office/powerpoint/2010/main" val="110944261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Break_Pantone 668">
    <p:bg>
      <p:bgPr>
        <a:solidFill>
          <a:schemeClr val="accent3"/>
        </a:solidFill>
        <a:effectLst/>
      </p:bgPr>
    </p:bg>
    <p:spTree>
      <p:nvGrpSpPr>
        <p:cNvPr id="1" name=""/>
        <p:cNvGrpSpPr/>
        <p:nvPr/>
      </p:nvGrpSpPr>
      <p:grpSpPr>
        <a:xfrm>
          <a:off x="0" y="0"/>
          <a:ext cx="0" cy="0"/>
          <a:chOff x="0" y="0"/>
          <a:chExt cx="0" cy="0"/>
        </a:xfrm>
      </p:grpSpPr>
      <p:sp>
        <p:nvSpPr>
          <p:cNvPr id="4099" name="Rectangle 3"/>
          <p:cNvSpPr>
            <a:spLocks noGrp="1" noChangeArrowheads="1"/>
          </p:cNvSpPr>
          <p:nvPr>
            <p:ph type="ctrTitle"/>
          </p:nvPr>
        </p:nvSpPr>
        <p:spPr>
          <a:xfrm>
            <a:off x="624418" y="1988841"/>
            <a:ext cx="10943167" cy="1152823"/>
          </a:xfrm>
        </p:spPr>
        <p:txBody>
          <a:bodyPr anchor="b"/>
          <a:lstStyle>
            <a:lvl1pPr>
              <a:lnSpc>
                <a:spcPts val="3600"/>
              </a:lnSpc>
              <a:defRPr sz="3600">
                <a:solidFill>
                  <a:schemeClr val="bg1"/>
                </a:solidFill>
              </a:defRPr>
            </a:lvl1pPr>
          </a:lstStyle>
          <a:p>
            <a:pPr lvl="0"/>
            <a:r>
              <a:rPr lang="en-GB" noProof="0"/>
              <a:t>Click to edit Master title style</a:t>
            </a:r>
            <a:endParaRPr lang="en-US" noProof="0"/>
          </a:p>
        </p:txBody>
      </p:sp>
      <p:sp>
        <p:nvSpPr>
          <p:cNvPr id="4100" name="Rectangle 4"/>
          <p:cNvSpPr>
            <a:spLocks noGrp="1" noChangeArrowheads="1"/>
          </p:cNvSpPr>
          <p:nvPr>
            <p:ph type="subTitle" idx="1"/>
          </p:nvPr>
        </p:nvSpPr>
        <p:spPr>
          <a:xfrm>
            <a:off x="624418" y="3429000"/>
            <a:ext cx="10943167" cy="1139110"/>
          </a:xfrm>
        </p:spPr>
        <p:txBody>
          <a:bodyPr/>
          <a:lstStyle>
            <a:lvl1pPr>
              <a:defRPr>
                <a:solidFill>
                  <a:schemeClr val="bg1"/>
                </a:solidFill>
              </a:defRPr>
            </a:lvl1pPr>
          </a:lstStyle>
          <a:p>
            <a:pPr lvl="0"/>
            <a:r>
              <a:rPr lang="en-GB" noProof="0"/>
              <a:t>Click to edit Master subtitle style</a:t>
            </a:r>
            <a:endParaRPr lang="en-US" noProof="0"/>
          </a:p>
        </p:txBody>
      </p:sp>
      <p:sp>
        <p:nvSpPr>
          <p:cNvPr id="4" name="Rectangle 4"/>
          <p:cNvSpPr>
            <a:spLocks noGrp="1" noChangeArrowheads="1"/>
          </p:cNvSpPr>
          <p:nvPr>
            <p:ph type="sldNum" sz="quarter" idx="10"/>
          </p:nvPr>
        </p:nvSpPr>
        <p:spPr/>
        <p:txBody>
          <a:bodyPr/>
          <a:lstStyle>
            <a:lvl1pPr algn="r" eaLnBrk="1" hangingPunct="1">
              <a:defRPr sz="900" smtClean="0">
                <a:solidFill>
                  <a:schemeClr val="bg1"/>
                </a:solidFill>
              </a:defRPr>
            </a:lvl1pPr>
          </a:lstStyle>
          <a:p>
            <a:pPr>
              <a:defRPr/>
            </a:pPr>
            <a:fld id="{20D84BFA-D7F4-4200-ADAC-6B1A2058767E}" type="slidenum">
              <a:rPr lang="en-US"/>
              <a:pPr>
                <a:defRPr/>
              </a:pPr>
              <a:t>‹#›</a:t>
            </a:fld>
            <a:endParaRPr lang="en-US"/>
          </a:p>
        </p:txBody>
      </p:sp>
      <p:sp>
        <p:nvSpPr>
          <p:cNvPr id="3" name="Footer Placeholder 2"/>
          <p:cNvSpPr>
            <a:spLocks noGrp="1"/>
          </p:cNvSpPr>
          <p:nvPr>
            <p:ph type="ftr" sz="quarter" idx="11"/>
          </p:nvPr>
        </p:nvSpPr>
        <p:spPr>
          <a:xfrm>
            <a:off x="2201333" y="6223000"/>
            <a:ext cx="8974667" cy="203200"/>
          </a:xfrm>
        </p:spPr>
        <p:txBody>
          <a:bodyPr/>
          <a:lstStyle>
            <a:lvl1pPr algn="r">
              <a:defRPr sz="900">
                <a:latin typeface="Arial" panose="020B0604020202020204" pitchFamily="34" charset="0"/>
              </a:defRPr>
            </a:lvl1pPr>
          </a:lstStyle>
          <a:p>
            <a:r>
              <a:rPr lang="en-GB"/>
              <a:t>|  Security Marking  |   Presentation Title  |</a:t>
            </a:r>
          </a:p>
        </p:txBody>
      </p:sp>
    </p:spTree>
    <p:extLst>
      <p:ext uri="{BB962C8B-B14F-4D97-AF65-F5344CB8AC3E}">
        <p14:creationId xmlns:p14="http://schemas.microsoft.com/office/powerpoint/2010/main" val="33330916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Break_Pantone 1807">
    <p:bg>
      <p:bgPr>
        <a:solidFill>
          <a:schemeClr val="accent1"/>
        </a:solidFill>
        <a:effectLst/>
      </p:bgPr>
    </p:bg>
    <p:spTree>
      <p:nvGrpSpPr>
        <p:cNvPr id="1" name=""/>
        <p:cNvGrpSpPr/>
        <p:nvPr/>
      </p:nvGrpSpPr>
      <p:grpSpPr>
        <a:xfrm>
          <a:off x="0" y="0"/>
          <a:ext cx="0" cy="0"/>
          <a:chOff x="0" y="0"/>
          <a:chExt cx="0" cy="0"/>
        </a:xfrm>
      </p:grpSpPr>
      <p:sp>
        <p:nvSpPr>
          <p:cNvPr id="4099" name="Rectangle 3"/>
          <p:cNvSpPr>
            <a:spLocks noGrp="1" noChangeArrowheads="1"/>
          </p:cNvSpPr>
          <p:nvPr>
            <p:ph type="ctrTitle"/>
          </p:nvPr>
        </p:nvSpPr>
        <p:spPr>
          <a:xfrm>
            <a:off x="624418" y="1988841"/>
            <a:ext cx="10943167" cy="1152823"/>
          </a:xfrm>
        </p:spPr>
        <p:txBody>
          <a:bodyPr anchor="b"/>
          <a:lstStyle>
            <a:lvl1pPr>
              <a:lnSpc>
                <a:spcPts val="3600"/>
              </a:lnSpc>
              <a:defRPr sz="3600">
                <a:solidFill>
                  <a:schemeClr val="bg1"/>
                </a:solidFill>
              </a:defRPr>
            </a:lvl1pPr>
          </a:lstStyle>
          <a:p>
            <a:pPr lvl="0"/>
            <a:r>
              <a:rPr lang="en-GB" noProof="0"/>
              <a:t>Click to edit Master title style</a:t>
            </a:r>
            <a:endParaRPr lang="en-US" noProof="0"/>
          </a:p>
        </p:txBody>
      </p:sp>
      <p:sp>
        <p:nvSpPr>
          <p:cNvPr id="4100" name="Rectangle 4"/>
          <p:cNvSpPr>
            <a:spLocks noGrp="1" noChangeArrowheads="1"/>
          </p:cNvSpPr>
          <p:nvPr>
            <p:ph type="subTitle" idx="1"/>
          </p:nvPr>
        </p:nvSpPr>
        <p:spPr>
          <a:xfrm>
            <a:off x="624418" y="3429000"/>
            <a:ext cx="10943167" cy="1139110"/>
          </a:xfrm>
        </p:spPr>
        <p:txBody>
          <a:bodyPr/>
          <a:lstStyle>
            <a:lvl1pPr>
              <a:defRPr>
                <a:solidFill>
                  <a:schemeClr val="bg1"/>
                </a:solidFill>
              </a:defRPr>
            </a:lvl1pPr>
          </a:lstStyle>
          <a:p>
            <a:pPr lvl="0"/>
            <a:r>
              <a:rPr lang="en-GB" noProof="0"/>
              <a:t>Click to edit Master subtitle style</a:t>
            </a:r>
            <a:endParaRPr lang="en-US" noProof="0"/>
          </a:p>
        </p:txBody>
      </p:sp>
      <p:sp>
        <p:nvSpPr>
          <p:cNvPr id="4" name="Rectangle 4"/>
          <p:cNvSpPr>
            <a:spLocks noGrp="1" noChangeArrowheads="1"/>
          </p:cNvSpPr>
          <p:nvPr>
            <p:ph type="sldNum" sz="quarter" idx="10"/>
          </p:nvPr>
        </p:nvSpPr>
        <p:spPr/>
        <p:txBody>
          <a:bodyPr/>
          <a:lstStyle>
            <a:lvl1pPr algn="r" eaLnBrk="1" hangingPunct="1">
              <a:defRPr sz="900" smtClean="0">
                <a:solidFill>
                  <a:schemeClr val="bg1"/>
                </a:solidFill>
              </a:defRPr>
            </a:lvl1pPr>
          </a:lstStyle>
          <a:p>
            <a:pPr>
              <a:defRPr/>
            </a:pPr>
            <a:fld id="{9A703C34-9DC1-4D87-B0F1-3016CEA2B2C9}" type="slidenum">
              <a:rPr lang="en-US"/>
              <a:pPr>
                <a:defRPr/>
              </a:pPr>
              <a:t>‹#›</a:t>
            </a:fld>
            <a:endParaRPr lang="en-US"/>
          </a:p>
        </p:txBody>
      </p:sp>
      <p:sp>
        <p:nvSpPr>
          <p:cNvPr id="3" name="Footer Placeholder 2"/>
          <p:cNvSpPr>
            <a:spLocks noGrp="1"/>
          </p:cNvSpPr>
          <p:nvPr>
            <p:ph type="ftr" sz="quarter" idx="11"/>
          </p:nvPr>
        </p:nvSpPr>
        <p:spPr>
          <a:xfrm>
            <a:off x="2201333" y="6223000"/>
            <a:ext cx="8974667" cy="203200"/>
          </a:xfrm>
        </p:spPr>
        <p:txBody>
          <a:bodyPr/>
          <a:lstStyle>
            <a:lvl1pPr algn="r">
              <a:defRPr sz="900">
                <a:latin typeface="Arial" panose="020B0604020202020204" pitchFamily="34" charset="0"/>
              </a:defRPr>
            </a:lvl1pPr>
          </a:lstStyle>
          <a:p>
            <a:r>
              <a:rPr lang="en-GB"/>
              <a:t>|  Security Marking  |   Presentation Title  |</a:t>
            </a:r>
          </a:p>
        </p:txBody>
      </p:sp>
    </p:spTree>
    <p:extLst>
      <p:ext uri="{BB962C8B-B14F-4D97-AF65-F5344CB8AC3E}">
        <p14:creationId xmlns:p14="http://schemas.microsoft.com/office/powerpoint/2010/main" val="230140585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Break_Pantone 371">
    <p:bg>
      <p:bgPr>
        <a:solidFill>
          <a:schemeClr val="bg2"/>
        </a:solidFill>
        <a:effectLst/>
      </p:bgPr>
    </p:bg>
    <p:spTree>
      <p:nvGrpSpPr>
        <p:cNvPr id="1" name=""/>
        <p:cNvGrpSpPr/>
        <p:nvPr/>
      </p:nvGrpSpPr>
      <p:grpSpPr>
        <a:xfrm>
          <a:off x="0" y="0"/>
          <a:ext cx="0" cy="0"/>
          <a:chOff x="0" y="0"/>
          <a:chExt cx="0" cy="0"/>
        </a:xfrm>
      </p:grpSpPr>
      <p:sp>
        <p:nvSpPr>
          <p:cNvPr id="4099" name="Rectangle 3"/>
          <p:cNvSpPr>
            <a:spLocks noGrp="1" noChangeArrowheads="1"/>
          </p:cNvSpPr>
          <p:nvPr>
            <p:ph type="ctrTitle"/>
          </p:nvPr>
        </p:nvSpPr>
        <p:spPr>
          <a:xfrm>
            <a:off x="624418" y="1988841"/>
            <a:ext cx="10943167" cy="1152823"/>
          </a:xfrm>
        </p:spPr>
        <p:txBody>
          <a:bodyPr anchor="b"/>
          <a:lstStyle>
            <a:lvl1pPr>
              <a:lnSpc>
                <a:spcPts val="3600"/>
              </a:lnSpc>
              <a:defRPr sz="3600">
                <a:solidFill>
                  <a:schemeClr val="bg1"/>
                </a:solidFill>
              </a:defRPr>
            </a:lvl1pPr>
          </a:lstStyle>
          <a:p>
            <a:pPr lvl="0"/>
            <a:r>
              <a:rPr lang="en-GB" noProof="0"/>
              <a:t>Click to edit Master title style</a:t>
            </a:r>
            <a:endParaRPr lang="en-US" noProof="0"/>
          </a:p>
        </p:txBody>
      </p:sp>
      <p:sp>
        <p:nvSpPr>
          <p:cNvPr id="4100" name="Rectangle 4"/>
          <p:cNvSpPr>
            <a:spLocks noGrp="1" noChangeArrowheads="1"/>
          </p:cNvSpPr>
          <p:nvPr>
            <p:ph type="subTitle" idx="1"/>
          </p:nvPr>
        </p:nvSpPr>
        <p:spPr>
          <a:xfrm>
            <a:off x="624418" y="3429000"/>
            <a:ext cx="10943167" cy="1139110"/>
          </a:xfrm>
        </p:spPr>
        <p:txBody>
          <a:bodyPr/>
          <a:lstStyle>
            <a:lvl1pPr>
              <a:defRPr>
                <a:solidFill>
                  <a:schemeClr val="bg1"/>
                </a:solidFill>
              </a:defRPr>
            </a:lvl1pPr>
          </a:lstStyle>
          <a:p>
            <a:pPr lvl="0"/>
            <a:r>
              <a:rPr lang="en-GB" noProof="0"/>
              <a:t>Click to edit Master subtitle style</a:t>
            </a:r>
            <a:endParaRPr lang="en-US" noProof="0"/>
          </a:p>
        </p:txBody>
      </p:sp>
      <p:sp>
        <p:nvSpPr>
          <p:cNvPr id="4" name="Rectangle 4"/>
          <p:cNvSpPr>
            <a:spLocks noGrp="1" noChangeArrowheads="1"/>
          </p:cNvSpPr>
          <p:nvPr>
            <p:ph type="sldNum" sz="quarter" idx="10"/>
          </p:nvPr>
        </p:nvSpPr>
        <p:spPr/>
        <p:txBody>
          <a:bodyPr/>
          <a:lstStyle>
            <a:lvl1pPr algn="r" eaLnBrk="1" hangingPunct="1">
              <a:defRPr sz="900" smtClean="0">
                <a:solidFill>
                  <a:schemeClr val="bg1"/>
                </a:solidFill>
              </a:defRPr>
            </a:lvl1pPr>
          </a:lstStyle>
          <a:p>
            <a:pPr>
              <a:defRPr/>
            </a:pPr>
            <a:fld id="{FB7DE0F2-F6A0-4571-A5B1-7E7F81412C9B}" type="slidenum">
              <a:rPr lang="en-US"/>
              <a:pPr>
                <a:defRPr/>
              </a:pPr>
              <a:t>‹#›</a:t>
            </a:fld>
            <a:endParaRPr lang="en-US"/>
          </a:p>
        </p:txBody>
      </p:sp>
      <p:sp>
        <p:nvSpPr>
          <p:cNvPr id="3" name="Footer Placeholder 2"/>
          <p:cNvSpPr>
            <a:spLocks noGrp="1"/>
          </p:cNvSpPr>
          <p:nvPr>
            <p:ph type="ftr" sz="quarter" idx="11"/>
          </p:nvPr>
        </p:nvSpPr>
        <p:spPr>
          <a:xfrm>
            <a:off x="2201333" y="6223000"/>
            <a:ext cx="8974667" cy="203200"/>
          </a:xfrm>
        </p:spPr>
        <p:txBody>
          <a:bodyPr/>
          <a:lstStyle>
            <a:lvl1pPr algn="r">
              <a:defRPr sz="900">
                <a:latin typeface="Arial" panose="020B0604020202020204" pitchFamily="34" charset="0"/>
              </a:defRPr>
            </a:lvl1pPr>
          </a:lstStyle>
          <a:p>
            <a:r>
              <a:rPr lang="en-GB"/>
              <a:t>|  Security Marking  |   Presentation Title  |</a:t>
            </a:r>
          </a:p>
        </p:txBody>
      </p:sp>
    </p:spTree>
    <p:extLst>
      <p:ext uri="{BB962C8B-B14F-4D97-AF65-F5344CB8AC3E}">
        <p14:creationId xmlns:p14="http://schemas.microsoft.com/office/powerpoint/2010/main" val="8906766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_No logo">
    <p:spTree>
      <p:nvGrpSpPr>
        <p:cNvPr id="1" name=""/>
        <p:cNvGrpSpPr/>
        <p:nvPr/>
      </p:nvGrpSpPr>
      <p:grpSpPr>
        <a:xfrm>
          <a:off x="0" y="0"/>
          <a:ext cx="0" cy="0"/>
          <a:chOff x="0" y="0"/>
          <a:chExt cx="0" cy="0"/>
        </a:xfrm>
      </p:grpSpPr>
      <p:sp>
        <p:nvSpPr>
          <p:cNvPr id="4099" name="Rectangle 3"/>
          <p:cNvSpPr>
            <a:spLocks noGrp="1" noChangeArrowheads="1"/>
          </p:cNvSpPr>
          <p:nvPr>
            <p:ph type="ctrTitle"/>
          </p:nvPr>
        </p:nvSpPr>
        <p:spPr>
          <a:xfrm>
            <a:off x="624418" y="1988841"/>
            <a:ext cx="10943167" cy="1152823"/>
          </a:xfrm>
        </p:spPr>
        <p:txBody>
          <a:bodyPr anchor="b"/>
          <a:lstStyle>
            <a:lvl1pPr>
              <a:lnSpc>
                <a:spcPts val="3600"/>
              </a:lnSpc>
              <a:defRPr sz="3600">
                <a:solidFill>
                  <a:srgbClr val="008D8E"/>
                </a:solidFill>
              </a:defRPr>
            </a:lvl1pPr>
          </a:lstStyle>
          <a:p>
            <a:pPr lvl="0"/>
            <a:r>
              <a:rPr lang="en-GB" noProof="0"/>
              <a:t>Click to edit Master title style</a:t>
            </a:r>
            <a:endParaRPr lang="en-US" noProof="0"/>
          </a:p>
        </p:txBody>
      </p:sp>
      <p:sp>
        <p:nvSpPr>
          <p:cNvPr id="4100" name="Rectangle 4"/>
          <p:cNvSpPr>
            <a:spLocks noGrp="1" noChangeArrowheads="1"/>
          </p:cNvSpPr>
          <p:nvPr>
            <p:ph type="subTitle" idx="1"/>
          </p:nvPr>
        </p:nvSpPr>
        <p:spPr>
          <a:xfrm>
            <a:off x="624418" y="3429000"/>
            <a:ext cx="10943167" cy="1139110"/>
          </a:xfrm>
        </p:spPr>
        <p:txBody>
          <a:bodyPr/>
          <a:lstStyle>
            <a:lvl1pPr marL="0" indent="0">
              <a:buNone/>
              <a:defRPr>
                <a:solidFill>
                  <a:schemeClr val="tx1"/>
                </a:solidFill>
              </a:defRPr>
            </a:lvl1pPr>
          </a:lstStyle>
          <a:p>
            <a:pPr lvl="0"/>
            <a:r>
              <a:rPr lang="en-GB" noProof="0"/>
              <a:t>Click to edit Master subtitle style</a:t>
            </a:r>
            <a:endParaRPr lang="en-US" noProof="0"/>
          </a:p>
        </p:txBody>
      </p:sp>
      <p:sp>
        <p:nvSpPr>
          <p:cNvPr id="4" name="Rectangle 4"/>
          <p:cNvSpPr>
            <a:spLocks noGrp="1" noChangeArrowheads="1"/>
          </p:cNvSpPr>
          <p:nvPr>
            <p:ph type="sldNum" sz="quarter" idx="10"/>
          </p:nvPr>
        </p:nvSpPr>
        <p:spPr>
          <a:ln/>
        </p:spPr>
        <p:txBody>
          <a:bodyPr/>
          <a:lstStyle>
            <a:lvl1pPr>
              <a:defRPr/>
            </a:lvl1pPr>
          </a:lstStyle>
          <a:p>
            <a:pPr>
              <a:defRPr/>
            </a:pPr>
            <a:fld id="{66006EB2-E525-4B67-B5B1-EBBB5F8ECB1B}" type="slidenum">
              <a:rPr lang="en-US"/>
              <a:pPr>
                <a:defRPr/>
              </a:pPr>
              <a:t>‹#›</a:t>
            </a:fld>
            <a:endParaRPr lang="en-US"/>
          </a:p>
        </p:txBody>
      </p:sp>
      <p:sp>
        <p:nvSpPr>
          <p:cNvPr id="3" name="Footer Placeholder 2"/>
          <p:cNvSpPr>
            <a:spLocks noGrp="1"/>
          </p:cNvSpPr>
          <p:nvPr>
            <p:ph type="ftr" sz="quarter" idx="11"/>
          </p:nvPr>
        </p:nvSpPr>
        <p:spPr>
          <a:xfrm>
            <a:off x="2201333" y="6223000"/>
            <a:ext cx="8974667" cy="203200"/>
          </a:xfrm>
        </p:spPr>
        <p:txBody>
          <a:bodyPr/>
          <a:lstStyle>
            <a:lvl1pPr algn="r">
              <a:defRPr sz="900">
                <a:latin typeface="Arial" panose="020B0604020202020204" pitchFamily="34" charset="0"/>
              </a:defRPr>
            </a:lvl1pPr>
          </a:lstStyle>
          <a:p>
            <a:r>
              <a:rPr lang="en-GB"/>
              <a:t>|  Security Marking  |   Presentation Title  |</a:t>
            </a:r>
          </a:p>
        </p:txBody>
      </p:sp>
    </p:spTree>
    <p:extLst>
      <p:ext uri="{BB962C8B-B14F-4D97-AF65-F5344CB8AC3E}">
        <p14:creationId xmlns:p14="http://schemas.microsoft.com/office/powerpoint/2010/main" val="56656119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_No logo">
    <p:spTree>
      <p:nvGrpSpPr>
        <p:cNvPr id="1" name=""/>
        <p:cNvGrpSpPr/>
        <p:nvPr/>
      </p:nvGrpSpPr>
      <p:grpSpPr>
        <a:xfrm>
          <a:off x="0" y="0"/>
          <a:ext cx="0" cy="0"/>
          <a:chOff x="0" y="0"/>
          <a:chExt cx="0" cy="0"/>
        </a:xfrm>
      </p:grpSpPr>
      <p:sp>
        <p:nvSpPr>
          <p:cNvPr id="2" name="Title 1"/>
          <p:cNvSpPr>
            <a:spLocks noGrp="1"/>
          </p:cNvSpPr>
          <p:nvPr>
            <p:ph type="title"/>
          </p:nvPr>
        </p:nvSpPr>
        <p:spPr>
          <a:xfrm>
            <a:off x="609600" y="476250"/>
            <a:ext cx="10972800" cy="831850"/>
          </a:xfrm>
        </p:spPr>
        <p:txBody>
          <a:bodyPr/>
          <a:lstStyle/>
          <a:p>
            <a:r>
              <a:rPr lang="en-GB"/>
              <a:t>Click to edit Master title style</a:t>
            </a:r>
            <a:endParaRPr lang="en-US"/>
          </a:p>
        </p:txBody>
      </p:sp>
      <p:sp>
        <p:nvSpPr>
          <p:cNvPr id="5" name="Rectangle 3"/>
          <p:cNvSpPr>
            <a:spLocks noGrp="1" noChangeArrowheads="1"/>
          </p:cNvSpPr>
          <p:nvPr>
            <p:ph idx="1"/>
          </p:nvPr>
        </p:nvSpPr>
        <p:spPr bwMode="auto">
          <a:xfrm>
            <a:off x="610263" y="1628776"/>
            <a:ext cx="10972800" cy="3946525"/>
          </a:xfrm>
          <a:prstGeom prst="rect">
            <a:avLst/>
          </a:prstGeom>
          <a:noFill/>
          <a:ln>
            <a:noFill/>
          </a:ln>
          <a:effectLst/>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2ABCD67E-0851-4B42-9A08-9200C0B16A88}" type="slidenum">
              <a:rPr lang="en-US"/>
              <a:pPr>
                <a:defRPr/>
              </a:pPr>
              <a:t>‹#›</a:t>
            </a:fld>
            <a:endParaRPr lang="en-US"/>
          </a:p>
        </p:txBody>
      </p:sp>
      <p:sp>
        <p:nvSpPr>
          <p:cNvPr id="6" name="Footer Placeholder 5"/>
          <p:cNvSpPr>
            <a:spLocks noGrp="1"/>
          </p:cNvSpPr>
          <p:nvPr>
            <p:ph type="ftr" sz="quarter" idx="11"/>
          </p:nvPr>
        </p:nvSpPr>
        <p:spPr>
          <a:xfrm>
            <a:off x="2201333" y="6223000"/>
            <a:ext cx="8974667" cy="203200"/>
          </a:xfrm>
        </p:spPr>
        <p:txBody>
          <a:bodyPr/>
          <a:lstStyle>
            <a:lvl1pPr algn="r">
              <a:defRPr sz="900">
                <a:latin typeface="Arial" panose="020B0604020202020204" pitchFamily="34" charset="0"/>
              </a:defRPr>
            </a:lvl1pPr>
          </a:lstStyle>
          <a:p>
            <a:r>
              <a:rPr lang="en-GB"/>
              <a:t>|  Security Marking  |   Presentation Title  |</a:t>
            </a:r>
          </a:p>
        </p:txBody>
      </p:sp>
    </p:spTree>
    <p:extLst>
      <p:ext uri="{BB962C8B-B14F-4D97-AF65-F5344CB8AC3E}">
        <p14:creationId xmlns:p14="http://schemas.microsoft.com/office/powerpoint/2010/main" val="263585626"/>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_No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15" name="Content Placeholder 14"/>
          <p:cNvSpPr>
            <a:spLocks noGrp="1"/>
          </p:cNvSpPr>
          <p:nvPr>
            <p:ph sz="quarter" idx="11"/>
          </p:nvPr>
        </p:nvSpPr>
        <p:spPr>
          <a:xfrm>
            <a:off x="608807" y="1622724"/>
            <a:ext cx="5278967" cy="38877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7" name="Content Placeholder 16"/>
          <p:cNvSpPr>
            <a:spLocks noGrp="1"/>
          </p:cNvSpPr>
          <p:nvPr>
            <p:ph sz="quarter" idx="12"/>
          </p:nvPr>
        </p:nvSpPr>
        <p:spPr>
          <a:xfrm>
            <a:off x="6383867" y="1622724"/>
            <a:ext cx="5207000" cy="38877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Rectangle 4"/>
          <p:cNvSpPr>
            <a:spLocks noGrp="1" noChangeArrowheads="1"/>
          </p:cNvSpPr>
          <p:nvPr>
            <p:ph type="sldNum" sz="quarter" idx="13"/>
          </p:nvPr>
        </p:nvSpPr>
        <p:spPr>
          <a:ln/>
        </p:spPr>
        <p:txBody>
          <a:bodyPr/>
          <a:lstStyle>
            <a:lvl1pPr>
              <a:defRPr/>
            </a:lvl1pPr>
          </a:lstStyle>
          <a:p>
            <a:pPr>
              <a:defRPr/>
            </a:pPr>
            <a:fld id="{F2E35BB7-8EEE-4652-9382-90B03E24A098}" type="slidenum">
              <a:rPr lang="en-US"/>
              <a:pPr>
                <a:defRPr/>
              </a:pPr>
              <a:t>‹#›</a:t>
            </a:fld>
            <a:endParaRPr lang="en-US"/>
          </a:p>
        </p:txBody>
      </p:sp>
      <p:sp>
        <p:nvSpPr>
          <p:cNvPr id="4" name="Footer Placeholder 3"/>
          <p:cNvSpPr>
            <a:spLocks noGrp="1"/>
          </p:cNvSpPr>
          <p:nvPr>
            <p:ph type="ftr" sz="quarter" idx="14"/>
          </p:nvPr>
        </p:nvSpPr>
        <p:spPr>
          <a:xfrm>
            <a:off x="2201333" y="6223000"/>
            <a:ext cx="8974667" cy="203200"/>
          </a:xfrm>
        </p:spPr>
        <p:txBody>
          <a:bodyPr/>
          <a:lstStyle>
            <a:lvl1pPr algn="r">
              <a:defRPr sz="900">
                <a:latin typeface="Arial" panose="020B0604020202020204" pitchFamily="34" charset="0"/>
              </a:defRPr>
            </a:lvl1pPr>
          </a:lstStyle>
          <a:p>
            <a:r>
              <a:rPr lang="en-GB"/>
              <a:t>|  Security Marking  |   Presentation Title  |</a:t>
            </a:r>
          </a:p>
        </p:txBody>
      </p:sp>
    </p:spTree>
    <p:extLst>
      <p:ext uri="{BB962C8B-B14F-4D97-AF65-F5344CB8AC3E}">
        <p14:creationId xmlns:p14="http://schemas.microsoft.com/office/powerpoint/2010/main" val="2999955579"/>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_No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A5C5EF24-FC46-4845-97A8-78256FC6984A}" type="slidenum">
              <a:rPr lang="en-US"/>
              <a:pPr>
                <a:defRPr/>
              </a:pPr>
              <a:t>‹#›</a:t>
            </a:fld>
            <a:endParaRPr lang="en-US"/>
          </a:p>
        </p:txBody>
      </p:sp>
      <p:sp>
        <p:nvSpPr>
          <p:cNvPr id="4" name="Footer Placeholder 3"/>
          <p:cNvSpPr>
            <a:spLocks noGrp="1"/>
          </p:cNvSpPr>
          <p:nvPr>
            <p:ph type="ftr" sz="quarter" idx="11"/>
          </p:nvPr>
        </p:nvSpPr>
        <p:spPr>
          <a:xfrm>
            <a:off x="2201333" y="6223000"/>
            <a:ext cx="8974667" cy="203200"/>
          </a:xfrm>
        </p:spPr>
        <p:txBody>
          <a:bodyPr/>
          <a:lstStyle>
            <a:lvl1pPr algn="r">
              <a:defRPr sz="900">
                <a:latin typeface="Arial" panose="020B0604020202020204" pitchFamily="34" charset="0"/>
              </a:defRPr>
            </a:lvl1pPr>
          </a:lstStyle>
          <a:p>
            <a:r>
              <a:rPr lang="en-GB"/>
              <a:t>|  Security Marking  |   Presentation Title  |</a:t>
            </a:r>
          </a:p>
        </p:txBody>
      </p:sp>
    </p:spTree>
    <p:extLst>
      <p:ext uri="{BB962C8B-B14F-4D97-AF65-F5344CB8AC3E}">
        <p14:creationId xmlns:p14="http://schemas.microsoft.com/office/powerpoint/2010/main" val="3280921197"/>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_No logo">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2576849B-7E0F-4AEC-8F5E-67013DB3818A}" type="slidenum">
              <a:rPr lang="en-US"/>
              <a:pPr>
                <a:defRPr/>
              </a:pPr>
              <a:t>‹#›</a:t>
            </a:fld>
            <a:endParaRPr lang="en-US"/>
          </a:p>
        </p:txBody>
      </p:sp>
      <p:sp>
        <p:nvSpPr>
          <p:cNvPr id="3" name="Footer Placeholder 2"/>
          <p:cNvSpPr>
            <a:spLocks noGrp="1"/>
          </p:cNvSpPr>
          <p:nvPr>
            <p:ph type="ftr" sz="quarter" idx="11"/>
          </p:nvPr>
        </p:nvSpPr>
        <p:spPr>
          <a:xfrm>
            <a:off x="2201333" y="6223000"/>
            <a:ext cx="8974667" cy="203200"/>
          </a:xfrm>
        </p:spPr>
        <p:txBody>
          <a:bodyPr/>
          <a:lstStyle>
            <a:lvl1pPr algn="r">
              <a:defRPr sz="900">
                <a:latin typeface="Arial" panose="020B0604020202020204" pitchFamily="34" charset="0"/>
              </a:defRPr>
            </a:lvl1pPr>
          </a:lstStyle>
          <a:p>
            <a:r>
              <a:rPr lang="en-GB"/>
              <a:t>|  Security Marking  |   Presentation Title  |</a:t>
            </a:r>
          </a:p>
        </p:txBody>
      </p:sp>
    </p:spTree>
    <p:extLst>
      <p:ext uri="{BB962C8B-B14F-4D97-AF65-F5344CB8AC3E}">
        <p14:creationId xmlns:p14="http://schemas.microsoft.com/office/powerpoint/2010/main" val="117431836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10" Type="http://schemas.openxmlformats.org/officeDocument/2006/relationships/theme" Target="../theme/theme2.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94784" y="476250"/>
            <a:ext cx="10972800" cy="936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Main heading on two line</a:t>
            </a:r>
            <a:br>
              <a:rPr lang="en-GB"/>
            </a:br>
            <a:r>
              <a:rPr lang="en-GB"/>
              <a:t>Click to edit Master title style</a:t>
            </a:r>
            <a:endParaRPr lang="en-US"/>
          </a:p>
        </p:txBody>
      </p:sp>
      <p:sp>
        <p:nvSpPr>
          <p:cNvPr id="1027" name="Rectangle 3"/>
          <p:cNvSpPr>
            <a:spLocks noGrp="1" noChangeArrowheads="1"/>
          </p:cNvSpPr>
          <p:nvPr>
            <p:ph type="body" idx="1"/>
          </p:nvPr>
        </p:nvSpPr>
        <p:spPr bwMode="auto">
          <a:xfrm>
            <a:off x="594784" y="1628776"/>
            <a:ext cx="10972800" cy="394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6" name="Rectangle 4"/>
          <p:cNvSpPr>
            <a:spLocks noGrp="1" noChangeArrowheads="1"/>
          </p:cNvSpPr>
          <p:nvPr>
            <p:ph type="sldNum" sz="quarter" idx="4"/>
          </p:nvPr>
        </p:nvSpPr>
        <p:spPr bwMode="auto">
          <a:xfrm>
            <a:off x="11279718" y="6269038"/>
            <a:ext cx="306916" cy="13811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r" eaLnBrk="1" hangingPunct="1">
              <a:defRPr sz="900">
                <a:solidFill>
                  <a:schemeClr val="tx2"/>
                </a:solidFill>
              </a:defRPr>
            </a:lvl1pPr>
          </a:lstStyle>
          <a:p>
            <a:pPr>
              <a:defRPr/>
            </a:pPr>
            <a:fld id="{974E3DFF-08E5-4388-9B09-59F0BF92291A}" type="slidenum">
              <a:rPr lang="en-US"/>
              <a:pPr>
                <a:defRPr/>
              </a:pPr>
              <a:t>‹#›</a:t>
            </a:fld>
            <a:endParaRPr lang="en-US"/>
          </a:p>
        </p:txBody>
      </p:sp>
      <p:sp>
        <p:nvSpPr>
          <p:cNvPr id="2" name="Footer Placeholder 1"/>
          <p:cNvSpPr>
            <a:spLocks noGrp="1"/>
          </p:cNvSpPr>
          <p:nvPr>
            <p:ph type="ftr" sz="quarter" idx="3"/>
          </p:nvPr>
        </p:nvSpPr>
        <p:spPr>
          <a:xfrm>
            <a:off x="2446867" y="6269038"/>
            <a:ext cx="8737600" cy="144462"/>
          </a:xfrm>
          <a:prstGeom prst="rect">
            <a:avLst/>
          </a:prstGeom>
        </p:spPr>
        <p:txBody>
          <a:bodyPr vert="horz" lIns="0" tIns="0" rIns="0" bIns="0" rtlCol="0" anchor="ctr"/>
          <a:lstStyle>
            <a:lvl1pPr algn="r">
              <a:defRPr sz="900" dirty="0" smtClean="0">
                <a:solidFill>
                  <a:schemeClr val="tx1"/>
                </a:solidFill>
              </a:defRPr>
            </a:lvl1pPr>
          </a:lstStyle>
          <a:p>
            <a:pPr>
              <a:defRPr/>
            </a:pPr>
            <a:r>
              <a:rPr lang="en-GB"/>
              <a:t>OFFICIAL, OFFICIAL - SENSITIVE (delete as required)   |   Presentation title   |</a:t>
            </a:r>
            <a:endParaRPr lang="en-GB" b="1"/>
          </a:p>
        </p:txBody>
      </p:sp>
      <p:sp>
        <p:nvSpPr>
          <p:cNvPr id="4" name="MSIPCMContentMarking" descr="{&quot;HashCode&quot;:-1264847310,&quot;Placement&quot;:&quot;Footer&quot;,&quot;Top&quot;:519.343,&quot;Left&quot;:451.105438,&quot;SlideWidth&quot;:960,&quot;SlideHeight&quot;:540}">
            <a:extLst>
              <a:ext uri="{FF2B5EF4-FFF2-40B4-BE49-F238E27FC236}">
                <a16:creationId xmlns:a16="http://schemas.microsoft.com/office/drawing/2014/main" id="{453516F2-AD83-430F-AE61-4B62C16512AC}"/>
              </a:ext>
            </a:extLst>
          </p:cNvPr>
          <p:cNvSpPr txBox="1"/>
          <p:nvPr userDrawn="1"/>
        </p:nvSpPr>
        <p:spPr>
          <a:xfrm>
            <a:off x="5729039" y="6595656"/>
            <a:ext cx="733923" cy="262344"/>
          </a:xfrm>
          <a:prstGeom prst="rect">
            <a:avLst/>
          </a:prstGeom>
          <a:noFill/>
        </p:spPr>
        <p:txBody>
          <a:bodyPr vert="horz" wrap="square" lIns="0" tIns="0" rIns="0" bIns="0" rtlCol="0" anchor="ctr" anchorCtr="1">
            <a:spAutoFit/>
          </a:bodyPr>
          <a:lstStyle/>
          <a:p>
            <a:pPr algn="ctr">
              <a:spcBef>
                <a:spcPct val="0"/>
              </a:spcBef>
              <a:spcAft>
                <a:spcPct val="0"/>
              </a:spcAft>
            </a:pPr>
            <a:r>
              <a:rPr lang="en-GB" sz="1000">
                <a:solidFill>
                  <a:srgbClr val="000000"/>
                </a:solidFill>
                <a:latin typeface="Calibri" panose="020F0502020204030204" pitchFamily="34" charset="0"/>
              </a:rPr>
              <a:t>OFFICIAL</a:t>
            </a:r>
          </a:p>
        </p:txBody>
      </p:sp>
    </p:spTree>
  </p:cSld>
  <p:clrMap bg1="lt1" tx1="dk1" bg2="lt2" tx2="dk2" accent1="accent1" accent2="accent2" accent3="accent3" accent4="accent4" accent5="accent5" accent6="accent6" hlink="hlink" folHlink="folHlink"/>
  <p:sldLayoutIdLst>
    <p:sldLayoutId id="2147483924" r:id="rId1"/>
    <p:sldLayoutId id="2147483915" r:id="rId2"/>
    <p:sldLayoutId id="2147483916" r:id="rId3"/>
    <p:sldLayoutId id="2147483917" r:id="rId4"/>
    <p:sldLayoutId id="2147483918" r:id="rId5"/>
    <p:sldLayoutId id="2147483929" r:id="rId6"/>
  </p:sldLayoutIdLst>
  <p:transition>
    <p:fade/>
  </p:transition>
  <p:hf hdr="0" dt="0"/>
  <p:txStyles>
    <p:titleStyle>
      <a:lvl1pPr algn="l" rtl="0" eaLnBrk="1" fontAlgn="base" hangingPunct="1">
        <a:lnSpc>
          <a:spcPts val="4000"/>
        </a:lnSpc>
        <a:spcBef>
          <a:spcPct val="0"/>
        </a:spcBef>
        <a:spcAft>
          <a:spcPts val="800"/>
        </a:spcAft>
        <a:defRPr sz="3600">
          <a:solidFill>
            <a:schemeClr val="tx2"/>
          </a:solidFill>
          <a:latin typeface="+mj-lt"/>
          <a:ea typeface="+mj-ea"/>
          <a:cs typeface="Geneva" charset="0"/>
        </a:defRPr>
      </a:lvl1pPr>
      <a:lvl2pPr algn="l" rtl="0" eaLnBrk="1" fontAlgn="base" hangingPunct="1">
        <a:lnSpc>
          <a:spcPts val="3200"/>
        </a:lnSpc>
        <a:spcBef>
          <a:spcPct val="0"/>
        </a:spcBef>
        <a:spcAft>
          <a:spcPct val="0"/>
        </a:spcAft>
        <a:defRPr sz="2600">
          <a:solidFill>
            <a:schemeClr val="tx2"/>
          </a:solidFill>
          <a:latin typeface="Arial" charset="0"/>
          <a:ea typeface="Geneva" charset="0"/>
          <a:cs typeface="Geneva" charset="0"/>
        </a:defRPr>
      </a:lvl2pPr>
      <a:lvl3pPr algn="l" rtl="0" eaLnBrk="1" fontAlgn="base" hangingPunct="1">
        <a:lnSpc>
          <a:spcPts val="3200"/>
        </a:lnSpc>
        <a:spcBef>
          <a:spcPct val="0"/>
        </a:spcBef>
        <a:spcAft>
          <a:spcPct val="0"/>
        </a:spcAft>
        <a:defRPr sz="2600">
          <a:solidFill>
            <a:schemeClr val="tx2"/>
          </a:solidFill>
          <a:latin typeface="Arial" charset="0"/>
          <a:ea typeface="Geneva" charset="0"/>
          <a:cs typeface="Geneva" charset="0"/>
        </a:defRPr>
      </a:lvl3pPr>
      <a:lvl4pPr algn="l" rtl="0" eaLnBrk="1" fontAlgn="base" hangingPunct="1">
        <a:lnSpc>
          <a:spcPts val="3200"/>
        </a:lnSpc>
        <a:spcBef>
          <a:spcPct val="0"/>
        </a:spcBef>
        <a:spcAft>
          <a:spcPct val="0"/>
        </a:spcAft>
        <a:defRPr sz="2600">
          <a:solidFill>
            <a:schemeClr val="tx2"/>
          </a:solidFill>
          <a:latin typeface="Arial" charset="0"/>
          <a:ea typeface="Geneva" charset="0"/>
          <a:cs typeface="Geneva" charset="0"/>
        </a:defRPr>
      </a:lvl4pPr>
      <a:lvl5pPr algn="l" rtl="0" eaLnBrk="1" fontAlgn="base" hangingPunct="1">
        <a:lnSpc>
          <a:spcPts val="3200"/>
        </a:lnSpc>
        <a:spcBef>
          <a:spcPct val="0"/>
        </a:spcBef>
        <a:spcAft>
          <a:spcPct val="0"/>
        </a:spcAft>
        <a:defRPr sz="2600">
          <a:solidFill>
            <a:schemeClr val="tx2"/>
          </a:solidFill>
          <a:latin typeface="Arial" charset="0"/>
          <a:ea typeface="Geneva" charset="0"/>
          <a:cs typeface="Geneva" charset="0"/>
        </a:defRPr>
      </a:lvl5pPr>
      <a:lvl6pPr marL="457200" algn="l" rtl="0" eaLnBrk="1" fontAlgn="base" hangingPunct="1">
        <a:lnSpc>
          <a:spcPts val="2700"/>
        </a:lnSpc>
        <a:spcBef>
          <a:spcPct val="0"/>
        </a:spcBef>
        <a:spcAft>
          <a:spcPct val="0"/>
        </a:spcAft>
        <a:defRPr sz="2600">
          <a:solidFill>
            <a:schemeClr val="tx2"/>
          </a:solidFill>
          <a:latin typeface="Arial" charset="0"/>
          <a:ea typeface="Geneva" charset="0"/>
          <a:cs typeface="Arial" charset="0"/>
        </a:defRPr>
      </a:lvl6pPr>
      <a:lvl7pPr marL="914400" algn="l" rtl="0" eaLnBrk="1" fontAlgn="base" hangingPunct="1">
        <a:lnSpc>
          <a:spcPts val="2700"/>
        </a:lnSpc>
        <a:spcBef>
          <a:spcPct val="0"/>
        </a:spcBef>
        <a:spcAft>
          <a:spcPct val="0"/>
        </a:spcAft>
        <a:defRPr sz="2600">
          <a:solidFill>
            <a:schemeClr val="tx2"/>
          </a:solidFill>
          <a:latin typeface="Arial" charset="0"/>
          <a:ea typeface="Geneva" charset="0"/>
          <a:cs typeface="Arial" charset="0"/>
        </a:defRPr>
      </a:lvl7pPr>
      <a:lvl8pPr marL="1371600" algn="l" rtl="0" eaLnBrk="1" fontAlgn="base" hangingPunct="1">
        <a:lnSpc>
          <a:spcPts val="2700"/>
        </a:lnSpc>
        <a:spcBef>
          <a:spcPct val="0"/>
        </a:spcBef>
        <a:spcAft>
          <a:spcPct val="0"/>
        </a:spcAft>
        <a:defRPr sz="2600">
          <a:solidFill>
            <a:schemeClr val="tx2"/>
          </a:solidFill>
          <a:latin typeface="Arial" charset="0"/>
          <a:ea typeface="Geneva" charset="0"/>
          <a:cs typeface="Arial" charset="0"/>
        </a:defRPr>
      </a:lvl8pPr>
      <a:lvl9pPr marL="1828800" algn="l" rtl="0" eaLnBrk="1" fontAlgn="base" hangingPunct="1">
        <a:lnSpc>
          <a:spcPts val="2700"/>
        </a:lnSpc>
        <a:spcBef>
          <a:spcPct val="0"/>
        </a:spcBef>
        <a:spcAft>
          <a:spcPct val="0"/>
        </a:spcAft>
        <a:defRPr sz="2600">
          <a:solidFill>
            <a:schemeClr val="tx2"/>
          </a:solidFill>
          <a:latin typeface="Arial" charset="0"/>
          <a:ea typeface="Geneva" charset="0"/>
          <a:cs typeface="Arial" charset="0"/>
        </a:defRPr>
      </a:lvl9pPr>
    </p:titleStyle>
    <p:bodyStyle>
      <a:lvl1pPr marL="270000" indent="-270000" algn="l" rtl="0" eaLnBrk="1" fontAlgn="base" hangingPunct="1">
        <a:lnSpc>
          <a:spcPts val="2200"/>
        </a:lnSpc>
        <a:spcBef>
          <a:spcPct val="0"/>
        </a:spcBef>
        <a:spcAft>
          <a:spcPts val="800"/>
        </a:spcAft>
        <a:buClr>
          <a:schemeClr val="tx2"/>
        </a:buClr>
        <a:buFont typeface="Arial" panose="020B0604020202020204" pitchFamily="34" charset="0"/>
        <a:buChar char="•"/>
        <a:defRPr sz="2400">
          <a:solidFill>
            <a:schemeClr val="tx1"/>
          </a:solidFill>
          <a:latin typeface="+mn-lt"/>
          <a:ea typeface="+mn-ea"/>
          <a:cs typeface="Geneva" charset="0"/>
        </a:defRPr>
      </a:lvl1pPr>
      <a:lvl2pPr marL="540000" indent="-270000" algn="l" rtl="0" eaLnBrk="1" fontAlgn="base" hangingPunct="1">
        <a:lnSpc>
          <a:spcPts val="2200"/>
        </a:lnSpc>
        <a:spcBef>
          <a:spcPct val="0"/>
        </a:spcBef>
        <a:spcAft>
          <a:spcPts val="800"/>
        </a:spcAft>
        <a:buClr>
          <a:schemeClr val="tx2"/>
        </a:buClr>
        <a:buChar char="•"/>
        <a:defRPr sz="2000">
          <a:solidFill>
            <a:schemeClr val="tx1"/>
          </a:solidFill>
          <a:latin typeface="+mn-lt"/>
          <a:ea typeface="Geneva" charset="0"/>
          <a:cs typeface="+mn-cs"/>
        </a:defRPr>
      </a:lvl2pPr>
      <a:lvl3pPr marL="810000" indent="-270000" algn="l" rtl="0" eaLnBrk="1" fontAlgn="base" hangingPunct="1">
        <a:lnSpc>
          <a:spcPts val="2200"/>
        </a:lnSpc>
        <a:spcBef>
          <a:spcPct val="0"/>
        </a:spcBef>
        <a:spcAft>
          <a:spcPts val="800"/>
        </a:spcAft>
        <a:buClr>
          <a:schemeClr val="tx2"/>
        </a:buClr>
        <a:buChar char="•"/>
        <a:defRPr sz="1800">
          <a:solidFill>
            <a:schemeClr val="tx1"/>
          </a:solidFill>
          <a:latin typeface="+mn-lt"/>
          <a:ea typeface="Arial" charset="0"/>
          <a:cs typeface="+mn-cs"/>
        </a:defRPr>
      </a:lvl3pPr>
      <a:lvl4pPr marL="1080000" indent="-270000" algn="l" rtl="0" eaLnBrk="1" fontAlgn="base" hangingPunct="1">
        <a:lnSpc>
          <a:spcPts val="2200"/>
        </a:lnSpc>
        <a:spcBef>
          <a:spcPct val="0"/>
        </a:spcBef>
        <a:spcAft>
          <a:spcPts val="800"/>
        </a:spcAft>
        <a:buClr>
          <a:schemeClr val="tx2"/>
        </a:buClr>
        <a:buChar char="•"/>
        <a:defRPr sz="1600">
          <a:solidFill>
            <a:schemeClr val="tx1"/>
          </a:solidFill>
          <a:latin typeface="+mn-lt"/>
          <a:ea typeface="Arial" charset="0"/>
          <a:cs typeface="+mn-cs"/>
        </a:defRPr>
      </a:lvl4pPr>
      <a:lvl5pPr marL="1365750" indent="-285750" algn="l" rtl="0" eaLnBrk="1" fontAlgn="base" hangingPunct="1">
        <a:lnSpc>
          <a:spcPts val="2200"/>
        </a:lnSpc>
        <a:spcBef>
          <a:spcPct val="0"/>
        </a:spcBef>
        <a:spcAft>
          <a:spcPts val="800"/>
        </a:spcAft>
        <a:buClr>
          <a:schemeClr val="tx2"/>
        </a:buClr>
        <a:buFont typeface="Arial" panose="020B0604020202020204" pitchFamily="34" charset="0"/>
        <a:buChar char="•"/>
        <a:defRPr sz="1400">
          <a:solidFill>
            <a:schemeClr val="tx1"/>
          </a:solidFill>
          <a:latin typeface="+mn-lt"/>
          <a:ea typeface="Arial" charset="0"/>
          <a:cs typeface="+mn-cs"/>
        </a:defRPr>
      </a:lvl5pPr>
      <a:lvl6pPr marL="1892300" indent="-381000" algn="l" rtl="0" eaLnBrk="1" fontAlgn="base" hangingPunct="1">
        <a:spcBef>
          <a:spcPct val="0"/>
        </a:spcBef>
        <a:spcAft>
          <a:spcPct val="40000"/>
        </a:spcAft>
        <a:buFont typeface="Arial" charset="0"/>
        <a:buChar char="–"/>
        <a:defRPr sz="1400">
          <a:solidFill>
            <a:schemeClr val="tx1"/>
          </a:solidFill>
          <a:latin typeface="+mn-lt"/>
          <a:ea typeface="Arial" charset="0"/>
          <a:cs typeface="+mn-cs"/>
        </a:defRPr>
      </a:lvl6pPr>
      <a:lvl7pPr marL="2349500" indent="-381000" algn="l" rtl="0" eaLnBrk="1" fontAlgn="base" hangingPunct="1">
        <a:spcBef>
          <a:spcPct val="0"/>
        </a:spcBef>
        <a:spcAft>
          <a:spcPct val="40000"/>
        </a:spcAft>
        <a:buFont typeface="Arial" charset="0"/>
        <a:buChar char="–"/>
        <a:defRPr sz="1400">
          <a:solidFill>
            <a:schemeClr val="tx1"/>
          </a:solidFill>
          <a:latin typeface="+mn-lt"/>
          <a:ea typeface="Arial" charset="0"/>
          <a:cs typeface="+mn-cs"/>
        </a:defRPr>
      </a:lvl7pPr>
      <a:lvl8pPr marL="2806700" indent="-381000" algn="l" rtl="0" eaLnBrk="1" fontAlgn="base" hangingPunct="1">
        <a:spcBef>
          <a:spcPct val="0"/>
        </a:spcBef>
        <a:spcAft>
          <a:spcPct val="40000"/>
        </a:spcAft>
        <a:buFont typeface="Arial" charset="0"/>
        <a:buChar char="–"/>
        <a:defRPr sz="1400">
          <a:solidFill>
            <a:schemeClr val="tx1"/>
          </a:solidFill>
          <a:latin typeface="+mn-lt"/>
          <a:ea typeface="Arial" charset="0"/>
          <a:cs typeface="+mn-cs"/>
        </a:defRPr>
      </a:lvl8pPr>
      <a:lvl9pPr marL="3263900" indent="-381000" algn="l" rtl="0" eaLnBrk="1" fontAlgn="base" hangingPunct="1">
        <a:spcBef>
          <a:spcPct val="0"/>
        </a:spcBef>
        <a:spcAft>
          <a:spcPct val="40000"/>
        </a:spcAft>
        <a:buFont typeface="Arial" charset="0"/>
        <a:buChar char="–"/>
        <a:defRPr sz="14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594784" y="476250"/>
            <a:ext cx="10972800" cy="1080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Main heading on two line</a:t>
            </a:r>
            <a:br>
              <a:rPr lang="en-GB"/>
            </a:br>
            <a:r>
              <a:rPr lang="en-GB"/>
              <a:t>Click to edit Master title style</a:t>
            </a:r>
            <a:endParaRPr lang="en-US"/>
          </a:p>
        </p:txBody>
      </p:sp>
      <p:sp>
        <p:nvSpPr>
          <p:cNvPr id="2051" name="Rectangle 3"/>
          <p:cNvSpPr>
            <a:spLocks noGrp="1" noChangeArrowheads="1"/>
          </p:cNvSpPr>
          <p:nvPr>
            <p:ph type="body" idx="1"/>
          </p:nvPr>
        </p:nvSpPr>
        <p:spPr bwMode="auto">
          <a:xfrm>
            <a:off x="594784" y="1628776"/>
            <a:ext cx="10972800" cy="394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076" name="Rectangle 4"/>
          <p:cNvSpPr>
            <a:spLocks noGrp="1" noChangeArrowheads="1"/>
          </p:cNvSpPr>
          <p:nvPr>
            <p:ph type="sldNum" sz="quarter" idx="4"/>
          </p:nvPr>
        </p:nvSpPr>
        <p:spPr bwMode="auto">
          <a:xfrm>
            <a:off x="11279718" y="6269038"/>
            <a:ext cx="306916" cy="13811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r" eaLnBrk="1" hangingPunct="1">
              <a:defRPr sz="900">
                <a:solidFill>
                  <a:schemeClr val="tx2"/>
                </a:solidFill>
              </a:defRPr>
            </a:lvl1pPr>
          </a:lstStyle>
          <a:p>
            <a:pPr>
              <a:defRPr/>
            </a:pPr>
            <a:fld id="{388566CB-7C49-4866-A3DC-6474DCC44F35}" type="slidenum">
              <a:rPr lang="en-US"/>
              <a:pPr>
                <a:defRPr/>
              </a:pPr>
              <a:t>‹#›</a:t>
            </a:fld>
            <a:endParaRPr lang="en-US"/>
          </a:p>
        </p:txBody>
      </p:sp>
      <p:sp>
        <p:nvSpPr>
          <p:cNvPr id="2" name="Footer Placeholder 1"/>
          <p:cNvSpPr>
            <a:spLocks noGrp="1"/>
          </p:cNvSpPr>
          <p:nvPr>
            <p:ph type="ftr" sz="quarter" idx="3"/>
          </p:nvPr>
        </p:nvSpPr>
        <p:spPr>
          <a:xfrm>
            <a:off x="2446867" y="6269038"/>
            <a:ext cx="8737600" cy="144462"/>
          </a:xfrm>
          <a:prstGeom prst="rect">
            <a:avLst/>
          </a:prstGeom>
        </p:spPr>
        <p:txBody>
          <a:bodyPr vert="horz" lIns="0" tIns="0" rIns="0" bIns="0" rtlCol="0" anchor="ctr"/>
          <a:lstStyle>
            <a:lvl1pPr algn="r">
              <a:defRPr sz="900" dirty="0" smtClean="0">
                <a:solidFill>
                  <a:schemeClr val="tx1"/>
                </a:solidFill>
              </a:defRPr>
            </a:lvl1pPr>
          </a:lstStyle>
          <a:p>
            <a:pPr>
              <a:defRPr/>
            </a:pPr>
            <a:r>
              <a:rPr lang="en-GB"/>
              <a:t>OFFICIAL  |  NI Readiness   |</a:t>
            </a:r>
            <a:endParaRPr lang="en-GB" b="1"/>
          </a:p>
        </p:txBody>
      </p:sp>
      <p:sp>
        <p:nvSpPr>
          <p:cNvPr id="4" name="MSIPCMContentMarking" descr="{&quot;HashCode&quot;:-1264847310,&quot;Placement&quot;:&quot;Footer&quot;,&quot;Top&quot;:519.343,&quot;Left&quot;:451.105438,&quot;SlideWidth&quot;:960,&quot;SlideHeight&quot;:540}">
            <a:extLst>
              <a:ext uri="{FF2B5EF4-FFF2-40B4-BE49-F238E27FC236}">
                <a16:creationId xmlns:a16="http://schemas.microsoft.com/office/drawing/2014/main" id="{1A74C997-7C95-4CF2-A89E-8E811B5CEFF4}"/>
              </a:ext>
            </a:extLst>
          </p:cNvPr>
          <p:cNvSpPr txBox="1"/>
          <p:nvPr userDrawn="1"/>
        </p:nvSpPr>
        <p:spPr>
          <a:xfrm>
            <a:off x="5729039" y="6595656"/>
            <a:ext cx="733923" cy="262344"/>
          </a:xfrm>
          <a:prstGeom prst="rect">
            <a:avLst/>
          </a:prstGeom>
          <a:noFill/>
        </p:spPr>
        <p:txBody>
          <a:bodyPr vert="horz" wrap="square" lIns="0" tIns="0" rIns="0" bIns="0" rtlCol="0" anchor="ctr" anchorCtr="1">
            <a:spAutoFit/>
          </a:bodyPr>
          <a:lstStyle/>
          <a:p>
            <a:pPr algn="ctr">
              <a:spcBef>
                <a:spcPct val="0"/>
              </a:spcBef>
              <a:spcAft>
                <a:spcPct val="0"/>
              </a:spcAft>
            </a:pPr>
            <a:r>
              <a:rPr lang="en-GB" sz="1000">
                <a:solidFill>
                  <a:srgbClr val="000000"/>
                </a:solidFill>
                <a:latin typeface="Calibri" panose="020F0502020204030204" pitchFamily="34" charset="0"/>
              </a:rPr>
              <a:t>OFFICIAL</a:t>
            </a:r>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19" r:id="rId5"/>
    <p:sldLayoutId id="2147483920" r:id="rId6"/>
    <p:sldLayoutId id="2147483921" r:id="rId7"/>
    <p:sldLayoutId id="2147483922" r:id="rId8"/>
    <p:sldLayoutId id="2147483923" r:id="rId9"/>
  </p:sldLayoutIdLst>
  <p:transition>
    <p:fade/>
  </p:transition>
  <p:hf hdr="0" dt="0"/>
  <p:txStyles>
    <p:titleStyle>
      <a:lvl1pPr algn="l" rtl="0" eaLnBrk="0" fontAlgn="base" hangingPunct="0">
        <a:lnSpc>
          <a:spcPts val="4000"/>
        </a:lnSpc>
        <a:spcBef>
          <a:spcPct val="0"/>
        </a:spcBef>
        <a:spcAft>
          <a:spcPts val="800"/>
        </a:spcAft>
        <a:defRPr sz="3600">
          <a:solidFill>
            <a:schemeClr val="tx2"/>
          </a:solidFill>
          <a:latin typeface="+mj-lt"/>
          <a:ea typeface="+mj-ea"/>
          <a:cs typeface="Geneva" charset="0"/>
        </a:defRPr>
      </a:lvl1pPr>
      <a:lvl2pPr algn="l" rtl="0" eaLnBrk="0" fontAlgn="base" hangingPunct="0">
        <a:lnSpc>
          <a:spcPts val="3200"/>
        </a:lnSpc>
        <a:spcBef>
          <a:spcPct val="0"/>
        </a:spcBef>
        <a:spcAft>
          <a:spcPct val="0"/>
        </a:spcAft>
        <a:defRPr sz="2600">
          <a:solidFill>
            <a:schemeClr val="tx2"/>
          </a:solidFill>
          <a:latin typeface="Arial" charset="0"/>
          <a:ea typeface="Geneva" charset="0"/>
          <a:cs typeface="Geneva" charset="0"/>
        </a:defRPr>
      </a:lvl2pPr>
      <a:lvl3pPr algn="l" rtl="0" eaLnBrk="0" fontAlgn="base" hangingPunct="0">
        <a:lnSpc>
          <a:spcPts val="3200"/>
        </a:lnSpc>
        <a:spcBef>
          <a:spcPct val="0"/>
        </a:spcBef>
        <a:spcAft>
          <a:spcPct val="0"/>
        </a:spcAft>
        <a:defRPr sz="2600">
          <a:solidFill>
            <a:schemeClr val="tx2"/>
          </a:solidFill>
          <a:latin typeface="Arial" charset="0"/>
          <a:ea typeface="Geneva" charset="0"/>
          <a:cs typeface="Geneva" charset="0"/>
        </a:defRPr>
      </a:lvl3pPr>
      <a:lvl4pPr algn="l" rtl="0" eaLnBrk="0" fontAlgn="base" hangingPunct="0">
        <a:lnSpc>
          <a:spcPts val="3200"/>
        </a:lnSpc>
        <a:spcBef>
          <a:spcPct val="0"/>
        </a:spcBef>
        <a:spcAft>
          <a:spcPct val="0"/>
        </a:spcAft>
        <a:defRPr sz="2600">
          <a:solidFill>
            <a:schemeClr val="tx2"/>
          </a:solidFill>
          <a:latin typeface="Arial" charset="0"/>
          <a:ea typeface="Geneva" charset="0"/>
          <a:cs typeface="Geneva" charset="0"/>
        </a:defRPr>
      </a:lvl4pPr>
      <a:lvl5pPr algn="l" rtl="0" eaLnBrk="0" fontAlgn="base" hangingPunct="0">
        <a:lnSpc>
          <a:spcPts val="3200"/>
        </a:lnSpc>
        <a:spcBef>
          <a:spcPct val="0"/>
        </a:spcBef>
        <a:spcAft>
          <a:spcPct val="0"/>
        </a:spcAft>
        <a:defRPr sz="2600">
          <a:solidFill>
            <a:schemeClr val="tx2"/>
          </a:solidFill>
          <a:latin typeface="Arial" charset="0"/>
          <a:ea typeface="Geneva" charset="0"/>
          <a:cs typeface="Geneva" charset="0"/>
        </a:defRPr>
      </a:lvl5pPr>
      <a:lvl6pPr marL="457200" algn="l" rtl="0" eaLnBrk="1" fontAlgn="base" hangingPunct="1">
        <a:lnSpc>
          <a:spcPts val="2700"/>
        </a:lnSpc>
        <a:spcBef>
          <a:spcPct val="0"/>
        </a:spcBef>
        <a:spcAft>
          <a:spcPct val="0"/>
        </a:spcAft>
        <a:defRPr sz="2600">
          <a:solidFill>
            <a:schemeClr val="tx2"/>
          </a:solidFill>
          <a:latin typeface="Arial" charset="0"/>
          <a:ea typeface="Geneva" charset="0"/>
          <a:cs typeface="Arial" charset="0"/>
        </a:defRPr>
      </a:lvl6pPr>
      <a:lvl7pPr marL="914400" algn="l" rtl="0" eaLnBrk="1" fontAlgn="base" hangingPunct="1">
        <a:lnSpc>
          <a:spcPts val="2700"/>
        </a:lnSpc>
        <a:spcBef>
          <a:spcPct val="0"/>
        </a:spcBef>
        <a:spcAft>
          <a:spcPct val="0"/>
        </a:spcAft>
        <a:defRPr sz="2600">
          <a:solidFill>
            <a:schemeClr val="tx2"/>
          </a:solidFill>
          <a:latin typeface="Arial" charset="0"/>
          <a:ea typeface="Geneva" charset="0"/>
          <a:cs typeface="Arial" charset="0"/>
        </a:defRPr>
      </a:lvl7pPr>
      <a:lvl8pPr marL="1371600" algn="l" rtl="0" eaLnBrk="1" fontAlgn="base" hangingPunct="1">
        <a:lnSpc>
          <a:spcPts val="2700"/>
        </a:lnSpc>
        <a:spcBef>
          <a:spcPct val="0"/>
        </a:spcBef>
        <a:spcAft>
          <a:spcPct val="0"/>
        </a:spcAft>
        <a:defRPr sz="2600">
          <a:solidFill>
            <a:schemeClr val="tx2"/>
          </a:solidFill>
          <a:latin typeface="Arial" charset="0"/>
          <a:ea typeface="Geneva" charset="0"/>
          <a:cs typeface="Arial" charset="0"/>
        </a:defRPr>
      </a:lvl8pPr>
      <a:lvl9pPr marL="1828800" algn="l" rtl="0" eaLnBrk="1" fontAlgn="base" hangingPunct="1">
        <a:lnSpc>
          <a:spcPts val="2700"/>
        </a:lnSpc>
        <a:spcBef>
          <a:spcPct val="0"/>
        </a:spcBef>
        <a:spcAft>
          <a:spcPct val="0"/>
        </a:spcAft>
        <a:defRPr sz="2600">
          <a:solidFill>
            <a:schemeClr val="tx2"/>
          </a:solidFill>
          <a:latin typeface="Arial" charset="0"/>
          <a:ea typeface="Geneva" charset="0"/>
          <a:cs typeface="Arial" charset="0"/>
        </a:defRPr>
      </a:lvl9pPr>
    </p:titleStyle>
    <p:bodyStyle>
      <a:lvl1pPr marL="270000" indent="-270000" algn="l" rtl="0" eaLnBrk="0" fontAlgn="base" hangingPunct="0">
        <a:lnSpc>
          <a:spcPts val="2200"/>
        </a:lnSpc>
        <a:spcBef>
          <a:spcPct val="0"/>
        </a:spcBef>
        <a:spcAft>
          <a:spcPts val="800"/>
        </a:spcAft>
        <a:buClr>
          <a:schemeClr val="tx2"/>
        </a:buClr>
        <a:buFont typeface="Arial" panose="020B0604020202020204" pitchFamily="34" charset="0"/>
        <a:buChar char="•"/>
        <a:defRPr sz="2400">
          <a:solidFill>
            <a:schemeClr val="tx1"/>
          </a:solidFill>
          <a:latin typeface="+mn-lt"/>
          <a:ea typeface="+mn-ea"/>
          <a:cs typeface="Geneva" charset="0"/>
        </a:defRPr>
      </a:lvl1pPr>
      <a:lvl2pPr marL="540000" indent="-270000" algn="l" rtl="0" eaLnBrk="0" fontAlgn="base" hangingPunct="0">
        <a:lnSpc>
          <a:spcPts val="2200"/>
        </a:lnSpc>
        <a:spcBef>
          <a:spcPct val="0"/>
        </a:spcBef>
        <a:spcAft>
          <a:spcPts val="800"/>
        </a:spcAft>
        <a:buClr>
          <a:schemeClr val="tx2"/>
        </a:buClr>
        <a:buChar char="•"/>
        <a:defRPr sz="2000">
          <a:solidFill>
            <a:schemeClr val="tx1"/>
          </a:solidFill>
          <a:latin typeface="+mn-lt"/>
          <a:ea typeface="Geneva" charset="0"/>
          <a:cs typeface="+mn-cs"/>
        </a:defRPr>
      </a:lvl2pPr>
      <a:lvl3pPr marL="810000" indent="-270000" algn="l" rtl="0" eaLnBrk="0" fontAlgn="base" hangingPunct="0">
        <a:lnSpc>
          <a:spcPts val="2200"/>
        </a:lnSpc>
        <a:spcBef>
          <a:spcPct val="0"/>
        </a:spcBef>
        <a:spcAft>
          <a:spcPts val="800"/>
        </a:spcAft>
        <a:buClr>
          <a:schemeClr val="tx2"/>
        </a:buClr>
        <a:buChar char="•"/>
        <a:defRPr sz="1800">
          <a:solidFill>
            <a:schemeClr val="tx1"/>
          </a:solidFill>
          <a:latin typeface="+mn-lt"/>
          <a:ea typeface="Arial" charset="0"/>
          <a:cs typeface="+mn-cs"/>
        </a:defRPr>
      </a:lvl3pPr>
      <a:lvl4pPr marL="1080000" indent="-270000" algn="l" rtl="0" eaLnBrk="0" fontAlgn="base" hangingPunct="0">
        <a:lnSpc>
          <a:spcPts val="2200"/>
        </a:lnSpc>
        <a:spcBef>
          <a:spcPct val="0"/>
        </a:spcBef>
        <a:spcAft>
          <a:spcPts val="800"/>
        </a:spcAft>
        <a:buClr>
          <a:schemeClr val="tx2"/>
        </a:buClr>
        <a:buChar char="•"/>
        <a:defRPr sz="1600">
          <a:solidFill>
            <a:schemeClr val="tx1"/>
          </a:solidFill>
          <a:latin typeface="+mn-lt"/>
          <a:ea typeface="Arial" charset="0"/>
          <a:cs typeface="+mn-cs"/>
        </a:defRPr>
      </a:lvl4pPr>
      <a:lvl5pPr marL="1350000" indent="-270000" algn="l" rtl="0" eaLnBrk="0" fontAlgn="base" hangingPunct="0">
        <a:lnSpc>
          <a:spcPts val="2200"/>
        </a:lnSpc>
        <a:spcBef>
          <a:spcPct val="0"/>
        </a:spcBef>
        <a:spcAft>
          <a:spcPts val="800"/>
        </a:spcAft>
        <a:buClr>
          <a:schemeClr val="tx2"/>
        </a:buClr>
        <a:buFont typeface="Arial" panose="020B0604020202020204" pitchFamily="34" charset="0"/>
        <a:buChar char="•"/>
        <a:defRPr sz="1400">
          <a:solidFill>
            <a:schemeClr val="tx1"/>
          </a:solidFill>
          <a:latin typeface="+mn-lt"/>
          <a:ea typeface="Arial" charset="0"/>
          <a:cs typeface="+mn-cs"/>
        </a:defRPr>
      </a:lvl5pPr>
      <a:lvl6pPr marL="1892300" indent="-381000" algn="l" rtl="0" eaLnBrk="1" fontAlgn="base" hangingPunct="1">
        <a:spcBef>
          <a:spcPct val="0"/>
        </a:spcBef>
        <a:spcAft>
          <a:spcPct val="40000"/>
        </a:spcAft>
        <a:buFont typeface="Arial" charset="0"/>
        <a:buChar char="–"/>
        <a:defRPr sz="1400">
          <a:solidFill>
            <a:schemeClr val="tx1"/>
          </a:solidFill>
          <a:latin typeface="+mn-lt"/>
          <a:ea typeface="Arial" charset="0"/>
          <a:cs typeface="+mn-cs"/>
        </a:defRPr>
      </a:lvl6pPr>
      <a:lvl7pPr marL="2349500" indent="-381000" algn="l" rtl="0" eaLnBrk="1" fontAlgn="base" hangingPunct="1">
        <a:spcBef>
          <a:spcPct val="0"/>
        </a:spcBef>
        <a:spcAft>
          <a:spcPct val="40000"/>
        </a:spcAft>
        <a:buFont typeface="Arial" charset="0"/>
        <a:buChar char="–"/>
        <a:defRPr sz="1400">
          <a:solidFill>
            <a:schemeClr val="tx1"/>
          </a:solidFill>
          <a:latin typeface="+mn-lt"/>
          <a:ea typeface="Arial" charset="0"/>
          <a:cs typeface="+mn-cs"/>
        </a:defRPr>
      </a:lvl7pPr>
      <a:lvl8pPr marL="2806700" indent="-381000" algn="l" rtl="0" eaLnBrk="1" fontAlgn="base" hangingPunct="1">
        <a:spcBef>
          <a:spcPct val="0"/>
        </a:spcBef>
        <a:spcAft>
          <a:spcPct val="40000"/>
        </a:spcAft>
        <a:buFont typeface="Arial" charset="0"/>
        <a:buChar char="–"/>
        <a:defRPr sz="1400">
          <a:solidFill>
            <a:schemeClr val="tx1"/>
          </a:solidFill>
          <a:latin typeface="+mn-lt"/>
          <a:ea typeface="Arial" charset="0"/>
          <a:cs typeface="+mn-cs"/>
        </a:defRPr>
      </a:lvl8pPr>
      <a:lvl9pPr marL="3263900" indent="-381000" algn="l" rtl="0" eaLnBrk="1" fontAlgn="base" hangingPunct="1">
        <a:spcBef>
          <a:spcPct val="0"/>
        </a:spcBef>
        <a:spcAft>
          <a:spcPct val="40000"/>
        </a:spcAft>
        <a:buFont typeface="Arial" charset="0"/>
        <a:buChar char="–"/>
        <a:defRPr sz="14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svg"/><Relationship Id="rId5" Type="http://schemas.openxmlformats.org/officeDocument/2006/relationships/image" Target="../media/image11.sv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hyperlink" Target="https://www.nicustomstradeacademy.co.uk/"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gov.uk/claim-employment-allowance"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www.nicustomstradeacademy.co.uk/" TargetMode="External"/><Relationship Id="rId2" Type="http://schemas.openxmlformats.org/officeDocument/2006/relationships/hyperlink" Target="https://www.tradersupportservice.co.uk/tss" TargetMode="External"/><Relationship Id="rId1" Type="http://schemas.openxmlformats.org/officeDocument/2006/relationships/slideLayout" Target="../slideLayouts/slideLayout2.xml"/><Relationship Id="rId4" Type="http://schemas.openxmlformats.org/officeDocument/2006/relationships/hyperlink" Target="https://www.gov.uk/guidance/trading-and-moving-goods-in-and-out-of-northern-ireland-from-1-january-202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93699" y="2191247"/>
            <a:ext cx="10949120" cy="1081386"/>
          </a:xfrm>
        </p:spPr>
        <p:txBody>
          <a:bodyPr/>
          <a:lstStyle/>
          <a:p>
            <a:r>
              <a:rPr lang="en-GB" sz="3600"/>
              <a:t>Update on the Northern Ireland Protocol</a:t>
            </a:r>
          </a:p>
        </p:txBody>
      </p:sp>
      <p:sp>
        <p:nvSpPr>
          <p:cNvPr id="4" name="Slide Number Placeholder 3"/>
          <p:cNvSpPr>
            <a:spLocks noGrp="1"/>
          </p:cNvSpPr>
          <p:nvPr>
            <p:ph type="sldNum" sz="quarter" idx="10"/>
          </p:nvPr>
        </p:nvSpPr>
        <p:spPr/>
        <p:txBody>
          <a:bodyPr/>
          <a:lstStyle/>
          <a:p>
            <a:pPr>
              <a:defRPr/>
            </a:pPr>
            <a:fld id="{ED850FD3-804A-4B32-AE8C-41006A2A84F1}" type="slidenum">
              <a:rPr lang="en-US" smtClean="0"/>
              <a:pPr>
                <a:defRPr/>
              </a:pPr>
              <a:t>1</a:t>
            </a:fld>
            <a:endParaRPr lang="en-US"/>
          </a:p>
        </p:txBody>
      </p:sp>
      <p:sp>
        <p:nvSpPr>
          <p:cNvPr id="5" name="Footer Placeholder 4"/>
          <p:cNvSpPr>
            <a:spLocks noGrp="1"/>
          </p:cNvSpPr>
          <p:nvPr>
            <p:ph type="ftr" sz="quarter" idx="11"/>
          </p:nvPr>
        </p:nvSpPr>
        <p:spPr/>
        <p:txBody>
          <a:bodyPr/>
          <a:lstStyle/>
          <a:p>
            <a:r>
              <a:rPr lang="en-GB"/>
              <a:t>|  Official Sensitive  |   HMRC NI Engagement |</a:t>
            </a:r>
          </a:p>
        </p:txBody>
      </p:sp>
      <p:pic>
        <p:nvPicPr>
          <p:cNvPr id="6" name="Picture 8" descr="100% HMRCppt logo">
            <a:extLst>
              <a:ext uri="{FF2B5EF4-FFF2-40B4-BE49-F238E27FC236}">
                <a16:creationId xmlns:a16="http://schemas.microsoft.com/office/drawing/2014/main" id="{82DF7A37-7E62-4D7E-98BE-E466D884D4E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5804" y="364691"/>
            <a:ext cx="2504937" cy="154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2282060"/>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1EDBFD-664A-4CC0-BAF8-65D2CDE3EB18}"/>
              </a:ext>
            </a:extLst>
          </p:cNvPr>
          <p:cNvSpPr>
            <a:spLocks noGrp="1"/>
          </p:cNvSpPr>
          <p:nvPr>
            <p:ph idx="1"/>
          </p:nvPr>
        </p:nvSpPr>
        <p:spPr>
          <a:xfrm>
            <a:off x="1421010" y="893795"/>
            <a:ext cx="10132187" cy="3946525"/>
          </a:xfrm>
        </p:spPr>
        <p:txBody>
          <a:bodyPr/>
          <a:lstStyle/>
          <a:p>
            <a:pPr marL="0" indent="0">
              <a:lnSpc>
                <a:spcPct val="105000"/>
              </a:lnSpc>
              <a:buNone/>
            </a:pPr>
            <a:r>
              <a:rPr lang="en-GB" sz="1800" dirty="0"/>
              <a:t>The Northern Ireland Protocol has been designed as a practical solution to avoiding a hard border on the island of Ireland whatever the trading arrangements are between the UK and the EU. </a:t>
            </a:r>
          </a:p>
          <a:p>
            <a:pPr marL="0" indent="0">
              <a:lnSpc>
                <a:spcPct val="105000"/>
              </a:lnSpc>
              <a:buNone/>
            </a:pPr>
            <a:r>
              <a:rPr lang="en-GB" sz="1800" dirty="0"/>
              <a:t>The staged approach that applies in GB to EU-GB movements will not apply in Northern Ireland.</a:t>
            </a:r>
          </a:p>
          <a:p>
            <a:pPr marL="0" indent="0">
              <a:lnSpc>
                <a:spcPct val="105000"/>
              </a:lnSpc>
              <a:buNone/>
            </a:pPr>
            <a:r>
              <a:rPr lang="en-GB" sz="1800" dirty="0"/>
              <a:t>Under the protocol the UK Government will:</a:t>
            </a:r>
          </a:p>
          <a:p>
            <a:pPr marL="269875" indent="-269875">
              <a:lnSpc>
                <a:spcPct val="105000"/>
              </a:lnSpc>
            </a:pPr>
            <a:r>
              <a:rPr lang="en-GB" sz="1800" dirty="0"/>
              <a:t>Deliver unfettered access for NI producers to the whole of the UK market;​</a:t>
            </a:r>
          </a:p>
          <a:p>
            <a:pPr marL="269875" indent="-269875">
              <a:lnSpc>
                <a:spcPct val="105000"/>
              </a:lnSpc>
            </a:pPr>
            <a:r>
              <a:rPr lang="en-GB" sz="1800" dirty="0"/>
              <a:t>Ensure there are no tariffs on goods remaining within the UK customs territory; ​</a:t>
            </a:r>
          </a:p>
          <a:p>
            <a:pPr marL="269875" indent="-269875">
              <a:lnSpc>
                <a:spcPct val="105000"/>
              </a:lnSpc>
            </a:pPr>
            <a:r>
              <a:rPr lang="en-GB" sz="1800" dirty="0"/>
              <a:t>Give effect to our obligations without the need for any new customs infrastructure in Northern Ireland; and​</a:t>
            </a:r>
          </a:p>
          <a:p>
            <a:pPr marL="269875" indent="-269875">
              <a:lnSpc>
                <a:spcPct val="105000"/>
              </a:lnSpc>
            </a:pPr>
            <a:r>
              <a:rPr lang="en-GB" sz="1800" dirty="0"/>
              <a:t>Guarantee that NI businesses will benefit from the lower tariffs we deliver through our new Free Trade Agreements with third countries. ​</a:t>
            </a:r>
          </a:p>
        </p:txBody>
      </p:sp>
      <p:sp>
        <p:nvSpPr>
          <p:cNvPr id="9" name="Rectangle 8">
            <a:extLst>
              <a:ext uri="{FF2B5EF4-FFF2-40B4-BE49-F238E27FC236}">
                <a16:creationId xmlns:a16="http://schemas.microsoft.com/office/drawing/2014/main" id="{F93CDE59-9F22-40AE-99A0-9BABC2261B9E}"/>
              </a:ext>
            </a:extLst>
          </p:cNvPr>
          <p:cNvSpPr/>
          <p:nvPr/>
        </p:nvSpPr>
        <p:spPr bwMode="auto">
          <a:xfrm>
            <a:off x="0" y="-47501"/>
            <a:ext cx="12192000" cy="515380"/>
          </a:xfrm>
          <a:prstGeom prst="rect">
            <a:avLst/>
          </a:prstGeom>
          <a:solidFill>
            <a:schemeClr val="tx2"/>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bodyPr>
          <a:lstStyle/>
          <a:p>
            <a:pPr algn="ctr" eaLnBrk="1" hangingPunct="1"/>
            <a:r>
              <a:rPr lang="en-GB">
                <a:solidFill>
                  <a:schemeClr val="bg1"/>
                </a:solidFill>
                <a:latin typeface="Arial"/>
                <a:ea typeface="Geneva"/>
                <a:cs typeface="Arial"/>
              </a:rPr>
              <a:t>The Northern Ireland Protocol`</a:t>
            </a:r>
          </a:p>
        </p:txBody>
      </p:sp>
    </p:spTree>
    <p:extLst>
      <p:ext uri="{BB962C8B-B14F-4D97-AF65-F5344CB8AC3E}">
        <p14:creationId xmlns:p14="http://schemas.microsoft.com/office/powerpoint/2010/main" val="14291230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C9187B-ECD4-47CB-BFF0-8198E4A78816}"/>
              </a:ext>
            </a:extLst>
          </p:cNvPr>
          <p:cNvSpPr/>
          <p:nvPr/>
        </p:nvSpPr>
        <p:spPr>
          <a:xfrm>
            <a:off x="1524000" y="1379446"/>
            <a:ext cx="3053444" cy="4621304"/>
          </a:xfrm>
          <a:prstGeom prst="rect">
            <a:avLst/>
          </a:prstGeom>
          <a:solidFill>
            <a:srgbClr val="9ED1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5" name="Graphic 4">
            <a:extLst>
              <a:ext uri="{FF2B5EF4-FFF2-40B4-BE49-F238E27FC236}">
                <a16:creationId xmlns:a16="http://schemas.microsoft.com/office/drawing/2014/main" id="{35C48DEA-A1D5-4FBA-A344-6B7D8E91AAA8}"/>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6964" t="37363" r="57042" b="20616"/>
          <a:stretch/>
        </p:blipFill>
        <p:spPr>
          <a:xfrm>
            <a:off x="1532166" y="1350659"/>
            <a:ext cx="3045279" cy="4657832"/>
          </a:xfrm>
          <a:prstGeom prst="rect">
            <a:avLst/>
          </a:prstGeom>
        </p:spPr>
      </p:pic>
      <p:sp>
        <p:nvSpPr>
          <p:cNvPr id="3" name="Rectangle 2">
            <a:extLst>
              <a:ext uri="{FF2B5EF4-FFF2-40B4-BE49-F238E27FC236}">
                <a16:creationId xmlns:a16="http://schemas.microsoft.com/office/drawing/2014/main" id="{CABD88B5-C58B-4DDA-A08F-52FF40167C69}"/>
              </a:ext>
            </a:extLst>
          </p:cNvPr>
          <p:cNvSpPr/>
          <p:nvPr/>
        </p:nvSpPr>
        <p:spPr>
          <a:xfrm>
            <a:off x="1489322" y="1071273"/>
            <a:ext cx="9178679" cy="45719"/>
          </a:xfrm>
          <a:prstGeom prst="rect">
            <a:avLst/>
          </a:prstGeom>
          <a:solidFill>
            <a:srgbClr val="1B7E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 name="Title 1">
            <a:extLst>
              <a:ext uri="{FF2B5EF4-FFF2-40B4-BE49-F238E27FC236}">
                <a16:creationId xmlns:a16="http://schemas.microsoft.com/office/drawing/2014/main" id="{D7943288-A87D-4BCA-8798-D97E1718CDA2}"/>
              </a:ext>
            </a:extLst>
          </p:cNvPr>
          <p:cNvSpPr>
            <a:spLocks noGrp="1"/>
          </p:cNvSpPr>
          <p:nvPr>
            <p:ph type="ctrTitle"/>
          </p:nvPr>
        </p:nvSpPr>
        <p:spPr>
          <a:xfrm>
            <a:off x="1939007" y="448988"/>
            <a:ext cx="5575487" cy="563970"/>
          </a:xfrm>
        </p:spPr>
        <p:txBody>
          <a:bodyPr anchor="ctr">
            <a:noAutofit/>
          </a:bodyPr>
          <a:lstStyle/>
          <a:p>
            <a:pPr algn="l"/>
            <a:r>
              <a:rPr lang="en-GB" sz="2400">
                <a:latin typeface="Arial" panose="020B0604020202020204" pitchFamily="34" charset="0"/>
                <a:ea typeface="+mn-ea"/>
                <a:cs typeface="Arial" panose="020B0604020202020204" pitchFamily="34" charset="0"/>
              </a:rPr>
              <a:t>1. NI and IE</a:t>
            </a:r>
          </a:p>
        </p:txBody>
      </p:sp>
      <p:sp>
        <p:nvSpPr>
          <p:cNvPr id="6" name="Arrow: Up-Down 5">
            <a:extLst>
              <a:ext uri="{FF2B5EF4-FFF2-40B4-BE49-F238E27FC236}">
                <a16:creationId xmlns:a16="http://schemas.microsoft.com/office/drawing/2014/main" id="{47311B4B-CC57-414A-8DEC-D4E17F6CD417}"/>
              </a:ext>
            </a:extLst>
          </p:cNvPr>
          <p:cNvSpPr/>
          <p:nvPr/>
        </p:nvSpPr>
        <p:spPr>
          <a:xfrm rot="1826431">
            <a:off x="3127194" y="2730044"/>
            <a:ext cx="424166" cy="1568350"/>
          </a:xfrm>
          <a:prstGeom prst="upDownArrow">
            <a:avLst>
              <a:gd name="adj1" fmla="val 100000"/>
              <a:gd name="adj2" fmla="val 5267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2100" b="1">
                <a:solidFill>
                  <a:srgbClr val="9ED153"/>
                </a:solidFill>
                <a:latin typeface="Arial" panose="020B0604020202020204" pitchFamily="34" charset="0"/>
                <a:cs typeface="Arial" panose="020B0604020202020204" pitchFamily="34" charset="0"/>
              </a:rPr>
              <a:t>1. IE-NI</a:t>
            </a:r>
          </a:p>
        </p:txBody>
      </p:sp>
      <p:sp>
        <p:nvSpPr>
          <p:cNvPr id="8" name="TextBox 7">
            <a:extLst>
              <a:ext uri="{FF2B5EF4-FFF2-40B4-BE49-F238E27FC236}">
                <a16:creationId xmlns:a16="http://schemas.microsoft.com/office/drawing/2014/main" id="{FA25CDA6-93FE-4437-96E8-DAFE9F686D20}"/>
              </a:ext>
            </a:extLst>
          </p:cNvPr>
          <p:cNvSpPr txBox="1"/>
          <p:nvPr/>
        </p:nvSpPr>
        <p:spPr>
          <a:xfrm>
            <a:off x="4726750" y="2125304"/>
            <a:ext cx="5711447" cy="3108543"/>
          </a:xfrm>
          <a:prstGeom prst="rect">
            <a:avLst/>
          </a:prstGeom>
          <a:noFill/>
        </p:spPr>
        <p:txBody>
          <a:bodyPr wrap="square" lIns="91440" tIns="45720" rIns="91440" bIns="45720" rtlCol="0" anchor="t">
            <a:spAutoFit/>
          </a:bodyPr>
          <a:lstStyle/>
          <a:p>
            <a:pPr marL="285750" indent="-285750">
              <a:buClr>
                <a:srgbClr val="92D050"/>
              </a:buClr>
              <a:buFont typeface="Wingdings" panose="05000000000000000000" pitchFamily="2" charset="2"/>
              <a:buChar char="ü"/>
            </a:pPr>
            <a:r>
              <a:rPr lang="en-GB" sz="2800" b="1">
                <a:cs typeface="Arial" panose="020B0604020202020204" pitchFamily="34" charset="0"/>
              </a:rPr>
              <a:t>No hard border</a:t>
            </a:r>
          </a:p>
          <a:p>
            <a:pPr marL="285750" indent="-285750">
              <a:buClr>
                <a:srgbClr val="92D050"/>
              </a:buClr>
              <a:buFont typeface="Wingdings" panose="05000000000000000000" pitchFamily="2" charset="2"/>
              <a:buChar char="ü"/>
            </a:pPr>
            <a:endParaRPr lang="en-GB" sz="2800" b="1">
              <a:cs typeface="Arial" panose="020B0604020202020204" pitchFamily="34" charset="0"/>
            </a:endParaRPr>
          </a:p>
          <a:p>
            <a:pPr marL="285750" indent="-285750">
              <a:buClr>
                <a:srgbClr val="92D050"/>
              </a:buClr>
              <a:buFont typeface="Wingdings" panose="05000000000000000000" pitchFamily="2" charset="2"/>
              <a:buChar char="ü"/>
            </a:pPr>
            <a:r>
              <a:rPr lang="en-GB" sz="2800" b="1">
                <a:cs typeface="Arial" panose="020B0604020202020204" pitchFamily="34" charset="0"/>
              </a:rPr>
              <a:t>No physical infrastructure</a:t>
            </a:r>
          </a:p>
          <a:p>
            <a:pPr marL="285750" indent="-285750">
              <a:buClr>
                <a:srgbClr val="92D050"/>
              </a:buClr>
              <a:buFont typeface="Wingdings" panose="05000000000000000000" pitchFamily="2" charset="2"/>
              <a:buChar char="ü"/>
            </a:pPr>
            <a:endParaRPr lang="en-GB" sz="2800" b="1">
              <a:cs typeface="Arial" panose="020B0604020202020204" pitchFamily="34" charset="0"/>
            </a:endParaRPr>
          </a:p>
          <a:p>
            <a:pPr marL="285750" indent="-285750">
              <a:buClr>
                <a:srgbClr val="92D050"/>
              </a:buClr>
              <a:buFont typeface="Wingdings" panose="05000000000000000000" pitchFamily="2" charset="2"/>
              <a:buChar char="ü"/>
            </a:pPr>
            <a:r>
              <a:rPr lang="en-GB" sz="2800" b="1">
                <a:cs typeface="Arial" panose="020B0604020202020204" pitchFamily="34" charset="0"/>
              </a:rPr>
              <a:t>No checks or processes</a:t>
            </a:r>
          </a:p>
          <a:p>
            <a:pPr marL="285750" indent="-285750">
              <a:buClr>
                <a:srgbClr val="92D050"/>
              </a:buClr>
              <a:buFont typeface="Wingdings" panose="05000000000000000000" pitchFamily="2" charset="2"/>
              <a:buChar char="ü"/>
            </a:pPr>
            <a:endParaRPr lang="en-GB" sz="2800" b="1">
              <a:solidFill>
                <a:srgbClr val="FF0000"/>
              </a:solidFill>
              <a:cs typeface="Arial" panose="020B0604020202020204" pitchFamily="34" charset="0"/>
            </a:endParaRPr>
          </a:p>
          <a:p>
            <a:pPr marL="285750" indent="-285750">
              <a:buClr>
                <a:srgbClr val="92D050"/>
              </a:buClr>
              <a:buFont typeface="Wingdings" panose="05000000000000000000" pitchFamily="2" charset="2"/>
              <a:buChar char="ü"/>
            </a:pPr>
            <a:r>
              <a:rPr lang="en-GB" sz="2800" b="1">
                <a:cs typeface="Arial" panose="020B0604020202020204" pitchFamily="34" charset="0"/>
              </a:rPr>
              <a:t>No customs duties or tariffs</a:t>
            </a:r>
          </a:p>
        </p:txBody>
      </p:sp>
    </p:spTree>
    <p:extLst>
      <p:ext uri="{BB962C8B-B14F-4D97-AF65-F5344CB8AC3E}">
        <p14:creationId xmlns:p14="http://schemas.microsoft.com/office/powerpoint/2010/main" val="81244618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C9187B-ECD4-47CB-BFF0-8198E4A78816}"/>
              </a:ext>
            </a:extLst>
          </p:cNvPr>
          <p:cNvSpPr/>
          <p:nvPr/>
        </p:nvSpPr>
        <p:spPr>
          <a:xfrm>
            <a:off x="1524000" y="1379446"/>
            <a:ext cx="3053444" cy="4621304"/>
          </a:xfrm>
          <a:prstGeom prst="rect">
            <a:avLst/>
          </a:prstGeom>
          <a:solidFill>
            <a:srgbClr val="229E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5" name="Graphic 4">
            <a:extLst>
              <a:ext uri="{FF2B5EF4-FFF2-40B4-BE49-F238E27FC236}">
                <a16:creationId xmlns:a16="http://schemas.microsoft.com/office/drawing/2014/main" id="{35C48DEA-A1D5-4FBA-A344-6B7D8E91AAA8}"/>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9579" t="35474" r="26145" b="1659"/>
          <a:stretch/>
        </p:blipFill>
        <p:spPr>
          <a:xfrm>
            <a:off x="1528863" y="1376928"/>
            <a:ext cx="3045279" cy="4621304"/>
          </a:xfrm>
          <a:prstGeom prst="rect">
            <a:avLst/>
          </a:prstGeom>
        </p:spPr>
      </p:pic>
      <p:sp>
        <p:nvSpPr>
          <p:cNvPr id="3" name="Rectangle 2">
            <a:extLst>
              <a:ext uri="{FF2B5EF4-FFF2-40B4-BE49-F238E27FC236}">
                <a16:creationId xmlns:a16="http://schemas.microsoft.com/office/drawing/2014/main" id="{CABD88B5-C58B-4DDA-A08F-52FF40167C69}"/>
              </a:ext>
            </a:extLst>
          </p:cNvPr>
          <p:cNvSpPr/>
          <p:nvPr/>
        </p:nvSpPr>
        <p:spPr>
          <a:xfrm>
            <a:off x="1524002" y="624855"/>
            <a:ext cx="9143999" cy="57575"/>
          </a:xfrm>
          <a:prstGeom prst="rect">
            <a:avLst/>
          </a:prstGeom>
          <a:solidFill>
            <a:srgbClr val="1B7E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 name="Title 1">
            <a:extLst>
              <a:ext uri="{FF2B5EF4-FFF2-40B4-BE49-F238E27FC236}">
                <a16:creationId xmlns:a16="http://schemas.microsoft.com/office/drawing/2014/main" id="{D7943288-A87D-4BCA-8798-D97E1718CDA2}"/>
              </a:ext>
            </a:extLst>
          </p:cNvPr>
          <p:cNvSpPr>
            <a:spLocks noGrp="1"/>
          </p:cNvSpPr>
          <p:nvPr>
            <p:ph type="ctrTitle"/>
          </p:nvPr>
        </p:nvSpPr>
        <p:spPr>
          <a:xfrm>
            <a:off x="1970904" y="251706"/>
            <a:ext cx="7757394" cy="365969"/>
          </a:xfrm>
        </p:spPr>
        <p:txBody>
          <a:bodyPr anchor="ctr">
            <a:noAutofit/>
          </a:bodyPr>
          <a:lstStyle/>
          <a:p>
            <a:pPr algn="l"/>
            <a:r>
              <a:rPr lang="en-GB" sz="2400" dirty="0">
                <a:latin typeface="Arial" panose="020B0604020202020204" pitchFamily="34" charset="0"/>
                <a:ea typeface="+mn-ea"/>
                <a:cs typeface="Arial" panose="020B0604020202020204" pitchFamily="34" charset="0"/>
              </a:rPr>
              <a:t>1. NI to GB (Unfettered Access) – Movement of Goods</a:t>
            </a:r>
          </a:p>
        </p:txBody>
      </p:sp>
      <p:sp>
        <p:nvSpPr>
          <p:cNvPr id="7" name="Arrow: Pentagon 6">
            <a:extLst>
              <a:ext uri="{FF2B5EF4-FFF2-40B4-BE49-F238E27FC236}">
                <a16:creationId xmlns:a16="http://schemas.microsoft.com/office/drawing/2014/main" id="{696BDF6D-4FB1-4523-B4CA-D942FCE19585}"/>
              </a:ext>
            </a:extLst>
          </p:cNvPr>
          <p:cNvSpPr/>
          <p:nvPr/>
        </p:nvSpPr>
        <p:spPr>
          <a:xfrm rot="331132">
            <a:off x="2233489" y="2378059"/>
            <a:ext cx="1973543" cy="461568"/>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100" b="1">
                <a:solidFill>
                  <a:srgbClr val="229E98"/>
                </a:solidFill>
                <a:latin typeface="Arial" panose="020B0604020202020204" pitchFamily="34" charset="0"/>
                <a:cs typeface="Arial" panose="020B0604020202020204" pitchFamily="34" charset="0"/>
              </a:rPr>
              <a:t>2. NI to GB</a:t>
            </a:r>
          </a:p>
        </p:txBody>
      </p:sp>
      <p:sp>
        <p:nvSpPr>
          <p:cNvPr id="8" name="TextBox 7">
            <a:extLst>
              <a:ext uri="{FF2B5EF4-FFF2-40B4-BE49-F238E27FC236}">
                <a16:creationId xmlns:a16="http://schemas.microsoft.com/office/drawing/2014/main" id="{B7E1E56E-6980-4E1E-B9A9-BF66941969C8}"/>
              </a:ext>
            </a:extLst>
          </p:cNvPr>
          <p:cNvSpPr txBox="1"/>
          <p:nvPr/>
        </p:nvSpPr>
        <p:spPr>
          <a:xfrm>
            <a:off x="4644162" y="812811"/>
            <a:ext cx="6826904" cy="5909310"/>
          </a:xfrm>
          <a:prstGeom prst="rect">
            <a:avLst/>
          </a:prstGeom>
          <a:noFill/>
        </p:spPr>
        <p:txBody>
          <a:bodyPr wrap="square" rtlCol="0">
            <a:spAutoFit/>
          </a:bodyPr>
          <a:lstStyle/>
          <a:p>
            <a:r>
              <a:rPr lang="en-GB" sz="1400"/>
              <a:t>The UK Government will guarantee </a:t>
            </a:r>
            <a:r>
              <a:rPr lang="en-GB" sz="1400" b="1"/>
              <a:t>unfettered access </a:t>
            </a:r>
            <a:r>
              <a:rPr lang="en-GB" sz="1400"/>
              <a:t>for Northern Ireland’s </a:t>
            </a:r>
            <a:r>
              <a:rPr lang="en-GB" sz="1400">
                <a:solidFill>
                  <a:schemeClr val="tx1"/>
                </a:solidFill>
              </a:rPr>
              <a:t>businesses to the rest of the UK internal market from 1 January 2021, ensuring that direct trade from Northern Ireland to Great Britain continues, for the majority of businesses, as it does now.</a:t>
            </a:r>
          </a:p>
          <a:p>
            <a:endParaRPr lang="en-GB" sz="1400">
              <a:solidFill>
                <a:schemeClr val="tx1"/>
              </a:solidFill>
            </a:endParaRPr>
          </a:p>
          <a:p>
            <a:pPr marL="171450" indent="-171450">
              <a:buClr>
                <a:srgbClr val="008D8E"/>
              </a:buClr>
              <a:buFont typeface="Wingdings" panose="05000000000000000000" pitchFamily="2" charset="2"/>
              <a:buChar char="ü"/>
            </a:pPr>
            <a:r>
              <a:rPr lang="en-GB" sz="1400"/>
              <a:t>No import customs declarations or entry summary declarations as goods enter the rest of the UK from Northern Ireland</a:t>
            </a:r>
          </a:p>
          <a:p>
            <a:pPr marL="171450" indent="-171450">
              <a:buClr>
                <a:srgbClr val="008D8E"/>
              </a:buClr>
              <a:buFont typeface="Wingdings" panose="05000000000000000000" pitchFamily="2" charset="2"/>
              <a:buChar char="ü"/>
            </a:pPr>
            <a:endParaRPr lang="en-GB" sz="1400"/>
          </a:p>
          <a:p>
            <a:pPr marL="171450" indent="-171450">
              <a:buClr>
                <a:srgbClr val="008D8E"/>
              </a:buClr>
              <a:buFont typeface="Wingdings" panose="05000000000000000000" pitchFamily="2" charset="2"/>
              <a:buChar char="ü"/>
            </a:pPr>
            <a:r>
              <a:rPr lang="en-GB" sz="1400"/>
              <a:t>No tariffs applied to Northern Ireland goods entering the rest of the UK in any circumstances</a:t>
            </a:r>
          </a:p>
          <a:p>
            <a:pPr marL="171450" indent="-171450">
              <a:buClr>
                <a:srgbClr val="008D8E"/>
              </a:buClr>
              <a:buFont typeface="Wingdings" panose="05000000000000000000" pitchFamily="2" charset="2"/>
              <a:buChar char="ü"/>
            </a:pPr>
            <a:endParaRPr lang="en-GB" sz="1400"/>
          </a:p>
          <a:p>
            <a:pPr marL="171450" indent="-171450">
              <a:buClr>
                <a:srgbClr val="008D8E"/>
              </a:buClr>
              <a:buFont typeface="Wingdings" panose="05000000000000000000" pitchFamily="2" charset="2"/>
              <a:buChar char="ü"/>
            </a:pPr>
            <a:r>
              <a:rPr lang="en-GB" sz="1400"/>
              <a:t>No customs checks</a:t>
            </a:r>
          </a:p>
          <a:p>
            <a:endParaRPr lang="en-GB" sz="1400"/>
          </a:p>
          <a:p>
            <a:r>
              <a:rPr lang="en-GB" sz="1400"/>
              <a:t>The only extremely limited exceptions where goods movements require bespoke processes, for example to take account of specific international obligations binding on the UK or the EU.</a:t>
            </a:r>
          </a:p>
          <a:p>
            <a:pPr marL="285750" indent="-285750">
              <a:buFont typeface="Arial" panose="020B0604020202020204" pitchFamily="34" charset="0"/>
              <a:buChar char="•"/>
            </a:pPr>
            <a:r>
              <a:rPr lang="en-GB" sz="1400"/>
              <a:t>Goods placed under a customs special procedure in NI</a:t>
            </a:r>
          </a:p>
          <a:p>
            <a:pPr marL="285750" indent="-285750">
              <a:buFont typeface="Arial" panose="020B0604020202020204" pitchFamily="34" charset="0"/>
              <a:buChar char="•"/>
            </a:pPr>
            <a:r>
              <a:rPr lang="en-GB" sz="1400"/>
              <a:t>Transit movements</a:t>
            </a:r>
          </a:p>
          <a:p>
            <a:pPr marL="285750" indent="-285750">
              <a:buFont typeface="Arial" panose="020B0604020202020204" pitchFamily="34" charset="0"/>
              <a:buChar char="•"/>
            </a:pPr>
            <a:r>
              <a:rPr lang="en-GB" sz="1400"/>
              <a:t>Goods on a list of 14 prohibitions and restrictions where export declarations are required</a:t>
            </a:r>
          </a:p>
          <a:p>
            <a:r>
              <a:rPr lang="en-GB" sz="1400"/>
              <a:t>Goods that start their journey in the EU and come to GB via NI will have to comply with export requirements in their home Member State.</a:t>
            </a:r>
          </a:p>
          <a:p>
            <a:endParaRPr lang="en-GB" sz="1400"/>
          </a:p>
          <a:p>
            <a:r>
              <a:rPr lang="en-GB" sz="1400" u="sng"/>
              <a:t>Indirect movements</a:t>
            </a:r>
          </a:p>
          <a:p>
            <a:r>
              <a:rPr lang="en-GB" sz="1400"/>
              <a:t>NI-ROI-GB will benefit from an override of the tariff on entry to GB. These goods movements will have to comply with EU export procedures to depart through ROI. </a:t>
            </a:r>
          </a:p>
        </p:txBody>
      </p:sp>
    </p:spTree>
    <p:extLst>
      <p:ext uri="{BB962C8B-B14F-4D97-AF65-F5344CB8AC3E}">
        <p14:creationId xmlns:p14="http://schemas.microsoft.com/office/powerpoint/2010/main" val="377098798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C9187B-ECD4-47CB-BFF0-8198E4A78816}"/>
              </a:ext>
            </a:extLst>
          </p:cNvPr>
          <p:cNvSpPr/>
          <p:nvPr/>
        </p:nvSpPr>
        <p:spPr>
          <a:xfrm>
            <a:off x="1524000" y="1379446"/>
            <a:ext cx="3053444" cy="4621304"/>
          </a:xfrm>
          <a:prstGeom prst="rect">
            <a:avLst/>
          </a:prstGeom>
          <a:solidFill>
            <a:srgbClr val="229E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5" name="Graphic 4">
            <a:extLst>
              <a:ext uri="{FF2B5EF4-FFF2-40B4-BE49-F238E27FC236}">
                <a16:creationId xmlns:a16="http://schemas.microsoft.com/office/drawing/2014/main" id="{35C48DEA-A1D5-4FBA-A344-6B7D8E91AAA8}"/>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9579" t="35474" r="26145" b="1659"/>
          <a:stretch/>
        </p:blipFill>
        <p:spPr>
          <a:xfrm>
            <a:off x="1528863" y="1376928"/>
            <a:ext cx="3045279" cy="4621304"/>
          </a:xfrm>
          <a:prstGeom prst="rect">
            <a:avLst/>
          </a:prstGeom>
        </p:spPr>
      </p:pic>
      <p:sp>
        <p:nvSpPr>
          <p:cNvPr id="3" name="Rectangle 2">
            <a:extLst>
              <a:ext uri="{FF2B5EF4-FFF2-40B4-BE49-F238E27FC236}">
                <a16:creationId xmlns:a16="http://schemas.microsoft.com/office/drawing/2014/main" id="{CABD88B5-C58B-4DDA-A08F-52FF40167C69}"/>
              </a:ext>
            </a:extLst>
          </p:cNvPr>
          <p:cNvSpPr/>
          <p:nvPr/>
        </p:nvSpPr>
        <p:spPr>
          <a:xfrm>
            <a:off x="1494798" y="1149845"/>
            <a:ext cx="9173202" cy="60230"/>
          </a:xfrm>
          <a:prstGeom prst="rect">
            <a:avLst/>
          </a:prstGeom>
          <a:solidFill>
            <a:srgbClr val="1B7E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 name="Title 1">
            <a:extLst>
              <a:ext uri="{FF2B5EF4-FFF2-40B4-BE49-F238E27FC236}">
                <a16:creationId xmlns:a16="http://schemas.microsoft.com/office/drawing/2014/main" id="{D7943288-A87D-4BCA-8798-D97E1718CDA2}"/>
              </a:ext>
            </a:extLst>
          </p:cNvPr>
          <p:cNvSpPr>
            <a:spLocks noGrp="1"/>
          </p:cNvSpPr>
          <p:nvPr>
            <p:ph type="ctrTitle"/>
          </p:nvPr>
        </p:nvSpPr>
        <p:spPr>
          <a:xfrm>
            <a:off x="1939006" y="416134"/>
            <a:ext cx="7757394" cy="917823"/>
          </a:xfrm>
        </p:spPr>
        <p:txBody>
          <a:bodyPr anchor="ctr">
            <a:noAutofit/>
          </a:bodyPr>
          <a:lstStyle/>
          <a:p>
            <a:pPr algn="l"/>
            <a:r>
              <a:rPr lang="en-GB" sz="2400">
                <a:latin typeface="Arial" panose="020B0604020202020204" pitchFamily="34" charset="0"/>
                <a:ea typeface="+mn-ea"/>
                <a:cs typeface="Arial" panose="020B0604020202020204" pitchFamily="34" charset="0"/>
              </a:rPr>
              <a:t>2. NI to GB (Unfettered Access) – Movement of Goods</a:t>
            </a:r>
          </a:p>
        </p:txBody>
      </p:sp>
      <p:sp>
        <p:nvSpPr>
          <p:cNvPr id="7" name="Arrow: Pentagon 6">
            <a:extLst>
              <a:ext uri="{FF2B5EF4-FFF2-40B4-BE49-F238E27FC236}">
                <a16:creationId xmlns:a16="http://schemas.microsoft.com/office/drawing/2014/main" id="{696BDF6D-4FB1-4523-B4CA-D942FCE19585}"/>
              </a:ext>
            </a:extLst>
          </p:cNvPr>
          <p:cNvSpPr/>
          <p:nvPr/>
        </p:nvSpPr>
        <p:spPr>
          <a:xfrm rot="331132">
            <a:off x="2233489" y="2378059"/>
            <a:ext cx="1973543" cy="461568"/>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100" b="1">
                <a:solidFill>
                  <a:srgbClr val="229E98"/>
                </a:solidFill>
                <a:latin typeface="Arial" panose="020B0604020202020204" pitchFamily="34" charset="0"/>
                <a:cs typeface="Arial" panose="020B0604020202020204" pitchFamily="34" charset="0"/>
              </a:rPr>
              <a:t>2. NI to GB</a:t>
            </a:r>
          </a:p>
        </p:txBody>
      </p:sp>
      <p:sp>
        <p:nvSpPr>
          <p:cNvPr id="8" name="TextBox 7">
            <a:extLst>
              <a:ext uri="{FF2B5EF4-FFF2-40B4-BE49-F238E27FC236}">
                <a16:creationId xmlns:a16="http://schemas.microsoft.com/office/drawing/2014/main" id="{B7E1E56E-6980-4E1E-B9A9-BF66941969C8}"/>
              </a:ext>
            </a:extLst>
          </p:cNvPr>
          <p:cNvSpPr txBox="1"/>
          <p:nvPr/>
        </p:nvSpPr>
        <p:spPr>
          <a:xfrm>
            <a:off x="4682328" y="1390764"/>
            <a:ext cx="6410932" cy="4616648"/>
          </a:xfrm>
          <a:prstGeom prst="rect">
            <a:avLst/>
          </a:prstGeom>
          <a:noFill/>
        </p:spPr>
        <p:txBody>
          <a:bodyPr wrap="square" rtlCol="0">
            <a:spAutoFit/>
          </a:bodyPr>
          <a:lstStyle/>
          <a:p>
            <a:r>
              <a:rPr lang="en-GB" sz="1400"/>
              <a:t>From </a:t>
            </a:r>
            <a:r>
              <a:rPr lang="en-GB" sz="1400" b="1"/>
              <a:t>1 January 2021</a:t>
            </a:r>
            <a:r>
              <a:rPr lang="en-GB" sz="1400"/>
              <a:t>, the first phase of unfettered access will apply to goods in free circulation in Northern Ireland. </a:t>
            </a:r>
          </a:p>
          <a:p>
            <a:endParaRPr lang="en-GB" sz="1400"/>
          </a:p>
          <a:p>
            <a:r>
              <a:rPr lang="en-GB" sz="1400"/>
              <a:t>This will be supported by </a:t>
            </a:r>
            <a:r>
              <a:rPr lang="en-GB" sz="1400" b="1"/>
              <a:t>anti-avoidance provisions </a:t>
            </a:r>
            <a:r>
              <a:rPr lang="en-GB" sz="1400"/>
              <a:t>to tackle any EU businesses who seek to route their goods through Northern Ireland to avoid the UK’s customs regime.</a:t>
            </a:r>
          </a:p>
          <a:p>
            <a:endParaRPr lang="en-GB" sz="1400"/>
          </a:p>
          <a:p>
            <a:r>
              <a:rPr lang="en-GB" sz="1400"/>
              <a:t>Purchasers from Great Britain who buy Northern Ireland goods are not liable for tariffs, whether they move goods directly or via Ireland.</a:t>
            </a:r>
          </a:p>
          <a:p>
            <a:endParaRPr lang="en-GB" sz="1400"/>
          </a:p>
          <a:p>
            <a:r>
              <a:rPr lang="en-GB" sz="1400"/>
              <a:t>We will bring in a long-term regime in the </a:t>
            </a:r>
            <a:r>
              <a:rPr lang="en-GB" sz="1400" b="1"/>
              <a:t>second half of 2021 </a:t>
            </a:r>
            <a:r>
              <a:rPr lang="en-GB" sz="1400"/>
              <a:t>which focuses its benefits on those businesses established in Northern Ireland.</a:t>
            </a:r>
          </a:p>
          <a:p>
            <a:endParaRPr lang="en-GB" sz="1400"/>
          </a:p>
          <a:p>
            <a:r>
              <a:rPr lang="en-GB" sz="1400"/>
              <a:t>This will identify “qualifying” traders as they ‘check in’ in the usual way at ports and airports, meaning that the system will be light-touch - with many traders auto-enrolled in the scheme - while still ensuring that goods are free of checks, controls or tariffs when moving from Northern Ireland to Great Britain. </a:t>
            </a:r>
          </a:p>
          <a:p>
            <a:endParaRPr lang="en-GB" sz="1400"/>
          </a:p>
          <a:p>
            <a:r>
              <a:rPr lang="en-GB" sz="1400"/>
              <a:t>We will introduce specific arrangements for agri-food trade, while ensuring that these do not impose any additional burdens for manufacturers or other traders using Northern Ireland ports.</a:t>
            </a:r>
          </a:p>
        </p:txBody>
      </p:sp>
    </p:spTree>
    <p:extLst>
      <p:ext uri="{BB962C8B-B14F-4D97-AF65-F5344CB8AC3E}">
        <p14:creationId xmlns:p14="http://schemas.microsoft.com/office/powerpoint/2010/main" val="168815425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C9187B-ECD4-47CB-BFF0-8198E4A78816}"/>
              </a:ext>
            </a:extLst>
          </p:cNvPr>
          <p:cNvSpPr/>
          <p:nvPr/>
        </p:nvSpPr>
        <p:spPr>
          <a:xfrm>
            <a:off x="1524000" y="1379446"/>
            <a:ext cx="3053444" cy="4621304"/>
          </a:xfrm>
          <a:prstGeom prst="rect">
            <a:avLst/>
          </a:prstGeom>
          <a:solidFill>
            <a:srgbClr val="3DA2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5" name="Graphic 4">
            <a:extLst>
              <a:ext uri="{FF2B5EF4-FFF2-40B4-BE49-F238E27FC236}">
                <a16:creationId xmlns:a16="http://schemas.microsoft.com/office/drawing/2014/main" id="{35C48DEA-A1D5-4FBA-A344-6B7D8E91AAA8}"/>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7593" t="33574" r="29666" b="5337"/>
          <a:stretch/>
        </p:blipFill>
        <p:spPr>
          <a:xfrm>
            <a:off x="1528082" y="1389174"/>
            <a:ext cx="3045279" cy="4621304"/>
          </a:xfrm>
          <a:prstGeom prst="rect">
            <a:avLst/>
          </a:prstGeom>
        </p:spPr>
      </p:pic>
      <p:sp>
        <p:nvSpPr>
          <p:cNvPr id="3" name="Rectangle 2">
            <a:extLst>
              <a:ext uri="{FF2B5EF4-FFF2-40B4-BE49-F238E27FC236}">
                <a16:creationId xmlns:a16="http://schemas.microsoft.com/office/drawing/2014/main" id="{CABD88B5-C58B-4DDA-A08F-52FF40167C69}"/>
              </a:ext>
            </a:extLst>
          </p:cNvPr>
          <p:cNvSpPr/>
          <p:nvPr/>
        </p:nvSpPr>
        <p:spPr>
          <a:xfrm>
            <a:off x="1489323" y="974630"/>
            <a:ext cx="9178678" cy="65705"/>
          </a:xfrm>
          <a:prstGeom prst="rect">
            <a:avLst/>
          </a:prstGeom>
          <a:solidFill>
            <a:srgbClr val="1B7E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 name="Title 1">
            <a:extLst>
              <a:ext uri="{FF2B5EF4-FFF2-40B4-BE49-F238E27FC236}">
                <a16:creationId xmlns:a16="http://schemas.microsoft.com/office/drawing/2014/main" id="{D7943288-A87D-4BCA-8798-D97E1718CDA2}"/>
              </a:ext>
            </a:extLst>
          </p:cNvPr>
          <p:cNvSpPr>
            <a:spLocks noGrp="1"/>
          </p:cNvSpPr>
          <p:nvPr>
            <p:ph type="ctrTitle"/>
          </p:nvPr>
        </p:nvSpPr>
        <p:spPr>
          <a:xfrm>
            <a:off x="1681660" y="202592"/>
            <a:ext cx="5575487" cy="895922"/>
          </a:xfrm>
        </p:spPr>
        <p:txBody>
          <a:bodyPr anchor="ctr">
            <a:noAutofit/>
          </a:bodyPr>
          <a:lstStyle/>
          <a:p>
            <a:pPr algn="l"/>
            <a:r>
              <a:rPr lang="en-GB" sz="2400">
                <a:latin typeface="Arial" panose="020B0604020202020204" pitchFamily="34" charset="0"/>
                <a:ea typeface="+mn-ea"/>
                <a:cs typeface="Arial" panose="020B0604020202020204" pitchFamily="34" charset="0"/>
              </a:rPr>
              <a:t>3. GB to NI – Changes to Processes</a:t>
            </a:r>
          </a:p>
        </p:txBody>
      </p:sp>
      <p:sp>
        <p:nvSpPr>
          <p:cNvPr id="8" name="TextBox 7">
            <a:extLst>
              <a:ext uri="{FF2B5EF4-FFF2-40B4-BE49-F238E27FC236}">
                <a16:creationId xmlns:a16="http://schemas.microsoft.com/office/drawing/2014/main" id="{B7E1E56E-6980-4E1E-B9A9-BF66941969C8}"/>
              </a:ext>
            </a:extLst>
          </p:cNvPr>
          <p:cNvSpPr txBox="1"/>
          <p:nvPr/>
        </p:nvSpPr>
        <p:spPr>
          <a:xfrm>
            <a:off x="5207152" y="1565978"/>
            <a:ext cx="6406276" cy="4154984"/>
          </a:xfrm>
          <a:prstGeom prst="rect">
            <a:avLst/>
          </a:prstGeom>
          <a:noFill/>
        </p:spPr>
        <p:txBody>
          <a:bodyPr wrap="square" rtlCol="0">
            <a:spAutoFit/>
          </a:bodyPr>
          <a:lstStyle/>
          <a:p>
            <a:r>
              <a:rPr lang="en-GB" sz="1200"/>
              <a:t>The Protocol entails some new administrative processes for traders moving goods from the UK to Northern Ireland:</a:t>
            </a:r>
          </a:p>
          <a:p>
            <a:pPr marL="171450" indent="-171450">
              <a:buFont typeface="Arial" panose="020B0604020202020204" pitchFamily="34" charset="0"/>
              <a:buChar char="•"/>
            </a:pPr>
            <a:r>
              <a:rPr lang="en-GB" sz="1200"/>
              <a:t>new digital import declaration requirements, and </a:t>
            </a:r>
          </a:p>
          <a:p>
            <a:pPr marL="171450" indent="-171450">
              <a:buFont typeface="Arial" panose="020B0604020202020204" pitchFamily="34" charset="0"/>
              <a:buChar char="•"/>
            </a:pPr>
            <a:r>
              <a:rPr lang="en-GB" sz="1200"/>
              <a:t>digital safety and security declaration</a:t>
            </a:r>
          </a:p>
          <a:p>
            <a:endParaRPr lang="en-GB" sz="1200"/>
          </a:p>
          <a:p>
            <a:r>
              <a:rPr lang="en-GB" sz="1200"/>
              <a:t>These processes, which will be administered by UK authorities in the form of HMRC and Border Force, are needed to make sure that:</a:t>
            </a:r>
          </a:p>
          <a:p>
            <a:pPr marL="171450" indent="-171450">
              <a:buFont typeface="Arial" panose="020B0604020202020204" pitchFamily="34" charset="0"/>
              <a:buChar char="•"/>
            </a:pPr>
            <a:r>
              <a:rPr lang="en-GB" sz="1200"/>
              <a:t>tariffs are not paid on trade within the UK</a:t>
            </a:r>
          </a:p>
          <a:p>
            <a:pPr marL="171450" indent="-171450">
              <a:buFont typeface="Arial" panose="020B0604020202020204" pitchFamily="34" charset="0"/>
              <a:buChar char="•"/>
            </a:pPr>
            <a:r>
              <a:rPr lang="en-GB" sz="1200"/>
              <a:t>that Northern Ireland can benefit from UK FTAs, and that goods destined for Ireland and the EU (i.e. at a genuine and substantial risk of doing so) pay tariffs when they should.</a:t>
            </a:r>
          </a:p>
          <a:p>
            <a:endParaRPr lang="en-GB" sz="1200"/>
          </a:p>
          <a:p>
            <a:r>
              <a:rPr lang="en-GB" sz="1200"/>
              <a:t>It is important to note that the ultimate destination of goods and whether, for example, traders will be selling them in Northern Ireland or moving them on to Ireland/the EU, will become relevant in the future.</a:t>
            </a:r>
          </a:p>
          <a:p>
            <a:endParaRPr lang="en-GB" sz="1200"/>
          </a:p>
          <a:p>
            <a:r>
              <a:rPr lang="en-GB" sz="1200"/>
              <a:t>These digital processes will be streamlined and simplified to the maximum extent, and will not require any export declaration, exit declaration, or customs and regulatory clearance for goods as they leave the rest of the UK for Northern Ireland. </a:t>
            </a:r>
          </a:p>
          <a:p>
            <a:endParaRPr lang="en-GB" sz="1200"/>
          </a:p>
          <a:p>
            <a:r>
              <a:rPr lang="en-GB" sz="1200"/>
              <a:t>Furthermore, the new </a:t>
            </a:r>
            <a:r>
              <a:rPr lang="en-GB" sz="1200" b="1"/>
              <a:t>Trader Support Service</a:t>
            </a:r>
            <a:r>
              <a:rPr lang="en-GB" sz="1200"/>
              <a:t> will ensure that the process is straightforward even for businesses who have not previously engaged with customs, and that no direct costs are incurred.</a:t>
            </a:r>
            <a:endParaRPr lang="en-GB" sz="1200" b="1">
              <a:cs typeface="Arial" panose="020B0604020202020204" pitchFamily="34" charset="0"/>
            </a:endParaRPr>
          </a:p>
        </p:txBody>
      </p:sp>
      <p:sp>
        <p:nvSpPr>
          <p:cNvPr id="9" name="Arrow: Left 8">
            <a:extLst>
              <a:ext uri="{FF2B5EF4-FFF2-40B4-BE49-F238E27FC236}">
                <a16:creationId xmlns:a16="http://schemas.microsoft.com/office/drawing/2014/main" id="{FDE06D90-28CA-4970-AC19-6F6D683F397B}"/>
              </a:ext>
            </a:extLst>
          </p:cNvPr>
          <p:cNvSpPr/>
          <p:nvPr/>
        </p:nvSpPr>
        <p:spPr>
          <a:xfrm>
            <a:off x="2285017" y="2540842"/>
            <a:ext cx="1968116" cy="431030"/>
          </a:xfrm>
          <a:prstGeom prst="leftArrow">
            <a:avLst>
              <a:gd name="adj1" fmla="val 100000"/>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100" b="1">
                <a:solidFill>
                  <a:srgbClr val="3DA2E7"/>
                </a:solidFill>
                <a:latin typeface="Arial" panose="020B0604020202020204" pitchFamily="34" charset="0"/>
                <a:cs typeface="Arial" panose="020B0604020202020204" pitchFamily="34" charset="0"/>
              </a:rPr>
              <a:t>3. GB to NI</a:t>
            </a:r>
          </a:p>
        </p:txBody>
      </p:sp>
      <p:pic>
        <p:nvPicPr>
          <p:cNvPr id="14" name="Graphic 13" descr="Coins">
            <a:extLst>
              <a:ext uri="{FF2B5EF4-FFF2-40B4-BE49-F238E27FC236}">
                <a16:creationId xmlns:a16="http://schemas.microsoft.com/office/drawing/2014/main" id="{BFBB416D-5DA4-4CBA-96BA-20159ADFEBA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712795" y="2492897"/>
            <a:ext cx="423233" cy="693814"/>
          </a:xfrm>
          <a:prstGeom prst="rect">
            <a:avLst/>
          </a:prstGeom>
        </p:spPr>
      </p:pic>
      <p:pic>
        <p:nvPicPr>
          <p:cNvPr id="15" name="Graphic 14" descr="List">
            <a:extLst>
              <a:ext uri="{FF2B5EF4-FFF2-40B4-BE49-F238E27FC236}">
                <a16:creationId xmlns:a16="http://schemas.microsoft.com/office/drawing/2014/main" id="{69BB0103-509C-47CA-BA01-E16AE571495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676639" y="1556792"/>
            <a:ext cx="495542" cy="495542"/>
          </a:xfrm>
          <a:prstGeom prst="rect">
            <a:avLst/>
          </a:prstGeom>
        </p:spPr>
      </p:pic>
      <p:pic>
        <p:nvPicPr>
          <p:cNvPr id="7" name="Graphic 6" descr="Browser window">
            <a:extLst>
              <a:ext uri="{FF2B5EF4-FFF2-40B4-BE49-F238E27FC236}">
                <a16:creationId xmlns:a16="http://schemas.microsoft.com/office/drawing/2014/main" id="{BC8AD4DA-374E-4483-A41E-18E426FC111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641800" y="3575467"/>
            <a:ext cx="510466" cy="846467"/>
          </a:xfrm>
          <a:prstGeom prst="rect">
            <a:avLst/>
          </a:prstGeom>
        </p:spPr>
      </p:pic>
      <p:pic>
        <p:nvPicPr>
          <p:cNvPr id="11" name="Graphic 10" descr="Handshake">
            <a:extLst>
              <a:ext uri="{FF2B5EF4-FFF2-40B4-BE49-F238E27FC236}">
                <a16:creationId xmlns:a16="http://schemas.microsoft.com/office/drawing/2014/main" id="{86FC9336-599E-402F-99E6-3957CA7B18F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614509" y="5081889"/>
            <a:ext cx="589106" cy="589106"/>
          </a:xfrm>
          <a:prstGeom prst="rect">
            <a:avLst/>
          </a:prstGeom>
        </p:spPr>
      </p:pic>
    </p:spTree>
    <p:extLst>
      <p:ext uri="{BB962C8B-B14F-4D97-AF65-F5344CB8AC3E}">
        <p14:creationId xmlns:p14="http://schemas.microsoft.com/office/powerpoint/2010/main" val="345087188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C9187B-ECD4-47CB-BFF0-8198E4A78816}"/>
              </a:ext>
            </a:extLst>
          </p:cNvPr>
          <p:cNvSpPr/>
          <p:nvPr/>
        </p:nvSpPr>
        <p:spPr>
          <a:xfrm>
            <a:off x="1524000" y="1379446"/>
            <a:ext cx="3053444" cy="4621304"/>
          </a:xfrm>
          <a:prstGeom prst="rect">
            <a:avLst/>
          </a:prstGeom>
          <a:solidFill>
            <a:srgbClr val="3DA2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5" name="Graphic 4">
            <a:extLst>
              <a:ext uri="{FF2B5EF4-FFF2-40B4-BE49-F238E27FC236}">
                <a16:creationId xmlns:a16="http://schemas.microsoft.com/office/drawing/2014/main" id="{35C48DEA-A1D5-4FBA-A344-6B7D8E91AAA8}"/>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7593" t="33574" r="29666" b="5337"/>
          <a:stretch/>
        </p:blipFill>
        <p:spPr>
          <a:xfrm>
            <a:off x="1524001" y="1389174"/>
            <a:ext cx="3045279" cy="4621304"/>
          </a:xfrm>
          <a:prstGeom prst="rect">
            <a:avLst/>
          </a:prstGeom>
        </p:spPr>
      </p:pic>
      <p:sp>
        <p:nvSpPr>
          <p:cNvPr id="3" name="Rectangle 2">
            <a:extLst>
              <a:ext uri="{FF2B5EF4-FFF2-40B4-BE49-F238E27FC236}">
                <a16:creationId xmlns:a16="http://schemas.microsoft.com/office/drawing/2014/main" id="{CABD88B5-C58B-4DDA-A08F-52FF40167C69}"/>
              </a:ext>
            </a:extLst>
          </p:cNvPr>
          <p:cNvSpPr/>
          <p:nvPr/>
        </p:nvSpPr>
        <p:spPr>
          <a:xfrm>
            <a:off x="1502099" y="1033084"/>
            <a:ext cx="9143999" cy="57575"/>
          </a:xfrm>
          <a:prstGeom prst="rect">
            <a:avLst/>
          </a:prstGeom>
          <a:solidFill>
            <a:srgbClr val="1B7E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 name="Title 1">
            <a:extLst>
              <a:ext uri="{FF2B5EF4-FFF2-40B4-BE49-F238E27FC236}">
                <a16:creationId xmlns:a16="http://schemas.microsoft.com/office/drawing/2014/main" id="{D7943288-A87D-4BCA-8798-D97E1718CDA2}"/>
              </a:ext>
            </a:extLst>
          </p:cNvPr>
          <p:cNvSpPr>
            <a:spLocks noGrp="1"/>
          </p:cNvSpPr>
          <p:nvPr>
            <p:ph type="ctrTitle"/>
          </p:nvPr>
        </p:nvSpPr>
        <p:spPr>
          <a:xfrm>
            <a:off x="1939007" y="93084"/>
            <a:ext cx="6804827" cy="1240874"/>
          </a:xfrm>
        </p:spPr>
        <p:txBody>
          <a:bodyPr anchor="ctr">
            <a:noAutofit/>
          </a:bodyPr>
          <a:lstStyle/>
          <a:p>
            <a:pPr algn="l"/>
            <a:r>
              <a:rPr lang="en-GB" sz="2400" dirty="0">
                <a:latin typeface="Arial" panose="020B0604020202020204" pitchFamily="34" charset="0"/>
                <a:ea typeface="+mn-ea"/>
                <a:cs typeface="Arial" panose="020B0604020202020204" pitchFamily="34" charset="0"/>
              </a:rPr>
              <a:t>4. GB to NI – The Trader Support Service</a:t>
            </a:r>
          </a:p>
        </p:txBody>
      </p:sp>
      <p:sp>
        <p:nvSpPr>
          <p:cNvPr id="8" name="TextBox 7">
            <a:extLst>
              <a:ext uri="{FF2B5EF4-FFF2-40B4-BE49-F238E27FC236}">
                <a16:creationId xmlns:a16="http://schemas.microsoft.com/office/drawing/2014/main" id="{B7E1E56E-6980-4E1E-B9A9-BF66941969C8}"/>
              </a:ext>
            </a:extLst>
          </p:cNvPr>
          <p:cNvSpPr txBox="1"/>
          <p:nvPr/>
        </p:nvSpPr>
        <p:spPr>
          <a:xfrm>
            <a:off x="4752690" y="1390764"/>
            <a:ext cx="6838836" cy="4154984"/>
          </a:xfrm>
          <a:prstGeom prst="rect">
            <a:avLst/>
          </a:prstGeom>
          <a:noFill/>
        </p:spPr>
        <p:txBody>
          <a:bodyPr wrap="square" lIns="91440" tIns="45720" rIns="91440" bIns="45720" rtlCol="0" anchor="t">
            <a:spAutoFit/>
          </a:bodyPr>
          <a:lstStyle/>
          <a:p>
            <a:r>
              <a:rPr lang="en-GB" sz="1200">
                <a:latin typeface="Arial"/>
                <a:ea typeface="Geneva"/>
              </a:rPr>
              <a:t>The UK Government have established a new, free to use digital service. The Trader Support Service (TSS) will help </a:t>
            </a:r>
            <a:r>
              <a:rPr lang="en-GB" sz="1200" b="1">
                <a:latin typeface="Arial"/>
                <a:ea typeface="Geneva"/>
              </a:rPr>
              <a:t>GB-based businesses and traders</a:t>
            </a:r>
            <a:r>
              <a:rPr lang="en-GB" sz="1200">
                <a:latin typeface="Arial"/>
                <a:ea typeface="Geneva"/>
              </a:rPr>
              <a:t> of all sizes to navigate the changes to the way goods move once the Northern Ireland Protocol comes into effect on 1 January 2021. </a:t>
            </a:r>
          </a:p>
          <a:p>
            <a:endParaRPr lang="en-GB" sz="1200">
              <a:latin typeface="Arial"/>
              <a:ea typeface="Geneva"/>
            </a:endParaRPr>
          </a:p>
          <a:p>
            <a:r>
              <a:rPr lang="en-GB" sz="1200">
                <a:latin typeface="Arial"/>
                <a:ea typeface="Geneva"/>
              </a:rPr>
              <a:t>TSS will offer education and advice to help traders understand and prepare for the upcoming changes, provide support with declarations for goods moving from Great Britain to Northern Ireland and provide contact centre support.</a:t>
            </a:r>
            <a:endParaRPr lang="en-GB" sz="1200">
              <a:cs typeface="Arial" panose="020B0604020202020204" pitchFamily="34" charset="0"/>
            </a:endParaRPr>
          </a:p>
          <a:p>
            <a:endParaRPr lang="en-GB" sz="1200">
              <a:latin typeface="Arial"/>
              <a:ea typeface="Geneva"/>
            </a:endParaRPr>
          </a:p>
          <a:p>
            <a:r>
              <a:rPr lang="en-GB" sz="1200">
                <a:latin typeface="Arial"/>
                <a:ea typeface="Geneva"/>
              </a:rPr>
              <a:t>If your business is impacted by the changes, you should register for Trader Support Service. It can help you if you:</a:t>
            </a:r>
          </a:p>
          <a:p>
            <a:endParaRPr lang="en-GB" sz="1200"/>
          </a:p>
          <a:p>
            <a:pPr marL="171450" indent="-171450">
              <a:buClr>
                <a:schemeClr val="accent6"/>
              </a:buClr>
              <a:buFont typeface="Wingdings" panose="05000000000000000000" pitchFamily="2" charset="2"/>
              <a:buChar char="ü"/>
            </a:pPr>
            <a:r>
              <a:rPr lang="en-GB" sz="1200">
                <a:latin typeface="Arial"/>
                <a:ea typeface="Geneva"/>
              </a:rPr>
              <a:t>Move goods between Great Britain and Northern Ireland</a:t>
            </a:r>
          </a:p>
          <a:p>
            <a:pPr marL="171450" indent="-171450">
              <a:buClr>
                <a:schemeClr val="accent6"/>
              </a:buClr>
              <a:buFont typeface="Wingdings" panose="05000000000000000000" pitchFamily="2" charset="2"/>
              <a:buChar char="ü"/>
            </a:pPr>
            <a:r>
              <a:rPr lang="en-GB" sz="1200">
                <a:latin typeface="Arial"/>
                <a:ea typeface="Geneva"/>
              </a:rPr>
              <a:t>act on behalf of someone to move goods between Great Britain and Northern Ireland</a:t>
            </a:r>
          </a:p>
          <a:p>
            <a:pPr marL="171450" indent="-171450">
              <a:buClr>
                <a:schemeClr val="accent6"/>
              </a:buClr>
              <a:buFont typeface="Wingdings" panose="05000000000000000000" pitchFamily="2" charset="2"/>
              <a:buChar char="ü"/>
            </a:pPr>
            <a:r>
              <a:rPr lang="en-GB" sz="1200">
                <a:latin typeface="Arial"/>
                <a:ea typeface="Geneva"/>
              </a:rPr>
              <a:t>are based in Northern Ireland and receive goods from outside of Northern Ireland</a:t>
            </a:r>
          </a:p>
          <a:p>
            <a:pPr marL="171450" indent="-171450">
              <a:buClr>
                <a:schemeClr val="accent6"/>
              </a:buClr>
              <a:buFont typeface="Wingdings" panose="05000000000000000000" pitchFamily="2" charset="2"/>
              <a:buChar char="ü"/>
            </a:pPr>
            <a:r>
              <a:rPr lang="en-GB" sz="1200">
                <a:latin typeface="Arial"/>
                <a:ea typeface="Geneva"/>
              </a:rPr>
              <a:t>send parcels between Great Britain and Northern Ireland, or bring parcels into Northern Ireland from outside the UK, using Royal Mail or an express operator</a:t>
            </a:r>
          </a:p>
          <a:p>
            <a:pPr>
              <a:buClr>
                <a:schemeClr val="accent6"/>
              </a:buClr>
            </a:pPr>
            <a:endParaRPr lang="en-GB" sz="1200"/>
          </a:p>
          <a:p>
            <a:r>
              <a:rPr lang="en-GB" sz="1200">
                <a:latin typeface="Arial"/>
                <a:ea typeface="Geneva"/>
                <a:cs typeface="Arial"/>
              </a:rPr>
              <a:t>The </a:t>
            </a:r>
            <a:r>
              <a:rPr lang="en-GB" sz="1200">
                <a:latin typeface="Arial"/>
                <a:ea typeface="Geneva"/>
                <a:cs typeface="Arial"/>
                <a:hlinkClick r:id="rId4"/>
              </a:rPr>
              <a:t>Northern Ireland Customs and Trade Academy</a:t>
            </a:r>
            <a:r>
              <a:rPr lang="en-GB" sz="1200">
                <a:latin typeface="Arial"/>
                <a:ea typeface="Geneva"/>
                <a:cs typeface="Arial"/>
              </a:rPr>
              <a:t> (NICTA) will also provide key training modules including seminars, webinars and selected how to guides to help you understand the changes once the Northern Ireland Protocol comes into effect.</a:t>
            </a:r>
            <a:endParaRPr lang="en-GB" sz="1200">
              <a:cs typeface="Arial" panose="020B0604020202020204" pitchFamily="34" charset="0"/>
            </a:endParaRPr>
          </a:p>
          <a:p>
            <a:endParaRPr lang="en-GB" sz="1200">
              <a:cs typeface="Arial" panose="020B0604020202020204" pitchFamily="34" charset="0"/>
            </a:endParaRPr>
          </a:p>
          <a:p>
            <a:r>
              <a:rPr lang="en-GB" sz="1200" b="1">
                <a:latin typeface="Arial"/>
                <a:ea typeface="Geneva"/>
                <a:cs typeface="Arial"/>
              </a:rPr>
              <a:t>Register today </a:t>
            </a:r>
            <a:endParaRPr lang="en-GB" sz="1200" b="1">
              <a:cs typeface="Arial" panose="020B0604020202020204" pitchFamily="34" charset="0"/>
            </a:endParaRPr>
          </a:p>
        </p:txBody>
      </p:sp>
      <p:sp>
        <p:nvSpPr>
          <p:cNvPr id="9" name="Arrow: Left 8">
            <a:extLst>
              <a:ext uri="{FF2B5EF4-FFF2-40B4-BE49-F238E27FC236}">
                <a16:creationId xmlns:a16="http://schemas.microsoft.com/office/drawing/2014/main" id="{FDE06D90-28CA-4970-AC19-6F6D683F397B}"/>
              </a:ext>
            </a:extLst>
          </p:cNvPr>
          <p:cNvSpPr/>
          <p:nvPr/>
        </p:nvSpPr>
        <p:spPr>
          <a:xfrm>
            <a:off x="2285017" y="2540842"/>
            <a:ext cx="1968116" cy="431030"/>
          </a:xfrm>
          <a:prstGeom prst="leftArrow">
            <a:avLst>
              <a:gd name="adj1" fmla="val 100000"/>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100" b="1">
                <a:solidFill>
                  <a:srgbClr val="3DA2E7"/>
                </a:solidFill>
                <a:latin typeface="Arial" panose="020B0604020202020204" pitchFamily="34" charset="0"/>
                <a:cs typeface="Arial" panose="020B0604020202020204" pitchFamily="34" charset="0"/>
              </a:rPr>
              <a:t>3. GB to NI</a:t>
            </a:r>
          </a:p>
        </p:txBody>
      </p:sp>
    </p:spTree>
    <p:extLst>
      <p:ext uri="{BB962C8B-B14F-4D97-AF65-F5344CB8AC3E}">
        <p14:creationId xmlns:p14="http://schemas.microsoft.com/office/powerpoint/2010/main" val="1951815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C9187B-ECD4-47CB-BFF0-8198E4A78816}"/>
              </a:ext>
            </a:extLst>
          </p:cNvPr>
          <p:cNvSpPr/>
          <p:nvPr/>
        </p:nvSpPr>
        <p:spPr>
          <a:xfrm>
            <a:off x="1524000" y="1379446"/>
            <a:ext cx="3053444" cy="4621304"/>
          </a:xfrm>
          <a:prstGeom prst="rect">
            <a:avLst/>
          </a:prstGeom>
          <a:solidFill>
            <a:srgbClr val="3DA2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5" name="Graphic 4">
            <a:extLst>
              <a:ext uri="{FF2B5EF4-FFF2-40B4-BE49-F238E27FC236}">
                <a16:creationId xmlns:a16="http://schemas.microsoft.com/office/drawing/2014/main" id="{35C48DEA-A1D5-4FBA-A344-6B7D8E91AAA8}"/>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7593" t="33574" r="29666" b="5337"/>
          <a:stretch/>
        </p:blipFill>
        <p:spPr>
          <a:xfrm>
            <a:off x="1524001" y="1389174"/>
            <a:ext cx="3045279" cy="4621304"/>
          </a:xfrm>
          <a:prstGeom prst="rect">
            <a:avLst/>
          </a:prstGeom>
        </p:spPr>
      </p:pic>
      <p:sp>
        <p:nvSpPr>
          <p:cNvPr id="3" name="Rectangle 2">
            <a:extLst>
              <a:ext uri="{FF2B5EF4-FFF2-40B4-BE49-F238E27FC236}">
                <a16:creationId xmlns:a16="http://schemas.microsoft.com/office/drawing/2014/main" id="{CABD88B5-C58B-4DDA-A08F-52FF40167C69}"/>
              </a:ext>
            </a:extLst>
          </p:cNvPr>
          <p:cNvSpPr/>
          <p:nvPr/>
        </p:nvSpPr>
        <p:spPr>
          <a:xfrm>
            <a:off x="1502099" y="1033084"/>
            <a:ext cx="9143999" cy="57575"/>
          </a:xfrm>
          <a:prstGeom prst="rect">
            <a:avLst/>
          </a:prstGeom>
          <a:solidFill>
            <a:srgbClr val="1B7E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 name="Title 1">
            <a:extLst>
              <a:ext uri="{FF2B5EF4-FFF2-40B4-BE49-F238E27FC236}">
                <a16:creationId xmlns:a16="http://schemas.microsoft.com/office/drawing/2014/main" id="{D7943288-A87D-4BCA-8798-D97E1718CDA2}"/>
              </a:ext>
            </a:extLst>
          </p:cNvPr>
          <p:cNvSpPr>
            <a:spLocks noGrp="1"/>
          </p:cNvSpPr>
          <p:nvPr>
            <p:ph type="ctrTitle"/>
          </p:nvPr>
        </p:nvSpPr>
        <p:spPr>
          <a:xfrm>
            <a:off x="1939007" y="93084"/>
            <a:ext cx="6804827" cy="1240874"/>
          </a:xfrm>
        </p:spPr>
        <p:txBody>
          <a:bodyPr anchor="ctr">
            <a:noAutofit/>
          </a:bodyPr>
          <a:lstStyle/>
          <a:p>
            <a:pPr algn="l"/>
            <a:r>
              <a:rPr lang="en-GB" sz="2400" dirty="0">
                <a:latin typeface="Arial" panose="020B0604020202020204" pitchFamily="34" charset="0"/>
                <a:ea typeface="+mn-ea"/>
                <a:cs typeface="Arial" panose="020B0604020202020204" pitchFamily="34" charset="0"/>
              </a:rPr>
              <a:t>4. GB to NI – Parcels </a:t>
            </a:r>
          </a:p>
        </p:txBody>
      </p:sp>
      <p:sp>
        <p:nvSpPr>
          <p:cNvPr id="8" name="TextBox 7">
            <a:extLst>
              <a:ext uri="{FF2B5EF4-FFF2-40B4-BE49-F238E27FC236}">
                <a16:creationId xmlns:a16="http://schemas.microsoft.com/office/drawing/2014/main" id="{B7E1E56E-6980-4E1E-B9A9-BF66941969C8}"/>
              </a:ext>
            </a:extLst>
          </p:cNvPr>
          <p:cNvSpPr txBox="1"/>
          <p:nvPr/>
        </p:nvSpPr>
        <p:spPr>
          <a:xfrm>
            <a:off x="4752690" y="1390764"/>
            <a:ext cx="6838836" cy="5539978"/>
          </a:xfrm>
          <a:prstGeom prst="rect">
            <a:avLst/>
          </a:prstGeom>
          <a:noFill/>
        </p:spPr>
        <p:txBody>
          <a:bodyPr wrap="square" lIns="91440" tIns="45720" rIns="91440" bIns="45720" rtlCol="0" anchor="t">
            <a:spAutoFit/>
          </a:bodyPr>
          <a:lstStyle/>
          <a:p>
            <a:r>
              <a:rPr lang="en-GB" sz="1800" b="1" dirty="0">
                <a:cs typeface="Arial" panose="020B0604020202020204" pitchFamily="34" charset="0"/>
              </a:rPr>
              <a:t>Temporary approach until 31 March 2021</a:t>
            </a:r>
          </a:p>
          <a:p>
            <a:endParaRPr lang="en-GB" sz="1800" b="1" dirty="0">
              <a:cs typeface="Arial" panose="020B0604020202020204" pitchFamily="34" charset="0"/>
            </a:endParaRPr>
          </a:p>
          <a:p>
            <a:r>
              <a:rPr lang="en-GB" sz="1800" b="1" dirty="0">
                <a:cs typeface="Arial" panose="020B0604020202020204" pitchFamily="34" charset="0"/>
              </a:rPr>
              <a:t>As a customer or an express operator or Royal Mail</a:t>
            </a:r>
          </a:p>
          <a:p>
            <a:pPr marL="285750" indent="-285750">
              <a:buFont typeface="Arial" panose="020B0604020202020204" pitchFamily="34" charset="0"/>
              <a:buChar char="•"/>
            </a:pPr>
            <a:r>
              <a:rPr lang="en-GB" sz="1800" dirty="0">
                <a:cs typeface="Arial" panose="020B0604020202020204" pitchFamily="34" charset="0"/>
              </a:rPr>
              <a:t>NI residents receiving parcels – receive goods without the need to make declarations</a:t>
            </a:r>
          </a:p>
          <a:p>
            <a:endParaRPr lang="en-GB" sz="1800" dirty="0">
              <a:cs typeface="Arial" panose="020B0604020202020204" pitchFamily="34" charset="0"/>
            </a:endParaRPr>
          </a:p>
          <a:p>
            <a:pPr marL="285750" indent="-285750">
              <a:buFont typeface="Arial" panose="020B0604020202020204" pitchFamily="34" charset="0"/>
              <a:buChar char="•"/>
            </a:pPr>
            <a:r>
              <a:rPr lang="en-GB" sz="1800" dirty="0">
                <a:cs typeface="Arial" panose="020B0604020202020204" pitchFamily="34" charset="0"/>
              </a:rPr>
              <a:t>GB individuals sending parcels – no declarations required</a:t>
            </a:r>
          </a:p>
          <a:p>
            <a:pPr marL="285750" indent="-285750">
              <a:buFont typeface="Arial" panose="020B0604020202020204" pitchFamily="34" charset="0"/>
              <a:buChar char="•"/>
            </a:pPr>
            <a:endParaRPr lang="en-GB" sz="1800" dirty="0">
              <a:cs typeface="Arial" panose="020B0604020202020204" pitchFamily="34" charset="0"/>
            </a:endParaRPr>
          </a:p>
          <a:p>
            <a:pPr marL="285750" indent="-285750">
              <a:buFont typeface="Arial" panose="020B0604020202020204" pitchFamily="34" charset="0"/>
              <a:buChar char="•"/>
            </a:pPr>
            <a:r>
              <a:rPr lang="en-GB" sz="1800" dirty="0">
                <a:cs typeface="Arial" panose="020B0604020202020204" pitchFamily="34" charset="0"/>
              </a:rPr>
              <a:t>NI businesses receiving parcels</a:t>
            </a:r>
          </a:p>
          <a:p>
            <a:pPr marL="742950" lvl="1" indent="-285750">
              <a:buFont typeface="Arial" panose="020B0604020202020204" pitchFamily="34" charset="0"/>
              <a:buChar char="•"/>
            </a:pPr>
            <a:r>
              <a:rPr lang="en-GB" sz="1800" dirty="0">
                <a:cs typeface="Arial" panose="020B0604020202020204" pitchFamily="34" charset="0"/>
              </a:rPr>
              <a:t>Value over £135 – make a declaration within 3 months of receipt, TSS will be available and details will follow</a:t>
            </a:r>
          </a:p>
          <a:p>
            <a:pPr marL="742950" lvl="1" indent="-285750">
              <a:buFont typeface="Arial" panose="020B0604020202020204" pitchFamily="34" charset="0"/>
              <a:buChar char="•"/>
            </a:pPr>
            <a:r>
              <a:rPr lang="en-GB" sz="1800" dirty="0">
                <a:cs typeface="Arial" panose="020B0604020202020204" pitchFamily="34" charset="0"/>
              </a:rPr>
              <a:t>Value under £135 – no declaration required</a:t>
            </a:r>
          </a:p>
          <a:p>
            <a:pPr lvl="1"/>
            <a:endParaRPr lang="en-GB" sz="1800" dirty="0">
              <a:cs typeface="Arial" panose="020B0604020202020204" pitchFamily="34" charset="0"/>
            </a:endParaRPr>
          </a:p>
          <a:p>
            <a:pPr marL="285750" indent="-285750">
              <a:buFont typeface="Arial" panose="020B0604020202020204" pitchFamily="34" charset="0"/>
              <a:buChar char="•"/>
            </a:pPr>
            <a:r>
              <a:rPr lang="en-GB" sz="1800" dirty="0">
                <a:cs typeface="Arial" panose="020B0604020202020204" pitchFamily="34" charset="0"/>
              </a:rPr>
              <a:t>P&amp;R goods – all values and all recipients</a:t>
            </a:r>
          </a:p>
          <a:p>
            <a:pPr marL="742950" lvl="1" indent="-285750">
              <a:buFont typeface="Arial" panose="020B0604020202020204" pitchFamily="34" charset="0"/>
              <a:buChar char="•"/>
            </a:pPr>
            <a:r>
              <a:rPr lang="en-GB" sz="1800" dirty="0">
                <a:cs typeface="Arial" panose="020B0604020202020204" pitchFamily="34" charset="0"/>
              </a:rPr>
              <a:t>Must have declarations, Royal Mail or the express operator will tell you the information they need </a:t>
            </a:r>
          </a:p>
          <a:p>
            <a:pPr marL="742950" lvl="1" indent="-285750">
              <a:buFont typeface="Arial" panose="020B0604020202020204" pitchFamily="34" charset="0"/>
              <a:buChar char="•"/>
            </a:pPr>
            <a:endParaRPr lang="en-GB" sz="1800" dirty="0">
              <a:cs typeface="Arial" panose="020B0604020202020204" pitchFamily="34" charset="0"/>
            </a:endParaRPr>
          </a:p>
          <a:p>
            <a:r>
              <a:rPr lang="en-GB" sz="1800" dirty="0">
                <a:cs typeface="Arial" panose="020B0604020202020204" pitchFamily="34" charset="0"/>
              </a:rPr>
              <a:t>Guidance will be published on the requirements from 1 April 2021 soon </a:t>
            </a:r>
          </a:p>
          <a:p>
            <a:endParaRPr lang="en-GB" sz="1200" b="1" dirty="0">
              <a:cs typeface="Arial" panose="020B0604020202020204" pitchFamily="34" charset="0"/>
            </a:endParaRPr>
          </a:p>
        </p:txBody>
      </p:sp>
      <p:sp>
        <p:nvSpPr>
          <p:cNvPr id="9" name="Arrow: Left 8">
            <a:extLst>
              <a:ext uri="{FF2B5EF4-FFF2-40B4-BE49-F238E27FC236}">
                <a16:creationId xmlns:a16="http://schemas.microsoft.com/office/drawing/2014/main" id="{FDE06D90-28CA-4970-AC19-6F6D683F397B}"/>
              </a:ext>
            </a:extLst>
          </p:cNvPr>
          <p:cNvSpPr/>
          <p:nvPr/>
        </p:nvSpPr>
        <p:spPr>
          <a:xfrm>
            <a:off x="2285017" y="2540842"/>
            <a:ext cx="1968116" cy="431030"/>
          </a:xfrm>
          <a:prstGeom prst="leftArrow">
            <a:avLst>
              <a:gd name="adj1" fmla="val 100000"/>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100" b="1">
                <a:solidFill>
                  <a:srgbClr val="3DA2E7"/>
                </a:solidFill>
                <a:latin typeface="Arial" panose="020B0604020202020204" pitchFamily="34" charset="0"/>
                <a:cs typeface="Arial" panose="020B0604020202020204" pitchFamily="34" charset="0"/>
              </a:rPr>
              <a:t>3. GB to NI</a:t>
            </a:r>
          </a:p>
        </p:txBody>
      </p:sp>
    </p:spTree>
    <p:extLst>
      <p:ext uri="{BB962C8B-B14F-4D97-AF65-F5344CB8AC3E}">
        <p14:creationId xmlns:p14="http://schemas.microsoft.com/office/powerpoint/2010/main" val="352519933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1EDBFD-664A-4CC0-BAF8-65D2CDE3EB18}"/>
              </a:ext>
            </a:extLst>
          </p:cNvPr>
          <p:cNvSpPr>
            <a:spLocks noGrp="1"/>
          </p:cNvSpPr>
          <p:nvPr>
            <p:ph idx="1"/>
          </p:nvPr>
        </p:nvSpPr>
        <p:spPr>
          <a:xfrm>
            <a:off x="1259905" y="620891"/>
            <a:ext cx="10063324" cy="5295014"/>
          </a:xfrm>
        </p:spPr>
        <p:txBody>
          <a:bodyPr/>
          <a:lstStyle/>
          <a:p>
            <a:pPr marL="0" indent="0">
              <a:lnSpc>
                <a:spcPct val="100000"/>
              </a:lnSpc>
              <a:buNone/>
            </a:pPr>
            <a:r>
              <a:rPr lang="en-GB" sz="2000" dirty="0"/>
              <a:t>The Trade and Cooperation Agreement signed between the UK and EU gives tariff free access for trade between the UK and EU.</a:t>
            </a:r>
          </a:p>
          <a:p>
            <a:pPr marL="0" indent="0">
              <a:lnSpc>
                <a:spcPct val="100000"/>
              </a:lnSpc>
              <a:buNone/>
            </a:pPr>
            <a:r>
              <a:rPr lang="en-GB" sz="2000" dirty="0"/>
              <a:t>Goods must meet the origin requirements set out in the agreement to claim the preferential tariff.</a:t>
            </a:r>
          </a:p>
          <a:p>
            <a:pPr>
              <a:lnSpc>
                <a:spcPct val="100000"/>
              </a:lnSpc>
            </a:pPr>
            <a:r>
              <a:rPr lang="en-GB" sz="2000" dirty="0"/>
              <a:t>Goods entering the EU must meet GB origin requirements</a:t>
            </a:r>
          </a:p>
          <a:p>
            <a:pPr>
              <a:lnSpc>
                <a:spcPct val="100000"/>
              </a:lnSpc>
            </a:pPr>
            <a:r>
              <a:rPr lang="en-GB" sz="2000" dirty="0"/>
              <a:t>Good entering the UK must meet EU origin requirements </a:t>
            </a:r>
          </a:p>
          <a:p>
            <a:pPr marL="0" indent="0">
              <a:lnSpc>
                <a:spcPct val="100000"/>
              </a:lnSpc>
              <a:buNone/>
            </a:pPr>
            <a:endParaRPr lang="en-GB" sz="2000" dirty="0"/>
          </a:p>
          <a:p>
            <a:pPr marL="0" indent="0">
              <a:lnSpc>
                <a:spcPct val="100000"/>
              </a:lnSpc>
              <a:buNone/>
            </a:pPr>
            <a:r>
              <a:rPr lang="en-GB" sz="2000" dirty="0"/>
              <a:t>Where goods enter NI the preferential tariffs available under the TCA can be used to reduce the EU tariff to zero</a:t>
            </a:r>
          </a:p>
          <a:p>
            <a:pPr>
              <a:lnSpc>
                <a:spcPct val="100000"/>
              </a:lnSpc>
            </a:pPr>
            <a:r>
              <a:rPr lang="en-GB" sz="2000" dirty="0"/>
              <a:t>GB-NI – this means goods automatically enter NI tariff free and the business does not need to consider whether the goods are ‘at risk’</a:t>
            </a:r>
          </a:p>
          <a:p>
            <a:pPr>
              <a:lnSpc>
                <a:spcPct val="100000"/>
              </a:lnSpc>
            </a:pPr>
            <a:r>
              <a:rPr lang="en-GB" sz="2000" dirty="0"/>
              <a:t>In this case an authorisation under the UKTS would not be required to move goods into NI tariff free </a:t>
            </a:r>
          </a:p>
        </p:txBody>
      </p:sp>
      <p:sp>
        <p:nvSpPr>
          <p:cNvPr id="9" name="Rectangle 8">
            <a:extLst>
              <a:ext uri="{FF2B5EF4-FFF2-40B4-BE49-F238E27FC236}">
                <a16:creationId xmlns:a16="http://schemas.microsoft.com/office/drawing/2014/main" id="{F93CDE59-9F22-40AE-99A0-9BABC2261B9E}"/>
              </a:ext>
            </a:extLst>
          </p:cNvPr>
          <p:cNvSpPr/>
          <p:nvPr/>
        </p:nvSpPr>
        <p:spPr bwMode="auto">
          <a:xfrm>
            <a:off x="0" y="0"/>
            <a:ext cx="12192000" cy="515380"/>
          </a:xfrm>
          <a:prstGeom prst="rect">
            <a:avLst/>
          </a:prstGeom>
          <a:solidFill>
            <a:schemeClr val="tx2"/>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bodyPr>
          <a:lstStyle/>
          <a:p>
            <a:pPr algn="ctr" eaLnBrk="1" hangingPunct="1"/>
            <a:r>
              <a:rPr lang="en-GB" dirty="0">
                <a:solidFill>
                  <a:schemeClr val="bg1"/>
                </a:solidFill>
                <a:latin typeface="Arial"/>
                <a:ea typeface="Geneva"/>
                <a:cs typeface="Arial"/>
              </a:rPr>
              <a:t>UK-EU Free Trade Agreement </a:t>
            </a:r>
          </a:p>
        </p:txBody>
      </p:sp>
    </p:spTree>
    <p:extLst>
      <p:ext uri="{BB962C8B-B14F-4D97-AF65-F5344CB8AC3E}">
        <p14:creationId xmlns:p14="http://schemas.microsoft.com/office/powerpoint/2010/main" val="311054815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7704CD00-E4F1-41BB-8DB4-DB6216A0D641}"/>
              </a:ext>
            </a:extLst>
          </p:cNvPr>
          <p:cNvGraphicFramePr>
            <a:graphicFrameLocks noGrp="1"/>
          </p:cNvGraphicFramePr>
          <p:nvPr>
            <p:ph idx="1"/>
            <p:extLst>
              <p:ext uri="{D42A27DB-BD31-4B8C-83A1-F6EECF244321}">
                <p14:modId xmlns:p14="http://schemas.microsoft.com/office/powerpoint/2010/main" val="1547609265"/>
              </p:ext>
            </p:extLst>
          </p:nvPr>
        </p:nvGraphicFramePr>
        <p:xfrm>
          <a:off x="187569" y="620891"/>
          <a:ext cx="11734800" cy="57681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tangle 8">
            <a:extLst>
              <a:ext uri="{FF2B5EF4-FFF2-40B4-BE49-F238E27FC236}">
                <a16:creationId xmlns:a16="http://schemas.microsoft.com/office/drawing/2014/main" id="{F93CDE59-9F22-40AE-99A0-9BABC2261B9E}"/>
              </a:ext>
            </a:extLst>
          </p:cNvPr>
          <p:cNvSpPr/>
          <p:nvPr/>
        </p:nvSpPr>
        <p:spPr bwMode="auto">
          <a:xfrm>
            <a:off x="0" y="0"/>
            <a:ext cx="12192000" cy="515380"/>
          </a:xfrm>
          <a:prstGeom prst="rect">
            <a:avLst/>
          </a:prstGeom>
          <a:solidFill>
            <a:schemeClr val="tx2"/>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bodyPr>
          <a:lstStyle/>
          <a:p>
            <a:pPr algn="ctr" eaLnBrk="1" hangingPunct="1"/>
            <a:r>
              <a:rPr lang="en-GB" dirty="0">
                <a:solidFill>
                  <a:schemeClr val="bg1"/>
                </a:solidFill>
                <a:latin typeface="Arial"/>
                <a:ea typeface="Geneva"/>
                <a:cs typeface="Arial"/>
              </a:rPr>
              <a:t>Rules of Origin</a:t>
            </a:r>
          </a:p>
        </p:txBody>
      </p:sp>
    </p:spTree>
    <p:extLst>
      <p:ext uri="{BB962C8B-B14F-4D97-AF65-F5344CB8AC3E}">
        <p14:creationId xmlns:p14="http://schemas.microsoft.com/office/powerpoint/2010/main" val="85610580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E34BA46D-FD9B-44AB-BE2A-7B2837D1B9AB}"/>
              </a:ext>
            </a:extLst>
          </p:cNvPr>
          <p:cNvSpPr/>
          <p:nvPr/>
        </p:nvSpPr>
        <p:spPr>
          <a:xfrm>
            <a:off x="221495" y="742297"/>
            <a:ext cx="5379814" cy="557054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E33DBDEA-502B-44E5-A856-70E1E2D72424}"/>
              </a:ext>
            </a:extLst>
          </p:cNvPr>
          <p:cNvSpPr/>
          <p:nvPr/>
        </p:nvSpPr>
        <p:spPr>
          <a:xfrm>
            <a:off x="6590693" y="742297"/>
            <a:ext cx="5379814" cy="557054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p:txBody>
      </p:sp>
      <p:sp>
        <p:nvSpPr>
          <p:cNvPr id="8" name="Arrow: Right 7">
            <a:extLst>
              <a:ext uri="{FF2B5EF4-FFF2-40B4-BE49-F238E27FC236}">
                <a16:creationId xmlns:a16="http://schemas.microsoft.com/office/drawing/2014/main" id="{F494B2D0-9DED-444F-B779-27B09D43E2FD}"/>
              </a:ext>
            </a:extLst>
          </p:cNvPr>
          <p:cNvSpPr/>
          <p:nvPr/>
        </p:nvSpPr>
        <p:spPr>
          <a:xfrm>
            <a:off x="1973815" y="4162483"/>
            <a:ext cx="1638064" cy="3141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Right 8">
            <a:extLst>
              <a:ext uri="{FF2B5EF4-FFF2-40B4-BE49-F238E27FC236}">
                <a16:creationId xmlns:a16="http://schemas.microsoft.com/office/drawing/2014/main" id="{6098B004-9A02-4676-9659-71BD109B2F6E}"/>
              </a:ext>
            </a:extLst>
          </p:cNvPr>
          <p:cNvSpPr/>
          <p:nvPr/>
        </p:nvSpPr>
        <p:spPr>
          <a:xfrm>
            <a:off x="8118460" y="4184361"/>
            <a:ext cx="2248374" cy="3141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Arrow: Right 9">
            <a:extLst>
              <a:ext uri="{FF2B5EF4-FFF2-40B4-BE49-F238E27FC236}">
                <a16:creationId xmlns:a16="http://schemas.microsoft.com/office/drawing/2014/main" id="{E7D4B2AD-9A20-4DE9-A617-1DB8C45FA21C}"/>
              </a:ext>
            </a:extLst>
          </p:cNvPr>
          <p:cNvSpPr/>
          <p:nvPr/>
        </p:nvSpPr>
        <p:spPr>
          <a:xfrm>
            <a:off x="4974824" y="4162483"/>
            <a:ext cx="1454810" cy="3141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C66EA308-AF28-4922-9F19-C9E6F1113F66}"/>
              </a:ext>
            </a:extLst>
          </p:cNvPr>
          <p:cNvSpPr/>
          <p:nvPr/>
        </p:nvSpPr>
        <p:spPr>
          <a:xfrm>
            <a:off x="332019" y="3904432"/>
            <a:ext cx="1633852" cy="858301"/>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2000" dirty="0">
                <a:ln w="0"/>
                <a:solidFill>
                  <a:schemeClr val="tx1"/>
                </a:solidFill>
                <a:effectLst>
                  <a:outerShdw blurRad="38100" dist="19050" dir="2700000" algn="tl" rotWithShape="0">
                    <a:schemeClr val="dk1">
                      <a:alpha val="40000"/>
                    </a:schemeClr>
                  </a:outerShdw>
                </a:effectLst>
              </a:rPr>
              <a:t>Supplier(s)/ Producer(s)</a:t>
            </a:r>
          </a:p>
        </p:txBody>
      </p:sp>
      <p:sp>
        <p:nvSpPr>
          <p:cNvPr id="12" name="Rectangle 11">
            <a:extLst>
              <a:ext uri="{FF2B5EF4-FFF2-40B4-BE49-F238E27FC236}">
                <a16:creationId xmlns:a16="http://schemas.microsoft.com/office/drawing/2014/main" id="{3AC521CC-576A-475B-8ECD-914BF5B2EC30}"/>
              </a:ext>
            </a:extLst>
          </p:cNvPr>
          <p:cNvSpPr/>
          <p:nvPr/>
        </p:nvSpPr>
        <p:spPr>
          <a:xfrm>
            <a:off x="6630957" y="3912285"/>
            <a:ext cx="1412735" cy="858301"/>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dirty="0">
                <a:ln w="0"/>
                <a:solidFill>
                  <a:schemeClr val="tx1"/>
                </a:solidFill>
                <a:effectLst>
                  <a:outerShdw blurRad="38100" dist="19050" dir="2700000" algn="tl" rotWithShape="0">
                    <a:schemeClr val="dk1">
                      <a:alpha val="40000"/>
                    </a:schemeClr>
                  </a:outerShdw>
                </a:effectLst>
              </a:rPr>
              <a:t>Importer</a:t>
            </a:r>
          </a:p>
        </p:txBody>
      </p:sp>
      <p:sp>
        <p:nvSpPr>
          <p:cNvPr id="13" name="Rectangle 12">
            <a:extLst>
              <a:ext uri="{FF2B5EF4-FFF2-40B4-BE49-F238E27FC236}">
                <a16:creationId xmlns:a16="http://schemas.microsoft.com/office/drawing/2014/main" id="{B3E8A921-D947-4E77-8718-84D91A0C459C}"/>
              </a:ext>
            </a:extLst>
          </p:cNvPr>
          <p:cNvSpPr/>
          <p:nvPr/>
        </p:nvSpPr>
        <p:spPr>
          <a:xfrm>
            <a:off x="3619823" y="3904431"/>
            <a:ext cx="1412735" cy="858301"/>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dirty="0">
                <a:ln w="0"/>
                <a:solidFill>
                  <a:schemeClr val="tx1"/>
                </a:solidFill>
                <a:effectLst>
                  <a:outerShdw blurRad="38100" dist="19050" dir="2700000" algn="tl" rotWithShape="0">
                    <a:schemeClr val="dk1">
                      <a:alpha val="40000"/>
                    </a:schemeClr>
                  </a:outerShdw>
                </a:effectLst>
              </a:rPr>
              <a:t>Exporter</a:t>
            </a:r>
          </a:p>
        </p:txBody>
      </p:sp>
      <p:sp>
        <p:nvSpPr>
          <p:cNvPr id="14" name="Rectangle 13">
            <a:extLst>
              <a:ext uri="{FF2B5EF4-FFF2-40B4-BE49-F238E27FC236}">
                <a16:creationId xmlns:a16="http://schemas.microsoft.com/office/drawing/2014/main" id="{853ED4D5-43A5-46C4-8B9E-01A3C81B9C2E}"/>
              </a:ext>
            </a:extLst>
          </p:cNvPr>
          <p:cNvSpPr/>
          <p:nvPr/>
        </p:nvSpPr>
        <p:spPr>
          <a:xfrm>
            <a:off x="10443656" y="3957202"/>
            <a:ext cx="1412735" cy="85830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dirty="0">
                <a:ln w="0"/>
                <a:solidFill>
                  <a:schemeClr val="tx1"/>
                </a:solidFill>
                <a:effectLst>
                  <a:outerShdw blurRad="38100" dist="19050" dir="2700000" algn="tl" rotWithShape="0">
                    <a:schemeClr val="dk1">
                      <a:alpha val="40000"/>
                    </a:schemeClr>
                  </a:outerShdw>
                </a:effectLst>
              </a:rPr>
              <a:t>Customs</a:t>
            </a:r>
          </a:p>
        </p:txBody>
      </p:sp>
      <p:sp>
        <p:nvSpPr>
          <p:cNvPr id="15" name="Rectangle: Single Corner Rounded 14">
            <a:extLst>
              <a:ext uri="{FF2B5EF4-FFF2-40B4-BE49-F238E27FC236}">
                <a16:creationId xmlns:a16="http://schemas.microsoft.com/office/drawing/2014/main" id="{45350F6A-2079-48C0-A7BF-7065DDDB0254}"/>
              </a:ext>
            </a:extLst>
          </p:cNvPr>
          <p:cNvSpPr/>
          <p:nvPr/>
        </p:nvSpPr>
        <p:spPr>
          <a:xfrm>
            <a:off x="1978072" y="2076914"/>
            <a:ext cx="1281083" cy="1896117"/>
          </a:xfrm>
          <a:prstGeom prst="round1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200" dirty="0">
                <a:ln w="0"/>
                <a:solidFill>
                  <a:schemeClr val="tx1"/>
                </a:solidFill>
                <a:effectLst>
                  <a:outerShdw blurRad="38100" dist="19050" dir="2700000" algn="tl" rotWithShape="0">
                    <a:schemeClr val="dk1">
                      <a:alpha val="40000"/>
                    </a:schemeClr>
                  </a:outerShdw>
                </a:effectLst>
              </a:rPr>
              <a:t>Supplier(s) statement(s) on origin</a:t>
            </a:r>
          </a:p>
        </p:txBody>
      </p:sp>
      <p:sp>
        <p:nvSpPr>
          <p:cNvPr id="16" name="Rectangle: Single Corner Rounded 15">
            <a:extLst>
              <a:ext uri="{FF2B5EF4-FFF2-40B4-BE49-F238E27FC236}">
                <a16:creationId xmlns:a16="http://schemas.microsoft.com/office/drawing/2014/main" id="{17A45993-20A2-47BC-AE11-819D322F89FA}"/>
              </a:ext>
            </a:extLst>
          </p:cNvPr>
          <p:cNvSpPr/>
          <p:nvPr/>
        </p:nvSpPr>
        <p:spPr>
          <a:xfrm>
            <a:off x="5563922" y="2076914"/>
            <a:ext cx="1064159" cy="1896117"/>
          </a:xfrm>
          <a:prstGeom prst="round1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n w="0"/>
                <a:solidFill>
                  <a:schemeClr val="tx1"/>
                </a:solidFill>
                <a:effectLst>
                  <a:outerShdw blurRad="38100" dist="19050" dir="2700000" algn="tl" rotWithShape="0">
                    <a:schemeClr val="dk1">
                      <a:alpha val="40000"/>
                    </a:schemeClr>
                  </a:outerShdw>
                </a:effectLst>
              </a:rPr>
              <a:t>Exporter statement  on origin*</a:t>
            </a:r>
          </a:p>
        </p:txBody>
      </p:sp>
      <p:sp>
        <p:nvSpPr>
          <p:cNvPr id="18" name="Rectangle: Single Corner Rounded 17">
            <a:extLst>
              <a:ext uri="{FF2B5EF4-FFF2-40B4-BE49-F238E27FC236}">
                <a16:creationId xmlns:a16="http://schemas.microsoft.com/office/drawing/2014/main" id="{65F8C221-9F59-4B64-AE77-A71A1CD18D7F}"/>
              </a:ext>
            </a:extLst>
          </p:cNvPr>
          <p:cNvSpPr/>
          <p:nvPr/>
        </p:nvSpPr>
        <p:spPr>
          <a:xfrm>
            <a:off x="9240808" y="2076915"/>
            <a:ext cx="1113093" cy="1896117"/>
          </a:xfrm>
          <a:prstGeom prst="round1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Customs declaration </a:t>
            </a:r>
            <a:r>
              <a:rPr lang="en-GB" sz="1200" dirty="0">
                <a:solidFill>
                  <a:schemeClr val="tx1"/>
                </a:solidFill>
              </a:rPr>
              <a:t>(on which the importer claims the zero tariff)</a:t>
            </a:r>
            <a:endParaRPr lang="en-GB" sz="1400" dirty="0">
              <a:solidFill>
                <a:schemeClr val="tx1"/>
              </a:solidFill>
            </a:endParaRPr>
          </a:p>
        </p:txBody>
      </p:sp>
      <p:sp>
        <p:nvSpPr>
          <p:cNvPr id="19" name="Rectangle: Single Corner Rounded 18">
            <a:extLst>
              <a:ext uri="{FF2B5EF4-FFF2-40B4-BE49-F238E27FC236}">
                <a16:creationId xmlns:a16="http://schemas.microsoft.com/office/drawing/2014/main" id="{31BC02E4-A831-47F8-88AF-64F164450CCF}"/>
              </a:ext>
            </a:extLst>
          </p:cNvPr>
          <p:cNvSpPr/>
          <p:nvPr/>
        </p:nvSpPr>
        <p:spPr>
          <a:xfrm>
            <a:off x="8067190" y="2082565"/>
            <a:ext cx="1010691" cy="1896117"/>
          </a:xfrm>
          <a:prstGeom prst="round1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n w="0"/>
                <a:solidFill>
                  <a:schemeClr val="tx1"/>
                </a:solidFill>
                <a:effectLst>
                  <a:outerShdw blurRad="38100" dist="19050" dir="2700000" algn="tl" rotWithShape="0">
                    <a:schemeClr val="dk1">
                      <a:alpha val="40000"/>
                    </a:schemeClr>
                  </a:outerShdw>
                </a:effectLst>
              </a:rPr>
              <a:t>Exporter statement  on origin*</a:t>
            </a:r>
          </a:p>
        </p:txBody>
      </p:sp>
      <p:sp>
        <p:nvSpPr>
          <p:cNvPr id="20" name="TextBox 19">
            <a:extLst>
              <a:ext uri="{FF2B5EF4-FFF2-40B4-BE49-F238E27FC236}">
                <a16:creationId xmlns:a16="http://schemas.microsoft.com/office/drawing/2014/main" id="{BFC16FB3-7E82-4476-9860-E2BF4C8E45EA}"/>
              </a:ext>
            </a:extLst>
          </p:cNvPr>
          <p:cNvSpPr txBox="1"/>
          <p:nvPr/>
        </p:nvSpPr>
        <p:spPr>
          <a:xfrm>
            <a:off x="1731011" y="1046689"/>
            <a:ext cx="2377795" cy="369332"/>
          </a:xfrm>
          <a:prstGeom prst="rect">
            <a:avLst/>
          </a:prstGeom>
          <a:noFill/>
        </p:spPr>
        <p:txBody>
          <a:bodyPr wrap="square" rtlCol="0">
            <a:spAutoFit/>
          </a:bodyPr>
          <a:lstStyle/>
          <a:p>
            <a:r>
              <a:rPr lang="en-GB" dirty="0"/>
              <a:t>EXPORTING COUNTRY</a:t>
            </a:r>
          </a:p>
        </p:txBody>
      </p:sp>
      <p:sp>
        <p:nvSpPr>
          <p:cNvPr id="21" name="TextBox 20">
            <a:extLst>
              <a:ext uri="{FF2B5EF4-FFF2-40B4-BE49-F238E27FC236}">
                <a16:creationId xmlns:a16="http://schemas.microsoft.com/office/drawing/2014/main" id="{7A5948C2-C689-4A74-B1DB-AD25C8369BB7}"/>
              </a:ext>
            </a:extLst>
          </p:cNvPr>
          <p:cNvSpPr txBox="1"/>
          <p:nvPr/>
        </p:nvSpPr>
        <p:spPr>
          <a:xfrm>
            <a:off x="7894645" y="1101841"/>
            <a:ext cx="2377795" cy="369332"/>
          </a:xfrm>
          <a:prstGeom prst="rect">
            <a:avLst/>
          </a:prstGeom>
          <a:noFill/>
        </p:spPr>
        <p:txBody>
          <a:bodyPr wrap="square" rtlCol="0">
            <a:spAutoFit/>
          </a:bodyPr>
          <a:lstStyle/>
          <a:p>
            <a:r>
              <a:rPr lang="en-GB" dirty="0"/>
              <a:t>IMPORTING COUNTRY</a:t>
            </a:r>
          </a:p>
        </p:txBody>
      </p:sp>
      <p:sp>
        <p:nvSpPr>
          <p:cNvPr id="24" name="TextBox 23">
            <a:extLst>
              <a:ext uri="{FF2B5EF4-FFF2-40B4-BE49-F238E27FC236}">
                <a16:creationId xmlns:a16="http://schemas.microsoft.com/office/drawing/2014/main" id="{771758E1-5B63-489A-A874-AE9E33A18784}"/>
              </a:ext>
            </a:extLst>
          </p:cNvPr>
          <p:cNvSpPr txBox="1"/>
          <p:nvPr/>
        </p:nvSpPr>
        <p:spPr>
          <a:xfrm>
            <a:off x="8318757" y="4476633"/>
            <a:ext cx="1715182" cy="1569660"/>
          </a:xfrm>
          <a:prstGeom prst="rect">
            <a:avLst/>
          </a:prstGeom>
          <a:noFill/>
        </p:spPr>
        <p:txBody>
          <a:bodyPr wrap="square" rtlCol="0">
            <a:spAutoFit/>
          </a:bodyPr>
          <a:lstStyle/>
          <a:p>
            <a:r>
              <a:rPr lang="en-GB" sz="1200" dirty="0"/>
              <a:t>*Under EU and JP FTAs, the importer can take responsibility for origin and make their own statement on origin instead of needing an exporter statement.</a:t>
            </a:r>
          </a:p>
        </p:txBody>
      </p:sp>
      <p:sp>
        <p:nvSpPr>
          <p:cNvPr id="25" name="TextBox 24">
            <a:extLst>
              <a:ext uri="{FF2B5EF4-FFF2-40B4-BE49-F238E27FC236}">
                <a16:creationId xmlns:a16="http://schemas.microsoft.com/office/drawing/2014/main" id="{5FC54A76-58DD-4F3D-B0A4-9EFBC1AD23BC}"/>
              </a:ext>
            </a:extLst>
          </p:cNvPr>
          <p:cNvSpPr txBox="1"/>
          <p:nvPr/>
        </p:nvSpPr>
        <p:spPr>
          <a:xfrm>
            <a:off x="1948625" y="4460963"/>
            <a:ext cx="1671198" cy="2185214"/>
          </a:xfrm>
          <a:prstGeom prst="rect">
            <a:avLst/>
          </a:prstGeom>
          <a:noFill/>
        </p:spPr>
        <p:txBody>
          <a:bodyPr wrap="square" rtlCol="0">
            <a:spAutoFit/>
          </a:bodyPr>
          <a:lstStyle/>
          <a:p>
            <a:r>
              <a:rPr lang="en-GB" sz="1400" dirty="0"/>
              <a:t>The Supplier needs to check if the good qualifies as originating and then send proof to the exporter; this is </a:t>
            </a:r>
            <a:r>
              <a:rPr lang="en-GB" sz="1400" b="1" dirty="0"/>
              <a:t>a supplier’s declaration</a:t>
            </a:r>
            <a:endParaRPr lang="en-GB" sz="1400" dirty="0"/>
          </a:p>
          <a:p>
            <a:endParaRPr lang="en-GB" dirty="0"/>
          </a:p>
        </p:txBody>
      </p:sp>
      <p:sp>
        <p:nvSpPr>
          <p:cNvPr id="26" name="TextBox 25">
            <a:extLst>
              <a:ext uri="{FF2B5EF4-FFF2-40B4-BE49-F238E27FC236}">
                <a16:creationId xmlns:a16="http://schemas.microsoft.com/office/drawing/2014/main" id="{3139A8C9-303C-4C82-B5B4-24EC4A704C34}"/>
              </a:ext>
            </a:extLst>
          </p:cNvPr>
          <p:cNvSpPr txBox="1"/>
          <p:nvPr/>
        </p:nvSpPr>
        <p:spPr>
          <a:xfrm>
            <a:off x="5029681" y="4507128"/>
            <a:ext cx="1841187" cy="1815882"/>
          </a:xfrm>
          <a:prstGeom prst="rect">
            <a:avLst/>
          </a:prstGeom>
          <a:noFill/>
        </p:spPr>
        <p:txBody>
          <a:bodyPr wrap="square" rtlCol="0">
            <a:spAutoFit/>
          </a:bodyPr>
          <a:lstStyle/>
          <a:p>
            <a:r>
              <a:rPr lang="en-GB" sz="1400" dirty="0"/>
              <a:t>The exporter also needs to check if the goods qualify as originating and then must provide proof to the importer; this is </a:t>
            </a:r>
            <a:r>
              <a:rPr lang="en-GB" sz="1400" b="1" dirty="0"/>
              <a:t>a statement on origin</a:t>
            </a:r>
            <a:endParaRPr lang="en-GB" sz="1400" dirty="0"/>
          </a:p>
        </p:txBody>
      </p:sp>
    </p:spTree>
    <p:extLst>
      <p:ext uri="{BB962C8B-B14F-4D97-AF65-F5344CB8AC3E}">
        <p14:creationId xmlns:p14="http://schemas.microsoft.com/office/powerpoint/2010/main" val="343737062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29DE95AA-A614-427E-A235-B77FDD329BE9}"/>
              </a:ext>
            </a:extLst>
          </p:cNvPr>
          <p:cNvGrpSpPr/>
          <p:nvPr/>
        </p:nvGrpSpPr>
        <p:grpSpPr>
          <a:xfrm>
            <a:off x="4118082" y="1018019"/>
            <a:ext cx="3955836" cy="4193713"/>
            <a:chOff x="4443087" y="1384044"/>
            <a:chExt cx="3305826" cy="3980288"/>
          </a:xfrm>
        </p:grpSpPr>
        <p:grpSp>
          <p:nvGrpSpPr>
            <p:cNvPr id="6" name="Group 5">
              <a:extLst>
                <a:ext uri="{FF2B5EF4-FFF2-40B4-BE49-F238E27FC236}">
                  <a16:creationId xmlns:a16="http://schemas.microsoft.com/office/drawing/2014/main" id="{2F268063-4DF4-4550-A7BA-13347EAC54AC}"/>
                </a:ext>
              </a:extLst>
            </p:cNvPr>
            <p:cNvGrpSpPr/>
            <p:nvPr/>
          </p:nvGrpSpPr>
          <p:grpSpPr>
            <a:xfrm>
              <a:off x="4443087" y="1384044"/>
              <a:ext cx="3305826" cy="3980288"/>
              <a:chOff x="4071520" y="858878"/>
              <a:chExt cx="4048964" cy="4689666"/>
            </a:xfrm>
          </p:grpSpPr>
          <p:pic>
            <p:nvPicPr>
              <p:cNvPr id="3" name="Google Shape;55;p13">
                <a:extLst>
                  <a:ext uri="{FF2B5EF4-FFF2-40B4-BE49-F238E27FC236}">
                    <a16:creationId xmlns:a16="http://schemas.microsoft.com/office/drawing/2014/main" id="{4F696556-FD6B-422C-A32C-C52B25A005B9}"/>
                  </a:ext>
                </a:extLst>
              </p:cNvPr>
              <p:cNvPicPr preferRelativeResize="0"/>
              <p:nvPr/>
            </p:nvPicPr>
            <p:blipFill rotWithShape="1">
              <a:blip r:embed="rId2">
                <a:alphaModFix/>
              </a:blip>
              <a:srcRect t="18752" r="9776" b="5350"/>
              <a:stretch/>
            </p:blipFill>
            <p:spPr>
              <a:xfrm>
                <a:off x="4071520" y="858878"/>
                <a:ext cx="4048964" cy="4560506"/>
              </a:xfrm>
              <a:prstGeom prst="rect">
                <a:avLst/>
              </a:prstGeom>
              <a:noFill/>
              <a:ln>
                <a:noFill/>
              </a:ln>
            </p:spPr>
          </p:pic>
          <p:sp>
            <p:nvSpPr>
              <p:cNvPr id="5" name="Rectangle 4">
                <a:extLst>
                  <a:ext uri="{FF2B5EF4-FFF2-40B4-BE49-F238E27FC236}">
                    <a16:creationId xmlns:a16="http://schemas.microsoft.com/office/drawing/2014/main" id="{5B274271-F1E8-480E-B3A7-25E5432B70CD}"/>
                  </a:ext>
                </a:extLst>
              </p:cNvPr>
              <p:cNvSpPr/>
              <p:nvPr/>
            </p:nvSpPr>
            <p:spPr>
              <a:xfrm>
                <a:off x="6933460" y="5193437"/>
                <a:ext cx="1187022" cy="3551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Google Shape;66;p13">
              <a:extLst>
                <a:ext uri="{FF2B5EF4-FFF2-40B4-BE49-F238E27FC236}">
                  <a16:creationId xmlns:a16="http://schemas.microsoft.com/office/drawing/2014/main" id="{1D4249E2-E651-4DBD-983A-5CC8AC0B2056}"/>
                </a:ext>
              </a:extLst>
            </p:cNvPr>
            <p:cNvSpPr/>
            <p:nvPr/>
          </p:nvSpPr>
          <p:spPr>
            <a:xfrm rot="9978432" flipH="1">
              <a:off x="5733358" y="2818417"/>
              <a:ext cx="565156" cy="429135"/>
            </a:xfrm>
            <a:prstGeom prst="leftArrow">
              <a:avLst>
                <a:gd name="adj1" fmla="val 50000"/>
                <a:gd name="adj2" fmla="val 50000"/>
              </a:avLst>
            </a:prstGeom>
            <a:solidFill>
              <a:schemeClr val="accent1">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endParaRPr>
                <a:solidFill>
                  <a:prstClr val="black"/>
                </a:solidFill>
                <a:latin typeface="Calibri" panose="020F0502020204030204"/>
              </a:endParaRPr>
            </a:p>
          </p:txBody>
        </p:sp>
        <p:sp>
          <p:nvSpPr>
            <p:cNvPr id="8" name="Google Shape;66;p13">
              <a:extLst>
                <a:ext uri="{FF2B5EF4-FFF2-40B4-BE49-F238E27FC236}">
                  <a16:creationId xmlns:a16="http://schemas.microsoft.com/office/drawing/2014/main" id="{0D6520F6-36B4-4BDC-92D4-B8E43AF52B85}"/>
                </a:ext>
              </a:extLst>
            </p:cNvPr>
            <p:cNvSpPr/>
            <p:nvPr/>
          </p:nvSpPr>
          <p:spPr>
            <a:xfrm rot="1855102" flipH="1">
              <a:off x="4713230" y="2702879"/>
              <a:ext cx="565156" cy="429135"/>
            </a:xfrm>
            <a:prstGeom prst="leftArrow">
              <a:avLst>
                <a:gd name="adj1" fmla="val 50000"/>
                <a:gd name="adj2" fmla="val 50000"/>
              </a:avLst>
            </a:prstGeom>
            <a:solidFill>
              <a:schemeClr val="accent2">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endParaRPr>
                <a:solidFill>
                  <a:prstClr val="black"/>
                </a:solidFill>
                <a:latin typeface="Calibri" panose="020F0502020204030204"/>
              </a:endParaRPr>
            </a:p>
          </p:txBody>
        </p:sp>
        <p:sp>
          <p:nvSpPr>
            <p:cNvPr id="9" name="Google Shape;66;p13">
              <a:extLst>
                <a:ext uri="{FF2B5EF4-FFF2-40B4-BE49-F238E27FC236}">
                  <a16:creationId xmlns:a16="http://schemas.microsoft.com/office/drawing/2014/main" id="{02FC6FEA-D456-4D91-8CC1-9A21C4BA0A3A}"/>
                </a:ext>
              </a:extLst>
            </p:cNvPr>
            <p:cNvSpPr/>
            <p:nvPr/>
          </p:nvSpPr>
          <p:spPr>
            <a:xfrm rot="18202220" flipH="1">
              <a:off x="4824015" y="3471941"/>
              <a:ext cx="666649" cy="429135"/>
            </a:xfrm>
            <a:prstGeom prst="leftArrow">
              <a:avLst>
                <a:gd name="adj1" fmla="val 50000"/>
                <a:gd name="adj2" fmla="val 50000"/>
              </a:avLst>
            </a:prstGeom>
            <a:solidFill>
              <a:schemeClr val="accent6">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endParaRPr>
                <a:solidFill>
                  <a:prstClr val="black"/>
                </a:solidFill>
                <a:latin typeface="Calibri" panose="020F0502020204030204"/>
              </a:endParaRPr>
            </a:p>
          </p:txBody>
        </p:sp>
      </p:grpSp>
      <p:sp>
        <p:nvSpPr>
          <p:cNvPr id="2" name="TextBox 1">
            <a:extLst>
              <a:ext uri="{FF2B5EF4-FFF2-40B4-BE49-F238E27FC236}">
                <a16:creationId xmlns:a16="http://schemas.microsoft.com/office/drawing/2014/main" id="{E0F88799-1B84-43B7-90DF-A4B5A25D70EE}"/>
              </a:ext>
            </a:extLst>
          </p:cNvPr>
          <p:cNvSpPr txBox="1"/>
          <p:nvPr/>
        </p:nvSpPr>
        <p:spPr>
          <a:xfrm>
            <a:off x="230820" y="26634"/>
            <a:ext cx="8939814" cy="461665"/>
          </a:xfrm>
          <a:prstGeom prst="rect">
            <a:avLst/>
          </a:prstGeom>
          <a:noFill/>
        </p:spPr>
        <p:txBody>
          <a:bodyPr wrap="square" rtlCol="0">
            <a:spAutoFit/>
          </a:bodyPr>
          <a:lstStyle/>
          <a:p>
            <a:r>
              <a:rPr lang="en-GB" sz="2400">
                <a:latin typeface="Arial" panose="020B0604020202020204" pitchFamily="34" charset="0"/>
                <a:cs typeface="Arial" panose="020B0604020202020204" pitchFamily="34" charset="0"/>
              </a:rPr>
              <a:t>Tariffs in the NI Protocol - Background</a:t>
            </a:r>
          </a:p>
        </p:txBody>
      </p:sp>
      <p:sp>
        <p:nvSpPr>
          <p:cNvPr id="18" name="Rectangle: Rounded Corners 17">
            <a:extLst>
              <a:ext uri="{FF2B5EF4-FFF2-40B4-BE49-F238E27FC236}">
                <a16:creationId xmlns:a16="http://schemas.microsoft.com/office/drawing/2014/main" id="{65EEA4A3-6942-4045-A3BF-63C26690461B}"/>
              </a:ext>
            </a:extLst>
          </p:cNvPr>
          <p:cNvSpPr/>
          <p:nvPr/>
        </p:nvSpPr>
        <p:spPr>
          <a:xfrm>
            <a:off x="1310435" y="691911"/>
            <a:ext cx="3062796" cy="2119544"/>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spcAft>
                <a:spcPts val="1200"/>
              </a:spcAft>
            </a:pPr>
            <a:r>
              <a:rPr lang="en-GB" sz="1400" b="1" dirty="0" err="1">
                <a:solidFill>
                  <a:schemeClr val="tx1"/>
                </a:solidFill>
                <a:latin typeface="Arial" panose="020B0604020202020204" pitchFamily="34" charset="0"/>
                <a:cs typeface="Arial" panose="020B0604020202020204" pitchFamily="34" charset="0"/>
              </a:rPr>
              <a:t>RoW</a:t>
            </a:r>
            <a:r>
              <a:rPr lang="en-GB" sz="1400" b="1" dirty="0">
                <a:solidFill>
                  <a:schemeClr val="tx1"/>
                </a:solidFill>
                <a:latin typeface="Arial" panose="020B0604020202020204" pitchFamily="34" charset="0"/>
                <a:cs typeface="Arial" panose="020B0604020202020204" pitchFamily="34" charset="0"/>
              </a:rPr>
              <a:t> to NI movements</a:t>
            </a:r>
          </a:p>
          <a:p>
            <a:pPr>
              <a:spcAft>
                <a:spcPts val="1200"/>
              </a:spcAft>
            </a:pPr>
            <a:r>
              <a:rPr lang="en-GB" sz="1400" dirty="0">
                <a:solidFill>
                  <a:schemeClr val="tx1"/>
                </a:solidFill>
                <a:latin typeface="Arial" panose="020B0604020202020204" pitchFamily="34" charset="0"/>
                <a:cs typeface="Arial" panose="020B0604020202020204" pitchFamily="34" charset="0"/>
              </a:rPr>
              <a:t>Goods “not at risk” = </a:t>
            </a:r>
            <a:r>
              <a:rPr lang="en-GB" sz="1400" u="sng" dirty="0">
                <a:solidFill>
                  <a:schemeClr val="tx1"/>
                </a:solidFill>
                <a:latin typeface="Arial" panose="020B0604020202020204" pitchFamily="34" charset="0"/>
                <a:cs typeface="Arial" panose="020B0604020202020204" pitchFamily="34" charset="0"/>
              </a:rPr>
              <a:t>UK tariffs</a:t>
            </a:r>
          </a:p>
          <a:p>
            <a:pPr>
              <a:spcAft>
                <a:spcPts val="1200"/>
              </a:spcAft>
            </a:pPr>
            <a:r>
              <a:rPr lang="en-GB" sz="1400" dirty="0">
                <a:solidFill>
                  <a:schemeClr val="tx1"/>
                </a:solidFill>
                <a:latin typeface="Arial" panose="020B0604020202020204" pitchFamily="34" charset="0"/>
                <a:cs typeface="Arial" panose="020B0604020202020204" pitchFamily="34" charset="0"/>
              </a:rPr>
              <a:t>Goods “at risk” = EU tariffs</a:t>
            </a:r>
          </a:p>
          <a:p>
            <a:pPr>
              <a:spcAft>
                <a:spcPts val="1200"/>
              </a:spcAft>
            </a:pPr>
            <a:r>
              <a:rPr lang="en-GB" sz="1400" dirty="0">
                <a:solidFill>
                  <a:schemeClr val="tx1"/>
                </a:solidFill>
                <a:latin typeface="Arial"/>
                <a:cs typeface="Arial"/>
              </a:rPr>
              <a:t>UK tariffs include preferential tariffs from UK trade deals, subject to Rules of Origin.</a:t>
            </a:r>
          </a:p>
        </p:txBody>
      </p:sp>
      <p:sp>
        <p:nvSpPr>
          <p:cNvPr id="19" name="Rectangle: Rounded Corners 18">
            <a:extLst>
              <a:ext uri="{FF2B5EF4-FFF2-40B4-BE49-F238E27FC236}">
                <a16:creationId xmlns:a16="http://schemas.microsoft.com/office/drawing/2014/main" id="{23C33A60-1876-40B2-94B2-E033DA93013E}"/>
              </a:ext>
            </a:extLst>
          </p:cNvPr>
          <p:cNvSpPr/>
          <p:nvPr/>
        </p:nvSpPr>
        <p:spPr>
          <a:xfrm>
            <a:off x="2447577" y="4364766"/>
            <a:ext cx="3062795" cy="211954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200"/>
              </a:spcAft>
            </a:pPr>
            <a:r>
              <a:rPr lang="en-GB" sz="1400" b="1" dirty="0">
                <a:solidFill>
                  <a:schemeClr val="tx1"/>
                </a:solidFill>
                <a:latin typeface="Arial" panose="020B0604020202020204" pitchFamily="34" charset="0"/>
                <a:cs typeface="Arial" panose="020B0604020202020204" pitchFamily="34" charset="0"/>
              </a:rPr>
              <a:t>EU to NI movements</a:t>
            </a:r>
          </a:p>
          <a:p>
            <a:pPr>
              <a:spcAft>
                <a:spcPts val="1200"/>
              </a:spcAft>
            </a:pPr>
            <a:r>
              <a:rPr lang="en-GB" sz="1400" dirty="0">
                <a:solidFill>
                  <a:schemeClr val="tx1"/>
                </a:solidFill>
                <a:latin typeface="Arial" panose="020B0604020202020204" pitchFamily="34" charset="0"/>
                <a:cs typeface="Arial" panose="020B0604020202020204" pitchFamily="34" charset="0"/>
              </a:rPr>
              <a:t>No “at risk” test – all goods in free circulation treated the same</a:t>
            </a:r>
          </a:p>
          <a:p>
            <a:pPr>
              <a:spcAft>
                <a:spcPts val="1200"/>
              </a:spcAft>
            </a:pPr>
            <a:r>
              <a:rPr lang="en-GB" sz="1400" dirty="0">
                <a:solidFill>
                  <a:schemeClr val="tx1"/>
                </a:solidFill>
                <a:latin typeface="Arial" panose="020B0604020202020204" pitchFamily="34" charset="0"/>
                <a:cs typeface="Arial" panose="020B0604020202020204" pitchFamily="34" charset="0"/>
              </a:rPr>
              <a:t>This means no tariffs or customs controls on EU to NI movements, including across the NI/IE land border</a:t>
            </a:r>
          </a:p>
        </p:txBody>
      </p:sp>
      <p:sp>
        <p:nvSpPr>
          <p:cNvPr id="13" name="Rectangle: Rounded Corners 12">
            <a:extLst>
              <a:ext uri="{FF2B5EF4-FFF2-40B4-BE49-F238E27FC236}">
                <a16:creationId xmlns:a16="http://schemas.microsoft.com/office/drawing/2014/main" id="{3093C460-1884-43F7-89EC-E4907EC71541}"/>
              </a:ext>
            </a:extLst>
          </p:cNvPr>
          <p:cNvSpPr/>
          <p:nvPr/>
        </p:nvSpPr>
        <p:spPr>
          <a:xfrm>
            <a:off x="7639236" y="1206182"/>
            <a:ext cx="3062796" cy="2119544"/>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spcAft>
                <a:spcPts val="1200"/>
              </a:spcAft>
            </a:pPr>
            <a:r>
              <a:rPr lang="en-GB" sz="1400" b="1" dirty="0">
                <a:solidFill>
                  <a:schemeClr val="tx1"/>
                </a:solidFill>
                <a:latin typeface="Arial"/>
                <a:cs typeface="Arial"/>
              </a:rPr>
              <a:t>GB to NI movements</a:t>
            </a:r>
          </a:p>
          <a:p>
            <a:pPr>
              <a:spcAft>
                <a:spcPts val="1200"/>
              </a:spcAft>
            </a:pPr>
            <a:r>
              <a:rPr lang="en-GB" sz="1400" dirty="0">
                <a:solidFill>
                  <a:schemeClr val="tx1"/>
                </a:solidFill>
                <a:latin typeface="Arial"/>
                <a:cs typeface="Arial"/>
              </a:rPr>
              <a:t>Goods “not at risk” = </a:t>
            </a:r>
            <a:r>
              <a:rPr lang="en-GB" sz="1400" u="sng" dirty="0">
                <a:solidFill>
                  <a:schemeClr val="tx1"/>
                </a:solidFill>
                <a:latin typeface="Arial"/>
                <a:cs typeface="Arial"/>
              </a:rPr>
              <a:t>Zero tariffs</a:t>
            </a:r>
          </a:p>
          <a:p>
            <a:pPr>
              <a:spcAft>
                <a:spcPts val="1200"/>
              </a:spcAft>
            </a:pPr>
            <a:r>
              <a:rPr lang="en-GB" sz="1400" dirty="0">
                <a:solidFill>
                  <a:schemeClr val="tx1"/>
                </a:solidFill>
                <a:latin typeface="Arial"/>
                <a:cs typeface="Arial"/>
              </a:rPr>
              <a:t>Goods “at risk” = EU tariffs</a:t>
            </a:r>
          </a:p>
          <a:p>
            <a:pPr>
              <a:spcAft>
                <a:spcPts val="1200"/>
              </a:spcAft>
            </a:pPr>
            <a:r>
              <a:rPr lang="en-GB" sz="1400" dirty="0">
                <a:solidFill>
                  <a:schemeClr val="tx1"/>
                </a:solidFill>
                <a:latin typeface="Arial"/>
                <a:cs typeface="Arial"/>
              </a:rPr>
              <a:t>UK goods can enter NI tariff-free under the UK/EU TCA, subject to Rules of Origin.</a:t>
            </a:r>
            <a:endParaRPr lang="en-GB" sz="1400" dirty="0">
              <a:solidFill>
                <a:schemeClr val="tx1"/>
              </a:solidFill>
              <a:highlight>
                <a:srgbClr val="FFFF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21595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1EDBFD-664A-4CC0-BAF8-65D2CDE3EB18}"/>
              </a:ext>
            </a:extLst>
          </p:cNvPr>
          <p:cNvSpPr>
            <a:spLocks noGrp="1"/>
          </p:cNvSpPr>
          <p:nvPr>
            <p:ph idx="1"/>
          </p:nvPr>
        </p:nvSpPr>
        <p:spPr>
          <a:xfrm>
            <a:off x="450007" y="515380"/>
            <a:ext cx="11741993" cy="5637226"/>
          </a:xfrm>
        </p:spPr>
        <p:txBody>
          <a:bodyPr/>
          <a:lstStyle/>
          <a:p>
            <a:pPr marL="0" indent="0">
              <a:lnSpc>
                <a:spcPct val="100000"/>
              </a:lnSpc>
              <a:buNone/>
            </a:pPr>
            <a:r>
              <a:rPr lang="en-GB" sz="2000" dirty="0"/>
              <a:t>Businesses will have a range of options to reach the right outcome on the application of tariffs for goods movements into NI.</a:t>
            </a:r>
          </a:p>
          <a:p>
            <a:pPr marL="0" indent="0">
              <a:lnSpc>
                <a:spcPct val="100000"/>
              </a:lnSpc>
              <a:buNone/>
            </a:pPr>
            <a:r>
              <a:rPr lang="en-GB" sz="2000" dirty="0"/>
              <a:t>Good </a:t>
            </a:r>
            <a:r>
              <a:rPr lang="en-GB" sz="2000" b="1" dirty="0"/>
              <a:t>always at risk</a:t>
            </a:r>
            <a:r>
              <a:rPr lang="en-GB" sz="2000" dirty="0"/>
              <a:t>:</a:t>
            </a:r>
          </a:p>
          <a:p>
            <a:pPr marL="269875" indent="-269875">
              <a:lnSpc>
                <a:spcPct val="100000"/>
              </a:lnSpc>
            </a:pPr>
            <a:r>
              <a:rPr lang="en-GB" sz="2000"/>
              <a:t>Goods subject to commercial processing in NI and the additional processing criteria is not met</a:t>
            </a:r>
          </a:p>
          <a:p>
            <a:pPr>
              <a:lnSpc>
                <a:spcPct val="100000"/>
              </a:lnSpc>
            </a:pPr>
            <a:r>
              <a:rPr lang="en-GB" sz="2000" dirty="0"/>
              <a:t>Goods from outside the UK/EU where the EU duty is more than 3% greater than the UK duty </a:t>
            </a:r>
          </a:p>
          <a:p>
            <a:pPr marL="0" indent="0">
              <a:lnSpc>
                <a:spcPct val="100000"/>
              </a:lnSpc>
              <a:buNone/>
            </a:pPr>
            <a:r>
              <a:rPr lang="en-GB" sz="2000" dirty="0"/>
              <a:t>Goods </a:t>
            </a:r>
            <a:r>
              <a:rPr lang="en-GB" sz="2000" b="1" dirty="0"/>
              <a:t>automatically NOT at risk</a:t>
            </a:r>
          </a:p>
          <a:p>
            <a:pPr marL="269875" indent="-269875">
              <a:lnSpc>
                <a:spcPct val="100000"/>
              </a:lnSpc>
            </a:pPr>
            <a:r>
              <a:rPr lang="en-GB" sz="2000"/>
              <a:t>Goods where the UK duty is equal to or higher than the EU duty</a:t>
            </a:r>
          </a:p>
          <a:p>
            <a:pPr marL="0" indent="0">
              <a:lnSpc>
                <a:spcPct val="100000"/>
              </a:lnSpc>
              <a:buNone/>
            </a:pPr>
            <a:r>
              <a:rPr lang="en-GB" sz="2000" dirty="0"/>
              <a:t>For GB-NI movements there is no UK duty so this would cover goods where the EU tariff is zero </a:t>
            </a:r>
          </a:p>
          <a:p>
            <a:pPr marL="0" indent="0">
              <a:lnSpc>
                <a:spcPct val="100000"/>
              </a:lnSpc>
              <a:buNone/>
            </a:pPr>
            <a:endParaRPr lang="en-GB" sz="2000" dirty="0"/>
          </a:p>
          <a:p>
            <a:pPr marL="0" indent="0">
              <a:lnSpc>
                <a:spcPct val="100000"/>
              </a:lnSpc>
              <a:buNone/>
            </a:pPr>
            <a:r>
              <a:rPr lang="en-GB" sz="2000" dirty="0"/>
              <a:t>A business may use the UK-EU TCA to claim a preferential rate of duty on entry to NI where origin requirements are met</a:t>
            </a:r>
          </a:p>
          <a:p>
            <a:pPr>
              <a:lnSpc>
                <a:spcPct val="100000"/>
              </a:lnSpc>
            </a:pPr>
            <a:r>
              <a:rPr lang="en-GB" sz="2000" dirty="0"/>
              <a:t>This would mean the goods are automatically not at risk </a:t>
            </a:r>
          </a:p>
          <a:p>
            <a:pPr marL="0" indent="0">
              <a:lnSpc>
                <a:spcPct val="100000"/>
              </a:lnSpc>
              <a:buNone/>
            </a:pPr>
            <a:r>
              <a:rPr lang="en-GB" sz="2000" dirty="0"/>
              <a:t>A business does not require a UK Trader Scheme authorisation to declare these goods not at risk </a:t>
            </a:r>
          </a:p>
          <a:p>
            <a:pPr marL="0" indent="0">
              <a:lnSpc>
                <a:spcPct val="100000"/>
              </a:lnSpc>
              <a:buNone/>
            </a:pPr>
            <a:endParaRPr lang="en-GB" sz="2000" dirty="0"/>
          </a:p>
        </p:txBody>
      </p:sp>
      <p:sp>
        <p:nvSpPr>
          <p:cNvPr id="9" name="Rectangle 8">
            <a:extLst>
              <a:ext uri="{FF2B5EF4-FFF2-40B4-BE49-F238E27FC236}">
                <a16:creationId xmlns:a16="http://schemas.microsoft.com/office/drawing/2014/main" id="{F93CDE59-9F22-40AE-99A0-9BABC2261B9E}"/>
              </a:ext>
            </a:extLst>
          </p:cNvPr>
          <p:cNvSpPr/>
          <p:nvPr/>
        </p:nvSpPr>
        <p:spPr bwMode="auto">
          <a:xfrm>
            <a:off x="0" y="0"/>
            <a:ext cx="12192000" cy="515380"/>
          </a:xfrm>
          <a:prstGeom prst="rect">
            <a:avLst/>
          </a:prstGeom>
          <a:solidFill>
            <a:schemeClr val="tx2"/>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bodyPr>
          <a:lstStyle/>
          <a:p>
            <a:pPr algn="ctr" eaLnBrk="1" hangingPunct="1"/>
            <a:r>
              <a:rPr lang="en-GB" dirty="0">
                <a:solidFill>
                  <a:schemeClr val="bg1"/>
                </a:solidFill>
                <a:latin typeface="Arial"/>
                <a:ea typeface="Geneva"/>
                <a:cs typeface="Arial"/>
              </a:rPr>
              <a:t>At risk goods (1) </a:t>
            </a:r>
          </a:p>
        </p:txBody>
      </p:sp>
    </p:spTree>
    <p:extLst>
      <p:ext uri="{BB962C8B-B14F-4D97-AF65-F5344CB8AC3E}">
        <p14:creationId xmlns:p14="http://schemas.microsoft.com/office/powerpoint/2010/main" val="354766720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1EDBFD-664A-4CC0-BAF8-65D2CDE3EB18}"/>
              </a:ext>
            </a:extLst>
          </p:cNvPr>
          <p:cNvSpPr>
            <a:spLocks noGrp="1"/>
          </p:cNvSpPr>
          <p:nvPr>
            <p:ph idx="1"/>
          </p:nvPr>
        </p:nvSpPr>
        <p:spPr>
          <a:xfrm>
            <a:off x="842124" y="594151"/>
            <a:ext cx="10932911" cy="5295014"/>
          </a:xfrm>
        </p:spPr>
        <p:txBody>
          <a:bodyPr/>
          <a:lstStyle/>
          <a:p>
            <a:pPr marL="0" indent="0">
              <a:lnSpc>
                <a:spcPct val="100000"/>
              </a:lnSpc>
              <a:buNone/>
            </a:pPr>
            <a:r>
              <a:rPr lang="en-GB" sz="2000" dirty="0"/>
              <a:t>A business may register for the UK Trader Scheme, allowing them to declare their goods ‘not at risk’, where the goods meet the criteria below.</a:t>
            </a:r>
          </a:p>
          <a:p>
            <a:pPr marL="0" indent="0">
              <a:lnSpc>
                <a:spcPct val="100000"/>
              </a:lnSpc>
              <a:buNone/>
            </a:pPr>
            <a:endParaRPr lang="en-GB" sz="2000" dirty="0"/>
          </a:p>
          <a:p>
            <a:pPr marL="0" indent="0">
              <a:lnSpc>
                <a:spcPct val="100000"/>
              </a:lnSpc>
              <a:buNone/>
            </a:pPr>
            <a:r>
              <a:rPr lang="en-GB" sz="2000" u="sng" dirty="0"/>
              <a:t>Goods which </a:t>
            </a:r>
            <a:r>
              <a:rPr lang="en-GB" sz="2000" b="1" u="sng" dirty="0"/>
              <a:t>may be declared not at risk</a:t>
            </a:r>
            <a:r>
              <a:rPr lang="en-GB" sz="2000" dirty="0"/>
              <a:t>:</a:t>
            </a:r>
          </a:p>
          <a:p>
            <a:pPr marL="269875" indent="-269875">
              <a:lnSpc>
                <a:spcPct val="100000"/>
              </a:lnSpc>
            </a:pPr>
            <a:r>
              <a:rPr lang="en-GB" sz="2000" dirty="0"/>
              <a:t>Goods for sale to or final use by, end-consumers located in the UK</a:t>
            </a:r>
          </a:p>
          <a:p>
            <a:pPr marL="269875" lvl="1" indent="0">
              <a:lnSpc>
                <a:spcPct val="100000"/>
              </a:lnSpc>
              <a:buNone/>
            </a:pPr>
            <a:r>
              <a:rPr lang="en-GB" dirty="0">
                <a:ea typeface="Geneva"/>
              </a:rPr>
              <a:t> - for example, goods for sale in retail stores</a:t>
            </a:r>
          </a:p>
          <a:p>
            <a:pPr marL="269875" indent="-269875">
              <a:lnSpc>
                <a:spcPct val="100000"/>
              </a:lnSpc>
            </a:pPr>
            <a:r>
              <a:rPr lang="en-GB" sz="2000" dirty="0"/>
              <a:t>Goods for business use in NI</a:t>
            </a:r>
          </a:p>
          <a:p>
            <a:pPr marL="269875" lvl="1" indent="0">
              <a:lnSpc>
                <a:spcPct val="100000"/>
              </a:lnSpc>
              <a:buNone/>
            </a:pPr>
            <a:r>
              <a:rPr lang="en-GB" dirty="0">
                <a:ea typeface="Geneva"/>
              </a:rPr>
              <a:t>- for example, a business purchasing stationery, or a farmer purchasing a tractor</a:t>
            </a:r>
          </a:p>
          <a:p>
            <a:pPr marL="269875" lvl="1" indent="0">
              <a:lnSpc>
                <a:spcPct val="100000"/>
              </a:lnSpc>
              <a:buNone/>
            </a:pPr>
            <a:r>
              <a:rPr lang="en-GB" dirty="0">
                <a:ea typeface="Geneva"/>
              </a:rPr>
              <a:t>A business does not need to provide supporting evidence as part of its declaration, but must hold evidence, which may be examined by HMRC on request</a:t>
            </a:r>
          </a:p>
          <a:p>
            <a:pPr marL="269875" lvl="1" indent="0">
              <a:lnSpc>
                <a:spcPct val="100000"/>
              </a:lnSpc>
              <a:buNone/>
            </a:pPr>
            <a:r>
              <a:rPr lang="en-GB" u="sng" dirty="0">
                <a:ea typeface="Geneva"/>
              </a:rPr>
              <a:t>Examples of evidence</a:t>
            </a:r>
            <a:r>
              <a:rPr lang="en-GB" dirty="0">
                <a:ea typeface="Geneva"/>
              </a:rPr>
              <a:t>:</a:t>
            </a:r>
          </a:p>
          <a:p>
            <a:pPr marL="539750" lvl="1" indent="-269875">
              <a:lnSpc>
                <a:spcPct val="100000"/>
              </a:lnSpc>
            </a:pPr>
            <a:r>
              <a:rPr lang="en-GB" dirty="0">
                <a:ea typeface="Geneva"/>
              </a:rPr>
              <a:t>Commercial receipts and invoices</a:t>
            </a:r>
          </a:p>
          <a:p>
            <a:pPr marL="539750" lvl="1" indent="-269875">
              <a:lnSpc>
                <a:spcPct val="100000"/>
              </a:lnSpc>
            </a:pPr>
            <a:r>
              <a:rPr lang="en-GB" dirty="0">
                <a:ea typeface="Geneva"/>
              </a:rPr>
              <a:t>Commercial contracts and purchase orders</a:t>
            </a:r>
          </a:p>
          <a:p>
            <a:pPr marL="539750" lvl="1" indent="-269875">
              <a:lnSpc>
                <a:spcPct val="100000"/>
              </a:lnSpc>
            </a:pPr>
            <a:r>
              <a:rPr lang="en-GB" dirty="0">
                <a:ea typeface="Geneva"/>
              </a:rPr>
              <a:t>Delivery receipts, consignment notes</a:t>
            </a:r>
          </a:p>
          <a:p>
            <a:pPr marL="0" indent="0">
              <a:lnSpc>
                <a:spcPct val="100000"/>
              </a:lnSpc>
              <a:buNone/>
            </a:pPr>
            <a:endParaRPr lang="en-GB" sz="2000" dirty="0"/>
          </a:p>
          <a:p>
            <a:pPr marL="0" indent="0">
              <a:lnSpc>
                <a:spcPct val="100000"/>
              </a:lnSpc>
              <a:buNone/>
            </a:pPr>
            <a:endParaRPr lang="en-GB" sz="2000" dirty="0"/>
          </a:p>
          <a:p>
            <a:pPr marL="0" indent="0">
              <a:lnSpc>
                <a:spcPct val="100000"/>
              </a:lnSpc>
              <a:buNone/>
            </a:pPr>
            <a:endParaRPr lang="en-GB" sz="2000" dirty="0"/>
          </a:p>
        </p:txBody>
      </p:sp>
      <p:sp>
        <p:nvSpPr>
          <p:cNvPr id="9" name="Rectangle 8">
            <a:extLst>
              <a:ext uri="{FF2B5EF4-FFF2-40B4-BE49-F238E27FC236}">
                <a16:creationId xmlns:a16="http://schemas.microsoft.com/office/drawing/2014/main" id="{F93CDE59-9F22-40AE-99A0-9BABC2261B9E}"/>
              </a:ext>
            </a:extLst>
          </p:cNvPr>
          <p:cNvSpPr/>
          <p:nvPr/>
        </p:nvSpPr>
        <p:spPr bwMode="auto">
          <a:xfrm>
            <a:off x="1075" y="78336"/>
            <a:ext cx="12148196" cy="515380"/>
          </a:xfrm>
          <a:prstGeom prst="rect">
            <a:avLst/>
          </a:prstGeom>
          <a:solidFill>
            <a:schemeClr val="tx2"/>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bodyPr>
          <a:lstStyle/>
          <a:p>
            <a:pPr algn="ctr" eaLnBrk="1" hangingPunct="1"/>
            <a:r>
              <a:rPr lang="en-GB" dirty="0">
                <a:solidFill>
                  <a:schemeClr val="bg1"/>
                </a:solidFill>
                <a:latin typeface="Arial"/>
                <a:ea typeface="Geneva"/>
                <a:cs typeface="Arial"/>
              </a:rPr>
              <a:t>At risk goods (2) </a:t>
            </a:r>
          </a:p>
        </p:txBody>
      </p:sp>
    </p:spTree>
    <p:extLst>
      <p:ext uri="{BB962C8B-B14F-4D97-AF65-F5344CB8AC3E}">
        <p14:creationId xmlns:p14="http://schemas.microsoft.com/office/powerpoint/2010/main" val="83929602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1EDBFD-664A-4CC0-BAF8-65D2CDE3EB18}"/>
              </a:ext>
            </a:extLst>
          </p:cNvPr>
          <p:cNvSpPr>
            <a:spLocks noGrp="1"/>
          </p:cNvSpPr>
          <p:nvPr>
            <p:ph idx="1"/>
          </p:nvPr>
        </p:nvSpPr>
        <p:spPr>
          <a:xfrm>
            <a:off x="1029347" y="696678"/>
            <a:ext cx="10051463" cy="5150325"/>
          </a:xfrm>
        </p:spPr>
        <p:txBody>
          <a:bodyPr/>
          <a:lstStyle/>
          <a:p>
            <a:pPr marL="0" indent="0">
              <a:lnSpc>
                <a:spcPct val="100000"/>
              </a:lnSpc>
              <a:buNone/>
            </a:pPr>
            <a:r>
              <a:rPr lang="en-GB" sz="2000" dirty="0"/>
              <a:t>Goods brought into NI for processing are automatically at risk, unless the business meets one of the criteria:</a:t>
            </a:r>
          </a:p>
          <a:p>
            <a:pPr marL="269875" indent="-269875">
              <a:lnSpc>
                <a:spcPct val="100000"/>
              </a:lnSpc>
            </a:pPr>
            <a:r>
              <a:rPr lang="en-GB" sz="2000" dirty="0"/>
              <a:t>Small processor – businesses with an annual turnover less than £500,000 pa</a:t>
            </a:r>
          </a:p>
          <a:p>
            <a:pPr marL="269875" indent="-269875">
              <a:lnSpc>
                <a:spcPct val="100000"/>
              </a:lnSpc>
            </a:pPr>
            <a:r>
              <a:rPr lang="en-GB" sz="2000" dirty="0"/>
              <a:t>Approved processing sectors </a:t>
            </a:r>
          </a:p>
          <a:p>
            <a:pPr marL="539750" lvl="1" indent="-269875">
              <a:lnSpc>
                <a:spcPct val="100000"/>
              </a:lnSpc>
            </a:pPr>
            <a:r>
              <a:rPr lang="en-GB" dirty="0">
                <a:ea typeface="Geneva"/>
              </a:rPr>
              <a:t>Sale of food to end-consumers in the UK</a:t>
            </a:r>
          </a:p>
          <a:p>
            <a:pPr marL="539750" lvl="1" indent="-269875">
              <a:lnSpc>
                <a:spcPct val="100000"/>
              </a:lnSpc>
            </a:pPr>
            <a:r>
              <a:rPr lang="en-GB" dirty="0">
                <a:ea typeface="Geneva"/>
              </a:rPr>
              <a:t>Construction in NI</a:t>
            </a:r>
          </a:p>
          <a:p>
            <a:pPr marL="539750" lvl="1" indent="-269875">
              <a:lnSpc>
                <a:spcPct val="100000"/>
              </a:lnSpc>
            </a:pPr>
            <a:r>
              <a:rPr lang="en-GB" dirty="0">
                <a:ea typeface="Geneva"/>
              </a:rPr>
              <a:t>Not for profit activities in NI</a:t>
            </a:r>
          </a:p>
          <a:p>
            <a:pPr marL="539750" lvl="1" indent="-269875">
              <a:lnSpc>
                <a:spcPct val="100000"/>
              </a:lnSpc>
            </a:pPr>
            <a:r>
              <a:rPr lang="en-GB" dirty="0">
                <a:ea typeface="Geneva"/>
              </a:rPr>
              <a:t>Goods for use in health or care in NI</a:t>
            </a:r>
          </a:p>
          <a:p>
            <a:pPr marL="539750" lvl="1" indent="-269875">
              <a:lnSpc>
                <a:spcPct val="100000"/>
              </a:lnSpc>
            </a:pPr>
            <a:r>
              <a:rPr lang="en-GB" dirty="0">
                <a:ea typeface="Geneva"/>
              </a:rPr>
              <a:t>Final use of animal feed in NI</a:t>
            </a:r>
          </a:p>
          <a:p>
            <a:pPr marL="0" indent="0">
              <a:lnSpc>
                <a:spcPct val="100000"/>
              </a:lnSpc>
              <a:buNone/>
            </a:pPr>
            <a:r>
              <a:rPr lang="en-GB" sz="2000" dirty="0"/>
              <a:t>Other than the sale of food the processing must be carried out by the business moving the goods into NI</a:t>
            </a:r>
          </a:p>
          <a:p>
            <a:pPr marL="0" indent="0">
              <a:lnSpc>
                <a:spcPct val="100000"/>
              </a:lnSpc>
              <a:buNone/>
            </a:pPr>
            <a:r>
              <a:rPr lang="en-GB" sz="2000" dirty="0"/>
              <a:t>Businesses who meet these criteria must inform HMRC of this when applying for the UKTS. Once authorised they may declare goods for processing not at risk. They must keep supporting evidence. </a:t>
            </a:r>
          </a:p>
        </p:txBody>
      </p:sp>
      <p:sp>
        <p:nvSpPr>
          <p:cNvPr id="9" name="Rectangle 8">
            <a:extLst>
              <a:ext uri="{FF2B5EF4-FFF2-40B4-BE49-F238E27FC236}">
                <a16:creationId xmlns:a16="http://schemas.microsoft.com/office/drawing/2014/main" id="{F93CDE59-9F22-40AE-99A0-9BABC2261B9E}"/>
              </a:ext>
            </a:extLst>
          </p:cNvPr>
          <p:cNvSpPr/>
          <p:nvPr/>
        </p:nvSpPr>
        <p:spPr bwMode="auto">
          <a:xfrm>
            <a:off x="0" y="-87607"/>
            <a:ext cx="12192000" cy="515380"/>
          </a:xfrm>
          <a:prstGeom prst="rect">
            <a:avLst/>
          </a:prstGeom>
          <a:solidFill>
            <a:schemeClr val="tx2"/>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bodyPr>
          <a:lstStyle/>
          <a:p>
            <a:pPr algn="ctr" eaLnBrk="1" hangingPunct="1"/>
            <a:r>
              <a:rPr lang="en-GB">
                <a:solidFill>
                  <a:schemeClr val="bg1"/>
                </a:solidFill>
                <a:latin typeface="Arial"/>
                <a:ea typeface="Geneva"/>
                <a:cs typeface="Arial"/>
              </a:rPr>
              <a:t>Commercial processing</a:t>
            </a:r>
          </a:p>
        </p:txBody>
      </p:sp>
    </p:spTree>
    <p:extLst>
      <p:ext uri="{BB962C8B-B14F-4D97-AF65-F5344CB8AC3E}">
        <p14:creationId xmlns:p14="http://schemas.microsoft.com/office/powerpoint/2010/main" val="340684178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1EDBFD-664A-4CC0-BAF8-65D2CDE3EB18}"/>
              </a:ext>
            </a:extLst>
          </p:cNvPr>
          <p:cNvSpPr>
            <a:spLocks noGrp="1"/>
          </p:cNvSpPr>
          <p:nvPr>
            <p:ph idx="1"/>
          </p:nvPr>
        </p:nvSpPr>
        <p:spPr>
          <a:xfrm>
            <a:off x="170131" y="620728"/>
            <a:ext cx="11756258" cy="879826"/>
          </a:xfrm>
        </p:spPr>
        <p:txBody>
          <a:bodyPr/>
          <a:lstStyle/>
          <a:p>
            <a:pPr marL="269875" indent="-269875">
              <a:lnSpc>
                <a:spcPct val="100000"/>
              </a:lnSpc>
              <a:buFont typeface="Wingdings" panose="05000000000000000000" pitchFamily="2" charset="2"/>
              <a:buChar char="q"/>
            </a:pPr>
            <a:r>
              <a:rPr lang="en-GB" sz="2000" dirty="0"/>
              <a:t>To declare goods not at risk a business must be authorised to use the UK Trader Scheme</a:t>
            </a:r>
            <a:endParaRPr lang="en-US" dirty="0"/>
          </a:p>
          <a:p>
            <a:pPr marL="269875" indent="-269875">
              <a:lnSpc>
                <a:spcPct val="100000"/>
              </a:lnSpc>
              <a:buFont typeface="Wingdings" panose="05000000000000000000" pitchFamily="2" charset="2"/>
              <a:buChar char="q"/>
            </a:pPr>
            <a:r>
              <a:rPr lang="en-GB" sz="2000" dirty="0"/>
              <a:t>Open to businesses in all sectors and of all sizes</a:t>
            </a:r>
          </a:p>
          <a:p>
            <a:pPr marL="0" indent="0">
              <a:lnSpc>
                <a:spcPct val="100000"/>
              </a:lnSpc>
              <a:buNone/>
            </a:pPr>
            <a:endParaRPr lang="en-GB" sz="2000" u="sng" dirty="0"/>
          </a:p>
        </p:txBody>
      </p:sp>
      <p:sp>
        <p:nvSpPr>
          <p:cNvPr id="9" name="Rectangle 8">
            <a:extLst>
              <a:ext uri="{FF2B5EF4-FFF2-40B4-BE49-F238E27FC236}">
                <a16:creationId xmlns:a16="http://schemas.microsoft.com/office/drawing/2014/main" id="{F93CDE59-9F22-40AE-99A0-9BABC2261B9E}"/>
              </a:ext>
            </a:extLst>
          </p:cNvPr>
          <p:cNvSpPr/>
          <p:nvPr/>
        </p:nvSpPr>
        <p:spPr bwMode="auto">
          <a:xfrm>
            <a:off x="0" y="0"/>
            <a:ext cx="12192000" cy="515380"/>
          </a:xfrm>
          <a:prstGeom prst="rect">
            <a:avLst/>
          </a:prstGeom>
          <a:solidFill>
            <a:schemeClr val="tx2"/>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bodyPr>
          <a:lstStyle/>
          <a:p>
            <a:pPr algn="ctr" eaLnBrk="1" hangingPunct="1"/>
            <a:r>
              <a:rPr lang="en-GB">
                <a:solidFill>
                  <a:schemeClr val="bg1"/>
                </a:solidFill>
                <a:latin typeface="Arial"/>
                <a:ea typeface="Geneva"/>
                <a:cs typeface="Arial"/>
              </a:rPr>
              <a:t>UK Trader Scheme </a:t>
            </a:r>
          </a:p>
        </p:txBody>
      </p:sp>
      <p:sp>
        <p:nvSpPr>
          <p:cNvPr id="2" name="TextBox 1">
            <a:extLst>
              <a:ext uri="{FF2B5EF4-FFF2-40B4-BE49-F238E27FC236}">
                <a16:creationId xmlns:a16="http://schemas.microsoft.com/office/drawing/2014/main" id="{582528F5-6626-448E-8923-75E99BDDAD12}"/>
              </a:ext>
            </a:extLst>
          </p:cNvPr>
          <p:cNvSpPr txBox="1"/>
          <p:nvPr/>
        </p:nvSpPr>
        <p:spPr>
          <a:xfrm>
            <a:off x="170131" y="1383321"/>
            <a:ext cx="6136884" cy="4434932"/>
          </a:xfrm>
          <a:prstGeom prst="rect">
            <a:avLst/>
          </a:prstGeom>
          <a:noFill/>
        </p:spPr>
        <p:txBody>
          <a:bodyPr wrap="square" rtlCol="0">
            <a:spAutoFit/>
          </a:bodyPr>
          <a:lstStyle/>
          <a:p>
            <a:pPr>
              <a:lnSpc>
                <a:spcPct val="105000"/>
              </a:lnSpc>
            </a:pPr>
            <a:r>
              <a:rPr lang="en-GB" sz="1800" dirty="0"/>
              <a:t>Criteria:</a:t>
            </a:r>
          </a:p>
          <a:p>
            <a:pPr marL="285750" indent="-285750">
              <a:lnSpc>
                <a:spcPct val="105000"/>
              </a:lnSpc>
              <a:buFont typeface="Arial" panose="020B0604020202020204" pitchFamily="34" charset="0"/>
              <a:buChar char="•"/>
            </a:pPr>
            <a:r>
              <a:rPr lang="en-GB" sz="1800" dirty="0"/>
              <a:t>Established in NI, or</a:t>
            </a:r>
          </a:p>
          <a:p>
            <a:pPr marL="285750" indent="-285750">
              <a:lnSpc>
                <a:spcPct val="105000"/>
              </a:lnSpc>
              <a:buFont typeface="Arial" panose="020B0604020202020204" pitchFamily="34" charset="0"/>
              <a:buChar char="•"/>
            </a:pPr>
            <a:r>
              <a:rPr lang="en-GB" sz="1800" dirty="0"/>
              <a:t>Established in GB </a:t>
            </a:r>
          </a:p>
          <a:p>
            <a:pPr marL="742950" lvl="1" indent="-285750">
              <a:lnSpc>
                <a:spcPct val="105000"/>
              </a:lnSpc>
              <a:buFont typeface="Arial" panose="020B0604020202020204" pitchFamily="34" charset="0"/>
              <a:buChar char="•"/>
            </a:pPr>
            <a:r>
              <a:rPr lang="en-GB" sz="1800" dirty="0"/>
              <a:t>and have customs operations carried out in the UK </a:t>
            </a:r>
          </a:p>
          <a:p>
            <a:pPr marL="742950" lvl="1" indent="-285750">
              <a:lnSpc>
                <a:spcPct val="105000"/>
              </a:lnSpc>
              <a:buFont typeface="Arial" panose="020B0604020202020204" pitchFamily="34" charset="0"/>
              <a:buChar char="•"/>
            </a:pPr>
            <a:r>
              <a:rPr lang="en-GB" sz="1800" dirty="0"/>
              <a:t>and have indirect representation in NI </a:t>
            </a:r>
          </a:p>
          <a:p>
            <a:pPr marL="742950" lvl="1" indent="-285750">
              <a:lnSpc>
                <a:spcPct val="105000"/>
              </a:lnSpc>
              <a:buFont typeface="Arial" panose="020B0604020202020204" pitchFamily="34" charset="0"/>
              <a:buChar char="•"/>
            </a:pPr>
            <a:r>
              <a:rPr lang="en-GB" sz="1800" dirty="0"/>
              <a:t>and have a fixed place of business in NI where records are available and where goods are sold to, or provided for final use by end-consumers, and</a:t>
            </a:r>
          </a:p>
          <a:p>
            <a:pPr marL="742950" lvl="1" indent="-285750">
              <a:lnSpc>
                <a:spcPct val="105000"/>
              </a:lnSpc>
              <a:buFont typeface="Arial" panose="020B0604020202020204" pitchFamily="34" charset="0"/>
              <a:buChar char="•"/>
            </a:pPr>
            <a:endParaRPr lang="en-GB" sz="1800" dirty="0"/>
          </a:p>
          <a:p>
            <a:pPr marL="285750" indent="-285750">
              <a:lnSpc>
                <a:spcPct val="105000"/>
              </a:lnSpc>
              <a:buFont typeface="Arial" panose="020B0604020202020204" pitchFamily="34" charset="0"/>
              <a:buChar char="•"/>
            </a:pPr>
            <a:r>
              <a:rPr lang="en-GB" sz="1800" dirty="0"/>
              <a:t>Have no history of serious customs or tax infringements or other similar criminal offences of an economic nature, and </a:t>
            </a:r>
          </a:p>
          <a:p>
            <a:pPr marL="285750" indent="-285750">
              <a:lnSpc>
                <a:spcPct val="105000"/>
              </a:lnSpc>
              <a:buFont typeface="Arial" panose="020B0604020202020204" pitchFamily="34" charset="0"/>
              <a:buChar char="•"/>
            </a:pPr>
            <a:r>
              <a:rPr lang="en-GB" sz="1800" dirty="0"/>
              <a:t>Have sufficient controls of operations and record keeping to ensure can provide evidence to support not at risk declarations </a:t>
            </a:r>
          </a:p>
        </p:txBody>
      </p:sp>
      <p:sp>
        <p:nvSpPr>
          <p:cNvPr id="4" name="TextBox 3">
            <a:extLst>
              <a:ext uri="{FF2B5EF4-FFF2-40B4-BE49-F238E27FC236}">
                <a16:creationId xmlns:a16="http://schemas.microsoft.com/office/drawing/2014/main" id="{A591B508-797E-4C78-8214-1DECAEBC8925}"/>
              </a:ext>
            </a:extLst>
          </p:cNvPr>
          <p:cNvSpPr txBox="1"/>
          <p:nvPr/>
        </p:nvSpPr>
        <p:spPr>
          <a:xfrm>
            <a:off x="6588369" y="1383321"/>
            <a:ext cx="5433500" cy="501675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600" b="1" dirty="0"/>
              <a:t>If you supply goods to a business in Northern Ireland but do not have a fixed address in Northern Ireland</a:t>
            </a:r>
          </a:p>
          <a:p>
            <a:r>
              <a:rPr lang="en-GB" sz="1600" dirty="0"/>
              <a:t>Temporary approach if:</a:t>
            </a:r>
          </a:p>
          <a:p>
            <a:pPr marL="285750" indent="-285750">
              <a:buFont typeface="Arial" panose="020B0604020202020204" pitchFamily="34" charset="0"/>
              <a:buChar char="•"/>
            </a:pPr>
            <a:r>
              <a:rPr lang="en-GB" sz="1600" dirty="0"/>
              <a:t>you do not have a fixed address in Northern Ireland</a:t>
            </a:r>
          </a:p>
          <a:p>
            <a:pPr marL="285750" indent="-285750">
              <a:buFont typeface="Arial" panose="020B0604020202020204" pitchFamily="34" charset="0"/>
              <a:buChar char="•"/>
            </a:pPr>
            <a:r>
              <a:rPr lang="en-GB" sz="1600" dirty="0"/>
              <a:t>you supply goods to a business in Northern Ireland which has a fixed place of business from where those goods are provided for, or sold to end consumers, and that business is either:</a:t>
            </a:r>
          </a:p>
          <a:p>
            <a:pPr marL="742950" lvl="1" indent="-285750">
              <a:buFont typeface="Arial" panose="020B0604020202020204" pitchFamily="34" charset="0"/>
              <a:buChar char="•"/>
            </a:pPr>
            <a:r>
              <a:rPr lang="en-GB" sz="1600" dirty="0"/>
              <a:t>provisionally authorised under the UK Trader Scheme</a:t>
            </a:r>
          </a:p>
          <a:p>
            <a:pPr marL="742950" lvl="1" indent="-285750">
              <a:buFont typeface="Arial" panose="020B0604020202020204" pitchFamily="34" charset="0"/>
              <a:buChar char="•"/>
            </a:pPr>
            <a:r>
              <a:rPr lang="en-GB" sz="1600" dirty="0"/>
              <a:t>could be provisionally authorised, were they the importer of those goods</a:t>
            </a:r>
          </a:p>
          <a:p>
            <a:pPr marL="285750" indent="-285750">
              <a:buFont typeface="Arial" panose="020B0604020202020204" pitchFamily="34" charset="0"/>
              <a:buChar char="•"/>
            </a:pPr>
            <a:r>
              <a:rPr lang="en-GB" sz="1600" dirty="0"/>
              <a:t>To be provisionally authorised to declare goods not ‘at risk’, you must</a:t>
            </a:r>
          </a:p>
          <a:p>
            <a:pPr marL="742950" lvl="1" indent="-285750">
              <a:buFont typeface="Arial" panose="020B0604020202020204" pitchFamily="34" charset="0"/>
              <a:buChar char="•"/>
            </a:pPr>
            <a:r>
              <a:rPr lang="en-GB" sz="1600" dirty="0"/>
              <a:t>meet all of the other UK Trader Scheme criteria</a:t>
            </a:r>
          </a:p>
          <a:p>
            <a:pPr marL="742950" lvl="1" indent="-285750">
              <a:buFont typeface="Arial" panose="020B0604020202020204" pitchFamily="34" charset="0"/>
              <a:buChar char="•"/>
            </a:pPr>
            <a:r>
              <a:rPr lang="en-GB" sz="1600" dirty="0"/>
              <a:t>be able to declare not ‘at risk’ for end-use or sale to end consumers in the UK</a:t>
            </a:r>
          </a:p>
          <a:p>
            <a:pPr marL="742950" lvl="1" indent="-285750">
              <a:buFont typeface="Arial" panose="020B0604020202020204" pitchFamily="34" charset="0"/>
              <a:buChar char="•"/>
            </a:pPr>
            <a:endParaRPr lang="en-GB" sz="1600" dirty="0"/>
          </a:p>
          <a:p>
            <a:r>
              <a:rPr lang="en-GB" sz="1600" dirty="0"/>
              <a:t>There is further detail on the application process on gov.uk </a:t>
            </a:r>
          </a:p>
        </p:txBody>
      </p:sp>
    </p:spTree>
    <p:extLst>
      <p:ext uri="{BB962C8B-B14F-4D97-AF65-F5344CB8AC3E}">
        <p14:creationId xmlns:p14="http://schemas.microsoft.com/office/powerpoint/2010/main" val="313112741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1EDBFD-664A-4CC0-BAF8-65D2CDE3EB18}"/>
              </a:ext>
            </a:extLst>
          </p:cNvPr>
          <p:cNvSpPr>
            <a:spLocks noGrp="1"/>
          </p:cNvSpPr>
          <p:nvPr>
            <p:ph idx="1"/>
          </p:nvPr>
        </p:nvSpPr>
        <p:spPr>
          <a:xfrm>
            <a:off x="185170" y="599560"/>
            <a:ext cx="11575463" cy="5359502"/>
          </a:xfrm>
        </p:spPr>
        <p:txBody>
          <a:bodyPr/>
          <a:lstStyle/>
          <a:p>
            <a:pPr marL="0" indent="0">
              <a:lnSpc>
                <a:spcPct val="100000"/>
              </a:lnSpc>
              <a:buNone/>
            </a:pPr>
            <a:endParaRPr lang="en-GB" sz="2000" dirty="0"/>
          </a:p>
          <a:p>
            <a:pPr marL="0" indent="0">
              <a:lnSpc>
                <a:spcPct val="100000"/>
              </a:lnSpc>
              <a:buNone/>
            </a:pPr>
            <a:endParaRPr lang="en-GB" sz="2000" dirty="0"/>
          </a:p>
        </p:txBody>
      </p:sp>
      <p:sp>
        <p:nvSpPr>
          <p:cNvPr id="9" name="Rectangle 8">
            <a:extLst>
              <a:ext uri="{FF2B5EF4-FFF2-40B4-BE49-F238E27FC236}">
                <a16:creationId xmlns:a16="http://schemas.microsoft.com/office/drawing/2014/main" id="{F93CDE59-9F22-40AE-99A0-9BABC2261B9E}"/>
              </a:ext>
            </a:extLst>
          </p:cNvPr>
          <p:cNvSpPr/>
          <p:nvPr/>
        </p:nvSpPr>
        <p:spPr bwMode="auto">
          <a:xfrm>
            <a:off x="0" y="-87607"/>
            <a:ext cx="12192000" cy="515380"/>
          </a:xfrm>
          <a:prstGeom prst="rect">
            <a:avLst/>
          </a:prstGeom>
          <a:solidFill>
            <a:schemeClr val="tx2"/>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bodyPr>
          <a:lstStyle/>
          <a:p>
            <a:pPr algn="ctr" eaLnBrk="1" hangingPunct="1"/>
            <a:r>
              <a:rPr lang="en-GB" dirty="0">
                <a:solidFill>
                  <a:schemeClr val="bg1"/>
                </a:solidFill>
                <a:latin typeface="Arial"/>
                <a:ea typeface="Geneva"/>
                <a:cs typeface="Arial"/>
              </a:rPr>
              <a:t>Waivers</a:t>
            </a:r>
          </a:p>
        </p:txBody>
      </p:sp>
      <p:sp>
        <p:nvSpPr>
          <p:cNvPr id="2" name="TextBox 1">
            <a:extLst>
              <a:ext uri="{FF2B5EF4-FFF2-40B4-BE49-F238E27FC236}">
                <a16:creationId xmlns:a16="http://schemas.microsoft.com/office/drawing/2014/main" id="{F994AFE9-6761-4045-BFE8-8023F824F0DD}"/>
              </a:ext>
            </a:extLst>
          </p:cNvPr>
          <p:cNvSpPr txBox="1"/>
          <p:nvPr/>
        </p:nvSpPr>
        <p:spPr>
          <a:xfrm>
            <a:off x="100106" y="600634"/>
            <a:ext cx="11790081" cy="4857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8000"/>
              </a:lnSpc>
            </a:pPr>
            <a:r>
              <a:rPr lang="en-US" sz="1800" dirty="0">
                <a:solidFill>
                  <a:srgbClr val="0B0C0C"/>
                </a:solidFill>
                <a:latin typeface="+mn-lt"/>
                <a:ea typeface="Geneva"/>
              </a:rPr>
              <a:t>Businesses can claim a waiver for duty on goods brought into Northern Ireland from Great Britain which might otherwise incur ‘at risk’ tariffs if they have not exceeded the allowances set out below at the point the import declaration is submitted.</a:t>
            </a:r>
            <a:endParaRPr lang="en-US" sz="1800" dirty="0">
              <a:latin typeface="+mn-lt"/>
            </a:endParaRPr>
          </a:p>
          <a:p>
            <a:pPr>
              <a:lnSpc>
                <a:spcPct val="108000"/>
              </a:lnSpc>
              <a:buChar char="•"/>
            </a:pPr>
            <a:endParaRPr lang="en-US" sz="1800" dirty="0">
              <a:solidFill>
                <a:srgbClr val="0B0C0C"/>
              </a:solidFill>
              <a:latin typeface="+mn-lt"/>
              <a:ea typeface="Geneva"/>
            </a:endParaRPr>
          </a:p>
          <a:p>
            <a:pPr>
              <a:lnSpc>
                <a:spcPct val="108000"/>
              </a:lnSpc>
            </a:pPr>
            <a:r>
              <a:rPr lang="en-US" sz="1800" b="1" dirty="0">
                <a:solidFill>
                  <a:srgbClr val="0B0C0C"/>
                </a:solidFill>
                <a:latin typeface="+mn-lt"/>
                <a:ea typeface="Geneva"/>
              </a:rPr>
              <a:t>How much you can claim</a:t>
            </a:r>
            <a:endParaRPr lang="en-US" sz="1800" dirty="0">
              <a:latin typeface="+mn-lt"/>
            </a:endParaRPr>
          </a:p>
          <a:p>
            <a:pPr marL="285750" indent="-285750">
              <a:lnSpc>
                <a:spcPct val="108000"/>
              </a:lnSpc>
              <a:buFont typeface="Arial"/>
              <a:buChar char="•"/>
            </a:pPr>
            <a:r>
              <a:rPr lang="en-US" sz="1800" dirty="0">
                <a:solidFill>
                  <a:srgbClr val="0B0C0C"/>
                </a:solidFill>
                <a:latin typeface="+mn-lt"/>
                <a:ea typeface="Geneva"/>
              </a:rPr>
              <a:t>If you are eligible to claim a waiver you must do this at the point your import declaration is submitted. </a:t>
            </a:r>
          </a:p>
          <a:p>
            <a:pPr marL="285750" indent="-285750">
              <a:lnSpc>
                <a:spcPct val="108000"/>
              </a:lnSpc>
              <a:buFont typeface="Arial"/>
              <a:buChar char="•"/>
            </a:pPr>
            <a:r>
              <a:rPr lang="en-US" sz="1800" dirty="0">
                <a:solidFill>
                  <a:srgbClr val="0B0C0C"/>
                </a:solidFill>
                <a:latin typeface="+mn-lt"/>
                <a:ea typeface="Geneva"/>
              </a:rPr>
              <a:t>Waivers for duty on goods that would otherwise incur ‘at risk’ tariffs are provided in the form of ‘de minimis aid’. </a:t>
            </a:r>
            <a:endParaRPr lang="en-US" sz="1800" dirty="0">
              <a:latin typeface="+mn-lt"/>
            </a:endParaRPr>
          </a:p>
          <a:p>
            <a:pPr marL="285750" indent="-285750">
              <a:lnSpc>
                <a:spcPct val="108000"/>
              </a:lnSpc>
              <a:buFont typeface="Arial"/>
              <a:buChar char="•"/>
            </a:pPr>
            <a:r>
              <a:rPr lang="en-US" sz="1800" dirty="0">
                <a:solidFill>
                  <a:srgbClr val="0B0C0C"/>
                </a:solidFill>
                <a:latin typeface="+mn-lt"/>
                <a:ea typeface="Geneva"/>
              </a:rPr>
              <a:t>This is measured in euros.</a:t>
            </a:r>
            <a:endParaRPr lang="en-US" sz="1800" dirty="0">
              <a:latin typeface="+mn-lt"/>
            </a:endParaRPr>
          </a:p>
          <a:p>
            <a:pPr>
              <a:lnSpc>
                <a:spcPct val="108000"/>
              </a:lnSpc>
            </a:pPr>
            <a:endParaRPr lang="en-US" sz="1800" b="1" dirty="0">
              <a:solidFill>
                <a:srgbClr val="0B0C0C"/>
              </a:solidFill>
              <a:latin typeface="+mn-lt"/>
              <a:ea typeface="Geneva"/>
            </a:endParaRPr>
          </a:p>
          <a:p>
            <a:pPr>
              <a:lnSpc>
                <a:spcPct val="108000"/>
              </a:lnSpc>
            </a:pPr>
            <a:r>
              <a:rPr lang="en-US" sz="1800" b="1" dirty="0">
                <a:solidFill>
                  <a:srgbClr val="0B0C0C"/>
                </a:solidFill>
                <a:latin typeface="+mn-lt"/>
                <a:ea typeface="Geneva"/>
              </a:rPr>
              <a:t>Allowances and de minimis aid</a:t>
            </a:r>
            <a:endParaRPr lang="en-US" sz="1800" dirty="0">
              <a:latin typeface="+mn-lt"/>
            </a:endParaRPr>
          </a:p>
          <a:p>
            <a:pPr>
              <a:lnSpc>
                <a:spcPct val="108000"/>
              </a:lnSpc>
            </a:pPr>
            <a:r>
              <a:rPr lang="en-US" sz="1800" dirty="0">
                <a:solidFill>
                  <a:srgbClr val="0B0C0C"/>
                </a:solidFill>
                <a:latin typeface="+mn-lt"/>
                <a:ea typeface="Geneva"/>
              </a:rPr>
              <a:t>Most businesses can claim up to a maximum of €200,000 of aid over 3 tax years, lower allowances apply for certain sectors. </a:t>
            </a:r>
          </a:p>
          <a:p>
            <a:pPr>
              <a:lnSpc>
                <a:spcPct val="108000"/>
              </a:lnSpc>
            </a:pPr>
            <a:r>
              <a:rPr lang="en-US" sz="1800" dirty="0">
                <a:solidFill>
                  <a:srgbClr val="0B0C0C"/>
                </a:solidFill>
                <a:latin typeface="+mn-lt"/>
                <a:ea typeface="Geneva"/>
              </a:rPr>
              <a:t>The period of 3 years is assessed on a rolling basis.</a:t>
            </a:r>
          </a:p>
          <a:p>
            <a:pPr>
              <a:lnSpc>
                <a:spcPct val="108000"/>
              </a:lnSpc>
            </a:pPr>
            <a:r>
              <a:rPr lang="en-US" sz="1800" dirty="0">
                <a:solidFill>
                  <a:srgbClr val="0B0C0C"/>
                </a:solidFill>
                <a:latin typeface="+mn-lt"/>
                <a:ea typeface="Geneva"/>
              </a:rPr>
              <a:t>The maximum allowance includes all de minimis aid you claim over a period of 3 tax years such as:</a:t>
            </a:r>
            <a:endParaRPr lang="en-US" sz="1800" dirty="0">
              <a:latin typeface="+mn-lt"/>
            </a:endParaRPr>
          </a:p>
          <a:p>
            <a:pPr marL="285750" indent="-285750">
              <a:lnSpc>
                <a:spcPct val="108000"/>
              </a:lnSpc>
              <a:buFont typeface="Arial" panose="020B0604020202020204" pitchFamily="34" charset="0"/>
              <a:buChar char="•"/>
            </a:pPr>
            <a:r>
              <a:rPr lang="en-US" sz="1800" dirty="0">
                <a:solidFill>
                  <a:srgbClr val="0B0C0C"/>
                </a:solidFill>
                <a:latin typeface="+mn-lt"/>
                <a:ea typeface="Geneva"/>
              </a:rPr>
              <a:t>de minimis aid unrelated to waivers for Customs Duty</a:t>
            </a:r>
          </a:p>
          <a:p>
            <a:pPr marL="285750" indent="-285750">
              <a:lnSpc>
                <a:spcPct val="108000"/>
              </a:lnSpc>
              <a:buFont typeface="Arial" panose="020B0604020202020204" pitchFamily="34" charset="0"/>
              <a:buChar char="•"/>
            </a:pPr>
            <a:r>
              <a:rPr lang="en-US" sz="1800" dirty="0">
                <a:solidFill>
                  <a:srgbClr val="0B0C0C"/>
                </a:solidFill>
                <a:latin typeface="+mn-lt"/>
                <a:ea typeface="Geneva"/>
              </a:rPr>
              <a:t>de minimis aid granted through any other scheme - such as </a:t>
            </a:r>
            <a:r>
              <a:rPr lang="en-US" sz="1800" dirty="0">
                <a:solidFill>
                  <a:srgbClr val="4C2C92"/>
                </a:solidFill>
                <a:latin typeface="+mn-lt"/>
                <a:ea typeface="Geneva"/>
                <a:hlinkClick r:id="rId3"/>
              </a:rPr>
              <a:t>Employment Allowance</a:t>
            </a:r>
            <a:endParaRPr lang="en-US" sz="1800" dirty="0">
              <a:solidFill>
                <a:srgbClr val="4C2C92"/>
              </a:solidFill>
              <a:latin typeface="+mn-lt"/>
              <a:ea typeface="Geneva"/>
            </a:endParaRPr>
          </a:p>
        </p:txBody>
      </p:sp>
    </p:spTree>
    <p:extLst>
      <p:ext uri="{BB962C8B-B14F-4D97-AF65-F5344CB8AC3E}">
        <p14:creationId xmlns:p14="http://schemas.microsoft.com/office/powerpoint/2010/main" val="113410573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1332C931-08FF-450F-AF8F-1EF9FD69EB25}"/>
              </a:ext>
            </a:extLst>
          </p:cNvPr>
          <p:cNvSpPr/>
          <p:nvPr/>
        </p:nvSpPr>
        <p:spPr>
          <a:xfrm>
            <a:off x="398235" y="807377"/>
            <a:ext cx="4302492" cy="524324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9FBE5F91-4E25-4BC3-9359-D4F0C97E9A9E}"/>
              </a:ext>
            </a:extLst>
          </p:cNvPr>
          <p:cNvSpPr txBox="1"/>
          <p:nvPr/>
        </p:nvSpPr>
        <p:spPr>
          <a:xfrm>
            <a:off x="230820" y="26634"/>
            <a:ext cx="8939814" cy="461665"/>
          </a:xfrm>
          <a:prstGeom prst="rect">
            <a:avLst/>
          </a:prstGeom>
          <a:noFill/>
        </p:spPr>
        <p:txBody>
          <a:bodyPr wrap="square" rtlCol="0">
            <a:spAutoFit/>
          </a:bodyPr>
          <a:lstStyle/>
          <a:p>
            <a:r>
              <a:rPr lang="en-GB" sz="2400">
                <a:latin typeface="Arial" panose="020B0604020202020204" pitchFamily="34" charset="0"/>
                <a:cs typeface="Arial" panose="020B0604020202020204" pitchFamily="34" charset="0"/>
              </a:rPr>
              <a:t>Overview of GB-NI tariff options</a:t>
            </a:r>
          </a:p>
        </p:txBody>
      </p:sp>
      <p:sp>
        <p:nvSpPr>
          <p:cNvPr id="210" name="TextBox 209">
            <a:extLst>
              <a:ext uri="{FF2B5EF4-FFF2-40B4-BE49-F238E27FC236}">
                <a16:creationId xmlns:a16="http://schemas.microsoft.com/office/drawing/2014/main" id="{A533DE57-917E-448B-9F98-0338D4088D4E}"/>
              </a:ext>
            </a:extLst>
          </p:cNvPr>
          <p:cNvSpPr txBox="1"/>
          <p:nvPr/>
        </p:nvSpPr>
        <p:spPr>
          <a:xfrm>
            <a:off x="5332396" y="616017"/>
            <a:ext cx="6461369" cy="1323439"/>
          </a:xfrm>
          <a:prstGeom prst="rect">
            <a:avLst/>
          </a:prstGeom>
          <a:noFill/>
        </p:spPr>
        <p:txBody>
          <a:bodyPr wrap="square" lIns="91440" tIns="45720" rIns="91440" bIns="45720" rtlCol="0" anchor="t">
            <a:spAutoFit/>
          </a:bodyPr>
          <a:lstStyle/>
          <a:p>
            <a:pPr>
              <a:spcAft>
                <a:spcPts val="1200"/>
              </a:spcAft>
            </a:pPr>
            <a:r>
              <a:rPr lang="en-GB" sz="1400" dirty="0">
                <a:latin typeface="Arial"/>
                <a:cs typeface="Arial"/>
              </a:rPr>
              <a:t>Traders moving goods into NI from GB will have a range of options for reaching a zero-tariff outcome. The UKTS has been designed to be accessible to different types of traders, but not all traders will choose to use it.</a:t>
            </a:r>
          </a:p>
          <a:p>
            <a:pPr>
              <a:spcAft>
                <a:spcPts val="1200"/>
              </a:spcAft>
            </a:pPr>
            <a:r>
              <a:rPr lang="en-GB" sz="1400" dirty="0">
                <a:latin typeface="Arial"/>
                <a:cs typeface="Arial"/>
              </a:rPr>
              <a:t>The TSS will help traders to understand these options </a:t>
            </a:r>
            <a:r>
              <a:rPr lang="en-GB" sz="1400" dirty="0">
                <a:solidFill>
                  <a:srgbClr val="000000"/>
                </a:solidFill>
                <a:latin typeface="Arial"/>
                <a:cs typeface="Arial"/>
              </a:rPr>
              <a:t>and provide information to</a:t>
            </a:r>
            <a:r>
              <a:rPr lang="en-GB" sz="1400" dirty="0">
                <a:latin typeface="Arial"/>
                <a:cs typeface="Arial"/>
              </a:rPr>
              <a:t> help them choose the best approach to suit their specific circumstances</a:t>
            </a:r>
            <a:r>
              <a:rPr lang="en-GB" sz="1400" dirty="0">
                <a:latin typeface="Arial" panose="020B0604020202020204" pitchFamily="34" charset="0"/>
                <a:cs typeface="Arial" panose="020B0604020202020204" pitchFamily="34" charset="0"/>
              </a:rPr>
              <a:t>.</a:t>
            </a:r>
          </a:p>
        </p:txBody>
      </p:sp>
      <p:sp>
        <p:nvSpPr>
          <p:cNvPr id="212" name="Rectangle: Rounded Corners 211">
            <a:extLst>
              <a:ext uri="{FF2B5EF4-FFF2-40B4-BE49-F238E27FC236}">
                <a16:creationId xmlns:a16="http://schemas.microsoft.com/office/drawing/2014/main" id="{449EE061-52BA-4157-B837-301852E212EA}"/>
              </a:ext>
            </a:extLst>
          </p:cNvPr>
          <p:cNvSpPr/>
          <p:nvPr/>
        </p:nvSpPr>
        <p:spPr>
          <a:xfrm>
            <a:off x="5332396" y="1997341"/>
            <a:ext cx="1433392" cy="1397318"/>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latin typeface="Arial" panose="020B0604020202020204" pitchFamily="34" charset="0"/>
                <a:cs typeface="Arial" panose="020B0604020202020204" pitchFamily="34" charset="0"/>
              </a:rPr>
              <a:t>UK/EU Trade and Cooperation Agreement (TCA)</a:t>
            </a:r>
          </a:p>
        </p:txBody>
      </p:sp>
      <p:sp>
        <p:nvSpPr>
          <p:cNvPr id="213" name="Rectangle: Rounded Corners 212">
            <a:extLst>
              <a:ext uri="{FF2B5EF4-FFF2-40B4-BE49-F238E27FC236}">
                <a16:creationId xmlns:a16="http://schemas.microsoft.com/office/drawing/2014/main" id="{397EA48C-3D58-45D0-9157-CA3E37DCE00E}"/>
              </a:ext>
            </a:extLst>
          </p:cNvPr>
          <p:cNvSpPr/>
          <p:nvPr/>
        </p:nvSpPr>
        <p:spPr>
          <a:xfrm>
            <a:off x="5332396" y="3519653"/>
            <a:ext cx="1433392" cy="1397318"/>
          </a:xfrm>
          <a:prstGeom prst="round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latin typeface="Arial" panose="020B0604020202020204" pitchFamily="34" charset="0"/>
                <a:cs typeface="Arial" panose="020B0604020202020204" pitchFamily="34" charset="0"/>
              </a:rPr>
              <a:t>UK Trader Scheme (UKTS)</a:t>
            </a:r>
          </a:p>
        </p:txBody>
      </p:sp>
      <p:sp>
        <p:nvSpPr>
          <p:cNvPr id="214" name="Rectangle: Rounded Corners 213">
            <a:extLst>
              <a:ext uri="{FF2B5EF4-FFF2-40B4-BE49-F238E27FC236}">
                <a16:creationId xmlns:a16="http://schemas.microsoft.com/office/drawing/2014/main" id="{7A315D4C-C882-4C1F-8A05-9C5CF6AFA25D}"/>
              </a:ext>
            </a:extLst>
          </p:cNvPr>
          <p:cNvSpPr/>
          <p:nvPr/>
        </p:nvSpPr>
        <p:spPr>
          <a:xfrm>
            <a:off x="5332396" y="5041966"/>
            <a:ext cx="1433392" cy="1397318"/>
          </a:xfrm>
          <a:prstGeom prst="roundRect">
            <a:avLst/>
          </a:prstGeom>
          <a:solidFill>
            <a:srgbClr val="FCDAF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latin typeface="Arial" panose="020B0604020202020204" pitchFamily="34" charset="0"/>
                <a:cs typeface="Arial" panose="020B0604020202020204" pitchFamily="34" charset="0"/>
              </a:rPr>
              <a:t>Waivers</a:t>
            </a:r>
          </a:p>
        </p:txBody>
      </p:sp>
      <p:grpSp>
        <p:nvGrpSpPr>
          <p:cNvPr id="59" name="Group 58">
            <a:extLst>
              <a:ext uri="{FF2B5EF4-FFF2-40B4-BE49-F238E27FC236}">
                <a16:creationId xmlns:a16="http://schemas.microsoft.com/office/drawing/2014/main" id="{DD586F8F-A78E-473C-B7D2-D36A8FF40916}"/>
              </a:ext>
            </a:extLst>
          </p:cNvPr>
          <p:cNvGrpSpPr/>
          <p:nvPr/>
        </p:nvGrpSpPr>
        <p:grpSpPr>
          <a:xfrm>
            <a:off x="726931" y="891527"/>
            <a:ext cx="3910018" cy="5018604"/>
            <a:chOff x="6519515" y="314128"/>
            <a:chExt cx="3910018" cy="5018604"/>
          </a:xfrm>
        </p:grpSpPr>
        <p:sp>
          <p:nvSpPr>
            <p:cNvPr id="181" name="Rectangle: Rounded Corners 180">
              <a:extLst>
                <a:ext uri="{FF2B5EF4-FFF2-40B4-BE49-F238E27FC236}">
                  <a16:creationId xmlns:a16="http://schemas.microsoft.com/office/drawing/2014/main" id="{402BE7BF-CCE1-403D-AF24-72C89CED83BC}"/>
                </a:ext>
              </a:extLst>
            </p:cNvPr>
            <p:cNvSpPr/>
            <p:nvPr/>
          </p:nvSpPr>
          <p:spPr>
            <a:xfrm>
              <a:off x="8097640" y="1464675"/>
              <a:ext cx="423512" cy="1147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a:solidFill>
                    <a:schemeClr val="tx1"/>
                  </a:solidFill>
                  <a:latin typeface="Arial" panose="020B0604020202020204" pitchFamily="34" charset="0"/>
                  <a:cs typeface="Arial" panose="020B0604020202020204" pitchFamily="34" charset="0"/>
                </a:rPr>
                <a:t>YES</a:t>
              </a:r>
            </a:p>
          </p:txBody>
        </p:sp>
        <p:sp>
          <p:nvSpPr>
            <p:cNvPr id="189" name="Rectangle: Rounded Corners 188">
              <a:extLst>
                <a:ext uri="{FF2B5EF4-FFF2-40B4-BE49-F238E27FC236}">
                  <a16:creationId xmlns:a16="http://schemas.microsoft.com/office/drawing/2014/main" id="{38655582-6066-4EFD-AA50-5C26FF67709F}"/>
                </a:ext>
              </a:extLst>
            </p:cNvPr>
            <p:cNvSpPr/>
            <p:nvPr/>
          </p:nvSpPr>
          <p:spPr>
            <a:xfrm>
              <a:off x="7005027" y="4709842"/>
              <a:ext cx="423512" cy="1147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a:solidFill>
                    <a:schemeClr val="tx1"/>
                  </a:solidFill>
                  <a:latin typeface="Arial" panose="020B0604020202020204" pitchFamily="34" charset="0"/>
                  <a:cs typeface="Arial" panose="020B0604020202020204" pitchFamily="34" charset="0"/>
                </a:rPr>
                <a:t>NO</a:t>
              </a:r>
            </a:p>
          </p:txBody>
        </p:sp>
        <p:sp>
          <p:nvSpPr>
            <p:cNvPr id="203" name="Rectangle: Rounded Corners 202">
              <a:extLst>
                <a:ext uri="{FF2B5EF4-FFF2-40B4-BE49-F238E27FC236}">
                  <a16:creationId xmlns:a16="http://schemas.microsoft.com/office/drawing/2014/main" id="{11580806-72EE-42F7-B8CC-A3AF930264E7}"/>
                </a:ext>
              </a:extLst>
            </p:cNvPr>
            <p:cNvSpPr/>
            <p:nvPr/>
          </p:nvSpPr>
          <p:spPr>
            <a:xfrm>
              <a:off x="8095796" y="2766266"/>
              <a:ext cx="423512" cy="1147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a:solidFill>
                    <a:schemeClr val="tx1"/>
                  </a:solidFill>
                  <a:latin typeface="Arial" panose="020B0604020202020204" pitchFamily="34" charset="0"/>
                  <a:cs typeface="Arial" panose="020B0604020202020204" pitchFamily="34" charset="0"/>
                </a:rPr>
                <a:t>YES</a:t>
              </a:r>
            </a:p>
          </p:txBody>
        </p:sp>
        <p:sp>
          <p:nvSpPr>
            <p:cNvPr id="182" name="Rectangle: Rounded Corners 181">
              <a:extLst>
                <a:ext uri="{FF2B5EF4-FFF2-40B4-BE49-F238E27FC236}">
                  <a16:creationId xmlns:a16="http://schemas.microsoft.com/office/drawing/2014/main" id="{FF2D405F-1BA1-4AAE-BFBE-A616F48AF7B3}"/>
                </a:ext>
              </a:extLst>
            </p:cNvPr>
            <p:cNvSpPr/>
            <p:nvPr/>
          </p:nvSpPr>
          <p:spPr>
            <a:xfrm>
              <a:off x="8083504" y="2117397"/>
              <a:ext cx="423512" cy="1147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a:solidFill>
                    <a:schemeClr val="tx1"/>
                  </a:solidFill>
                  <a:latin typeface="Arial" panose="020B0604020202020204" pitchFamily="34" charset="0"/>
                  <a:cs typeface="Arial" panose="020B0604020202020204" pitchFamily="34" charset="0"/>
                </a:rPr>
                <a:t>NO</a:t>
              </a:r>
            </a:p>
          </p:txBody>
        </p:sp>
        <p:sp>
          <p:nvSpPr>
            <p:cNvPr id="105" name="Rectangle: Rounded Corners 104">
              <a:extLst>
                <a:ext uri="{FF2B5EF4-FFF2-40B4-BE49-F238E27FC236}">
                  <a16:creationId xmlns:a16="http://schemas.microsoft.com/office/drawing/2014/main" id="{4D902D20-C12A-464C-9810-ACD9F98F2B0E}"/>
                </a:ext>
              </a:extLst>
            </p:cNvPr>
            <p:cNvSpPr/>
            <p:nvPr/>
          </p:nvSpPr>
          <p:spPr>
            <a:xfrm>
              <a:off x="7583939" y="314128"/>
              <a:ext cx="1781175" cy="461665"/>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solidFill>
                    <a:schemeClr val="tx1"/>
                  </a:solidFill>
                  <a:latin typeface="Arial" panose="020B0604020202020204" pitchFamily="34" charset="0"/>
                  <a:cs typeface="Arial" panose="020B0604020202020204" pitchFamily="34" charset="0"/>
                </a:rPr>
                <a:t>Is EU duty zero? This includes UK-originating goods under UK/EU TCA</a:t>
              </a:r>
            </a:p>
          </p:txBody>
        </p:sp>
        <p:sp>
          <p:nvSpPr>
            <p:cNvPr id="106" name="Rectangle: Rounded Corners 105">
              <a:extLst>
                <a:ext uri="{FF2B5EF4-FFF2-40B4-BE49-F238E27FC236}">
                  <a16:creationId xmlns:a16="http://schemas.microsoft.com/office/drawing/2014/main" id="{477ADD52-190F-494D-BBBE-4229DB729768}"/>
                </a:ext>
              </a:extLst>
            </p:cNvPr>
            <p:cNvSpPr/>
            <p:nvPr/>
          </p:nvSpPr>
          <p:spPr>
            <a:xfrm>
              <a:off x="7583943" y="962347"/>
              <a:ext cx="1781175" cy="461665"/>
            </a:xfrm>
            <a:prstGeom prst="round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solidFill>
                    <a:schemeClr val="tx1"/>
                  </a:solidFill>
                  <a:latin typeface="Arial" panose="020B0604020202020204" pitchFamily="34" charset="0"/>
                  <a:cs typeface="Arial" panose="020B0604020202020204" pitchFamily="34" charset="0"/>
                </a:rPr>
                <a:t>Does the trader have UKTS authorisation?</a:t>
              </a:r>
            </a:p>
          </p:txBody>
        </p:sp>
        <p:sp>
          <p:nvSpPr>
            <p:cNvPr id="153" name="Rectangle: Rounded Corners 152">
              <a:extLst>
                <a:ext uri="{FF2B5EF4-FFF2-40B4-BE49-F238E27FC236}">
                  <a16:creationId xmlns:a16="http://schemas.microsoft.com/office/drawing/2014/main" id="{BDCB0CDD-33E6-4E63-B855-860D4AF65389}"/>
                </a:ext>
              </a:extLst>
            </p:cNvPr>
            <p:cNvSpPr/>
            <p:nvPr/>
          </p:nvSpPr>
          <p:spPr>
            <a:xfrm>
              <a:off x="7583943" y="1610566"/>
              <a:ext cx="1781175" cy="461665"/>
            </a:xfrm>
            <a:prstGeom prst="round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solidFill>
                    <a:schemeClr val="tx1"/>
                  </a:solidFill>
                  <a:latin typeface="Arial" panose="020B0604020202020204" pitchFamily="34" charset="0"/>
                  <a:cs typeface="Arial" panose="020B0604020202020204" pitchFamily="34" charset="0"/>
                </a:rPr>
                <a:t>Is the good subject EU trade defence measures?</a:t>
              </a:r>
            </a:p>
          </p:txBody>
        </p:sp>
        <p:sp>
          <p:nvSpPr>
            <p:cNvPr id="157" name="Rectangle: Rounded Corners 156">
              <a:extLst>
                <a:ext uri="{FF2B5EF4-FFF2-40B4-BE49-F238E27FC236}">
                  <a16:creationId xmlns:a16="http://schemas.microsoft.com/office/drawing/2014/main" id="{BFD2550C-8EAF-40BD-8E20-EFFCF2C15440}"/>
                </a:ext>
              </a:extLst>
            </p:cNvPr>
            <p:cNvSpPr/>
            <p:nvPr/>
          </p:nvSpPr>
          <p:spPr>
            <a:xfrm>
              <a:off x="6519516" y="4204298"/>
              <a:ext cx="1781175" cy="461665"/>
            </a:xfrm>
            <a:prstGeom prst="roundRect">
              <a:avLst/>
            </a:prstGeom>
            <a:solidFill>
              <a:srgbClr val="FCDAF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a:solidFill>
                    <a:schemeClr val="tx1"/>
                  </a:solidFill>
                  <a:latin typeface="Arial" panose="020B0604020202020204" pitchFamily="34" charset="0"/>
                  <a:cs typeface="Arial" panose="020B0604020202020204" pitchFamily="34" charset="0"/>
                </a:rPr>
                <a:t>Does the trader have de minimis waiver capacity?</a:t>
              </a:r>
            </a:p>
          </p:txBody>
        </p:sp>
        <p:sp>
          <p:nvSpPr>
            <p:cNvPr id="158" name="Rectangle: Rounded Corners 157">
              <a:extLst>
                <a:ext uri="{FF2B5EF4-FFF2-40B4-BE49-F238E27FC236}">
                  <a16:creationId xmlns:a16="http://schemas.microsoft.com/office/drawing/2014/main" id="{B39C8F96-532D-4CC6-B0A8-98444DFFA73C}"/>
                </a:ext>
              </a:extLst>
            </p:cNvPr>
            <p:cNvSpPr/>
            <p:nvPr/>
          </p:nvSpPr>
          <p:spPr>
            <a:xfrm>
              <a:off x="6519515" y="4871067"/>
              <a:ext cx="1781175" cy="461665"/>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b="1">
                  <a:solidFill>
                    <a:srgbClr val="C00000"/>
                  </a:solidFill>
                  <a:latin typeface="Arial" panose="020B0604020202020204" pitchFamily="34" charset="0"/>
                  <a:cs typeface="Arial" panose="020B0604020202020204" pitchFamily="34" charset="0"/>
                </a:rPr>
                <a:t>EU duty</a:t>
              </a:r>
            </a:p>
          </p:txBody>
        </p:sp>
        <p:sp>
          <p:nvSpPr>
            <p:cNvPr id="197" name="Rectangle: Rounded Corners 196">
              <a:extLst>
                <a:ext uri="{FF2B5EF4-FFF2-40B4-BE49-F238E27FC236}">
                  <a16:creationId xmlns:a16="http://schemas.microsoft.com/office/drawing/2014/main" id="{AE627E73-11ED-4D1D-BAE1-C9588D68ED5D}"/>
                </a:ext>
              </a:extLst>
            </p:cNvPr>
            <p:cNvSpPr/>
            <p:nvPr/>
          </p:nvSpPr>
          <p:spPr>
            <a:xfrm>
              <a:off x="8648358" y="3556082"/>
              <a:ext cx="1781175" cy="461665"/>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a:solidFill>
                    <a:schemeClr val="tx1"/>
                  </a:solidFill>
                  <a:latin typeface="Arial" panose="020B0604020202020204" pitchFamily="34" charset="0"/>
                  <a:cs typeface="Arial" panose="020B0604020202020204" pitchFamily="34" charset="0"/>
                </a:rPr>
                <a:t>Not at risk</a:t>
              </a:r>
            </a:p>
          </p:txBody>
        </p:sp>
        <p:sp>
          <p:nvSpPr>
            <p:cNvPr id="198" name="Rectangle: Rounded Corners 197">
              <a:extLst>
                <a:ext uri="{FF2B5EF4-FFF2-40B4-BE49-F238E27FC236}">
                  <a16:creationId xmlns:a16="http://schemas.microsoft.com/office/drawing/2014/main" id="{A53ED7F5-9E5D-4327-84D0-7ECB467F342F}"/>
                </a:ext>
              </a:extLst>
            </p:cNvPr>
            <p:cNvSpPr/>
            <p:nvPr/>
          </p:nvSpPr>
          <p:spPr>
            <a:xfrm>
              <a:off x="6519516" y="3556082"/>
              <a:ext cx="1781175" cy="461665"/>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a:solidFill>
                    <a:schemeClr val="tx1"/>
                  </a:solidFill>
                  <a:latin typeface="Arial" panose="020B0604020202020204" pitchFamily="34" charset="0"/>
                  <a:cs typeface="Arial" panose="020B0604020202020204" pitchFamily="34" charset="0"/>
                </a:rPr>
                <a:t>At risk</a:t>
              </a:r>
            </a:p>
          </p:txBody>
        </p:sp>
        <p:sp>
          <p:nvSpPr>
            <p:cNvPr id="162" name="Rectangle: Rounded Corners 161">
              <a:extLst>
                <a:ext uri="{FF2B5EF4-FFF2-40B4-BE49-F238E27FC236}">
                  <a16:creationId xmlns:a16="http://schemas.microsoft.com/office/drawing/2014/main" id="{D51FA31B-6065-4DC0-BF0B-EBC8B931D088}"/>
                </a:ext>
              </a:extLst>
            </p:cNvPr>
            <p:cNvSpPr/>
            <p:nvPr/>
          </p:nvSpPr>
          <p:spPr>
            <a:xfrm>
              <a:off x="8648357" y="4871067"/>
              <a:ext cx="1781175" cy="461665"/>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b="1">
                  <a:solidFill>
                    <a:schemeClr val="accent6">
                      <a:lumMod val="50000"/>
                    </a:schemeClr>
                  </a:solidFill>
                  <a:latin typeface="Arial" panose="020B0604020202020204" pitchFamily="34" charset="0"/>
                  <a:cs typeface="Arial" panose="020B0604020202020204" pitchFamily="34" charset="0"/>
                </a:rPr>
                <a:t>Zero duty</a:t>
              </a:r>
            </a:p>
          </p:txBody>
        </p:sp>
        <p:cxnSp>
          <p:nvCxnSpPr>
            <p:cNvPr id="163" name="Straight Arrow Connector 162">
              <a:extLst>
                <a:ext uri="{FF2B5EF4-FFF2-40B4-BE49-F238E27FC236}">
                  <a16:creationId xmlns:a16="http://schemas.microsoft.com/office/drawing/2014/main" id="{4D591034-5D07-4BA2-9EE4-1CE24C58827D}"/>
                </a:ext>
              </a:extLst>
            </p:cNvPr>
            <p:cNvCxnSpPr>
              <a:cxnSpLocks/>
              <a:stCxn id="105" idx="2"/>
              <a:endCxn id="106" idx="0"/>
            </p:cNvCxnSpPr>
            <p:nvPr/>
          </p:nvCxnSpPr>
          <p:spPr>
            <a:xfrm>
              <a:off x="8474527" y="775793"/>
              <a:ext cx="4" cy="1865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4" name="Connector: Elbow 163">
              <a:extLst>
                <a:ext uri="{FF2B5EF4-FFF2-40B4-BE49-F238E27FC236}">
                  <a16:creationId xmlns:a16="http://schemas.microsoft.com/office/drawing/2014/main" id="{A4164B4E-17A5-4D2D-8CF4-EAFF4CEA958C}"/>
                </a:ext>
              </a:extLst>
            </p:cNvPr>
            <p:cNvCxnSpPr>
              <a:cxnSpLocks/>
              <a:stCxn id="105" idx="3"/>
              <a:endCxn id="197" idx="0"/>
            </p:cNvCxnSpPr>
            <p:nvPr/>
          </p:nvCxnSpPr>
          <p:spPr>
            <a:xfrm>
              <a:off x="9365114" y="544961"/>
              <a:ext cx="173832" cy="3011121"/>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65" name="Straight Arrow Connector 164">
              <a:extLst>
                <a:ext uri="{FF2B5EF4-FFF2-40B4-BE49-F238E27FC236}">
                  <a16:creationId xmlns:a16="http://schemas.microsoft.com/office/drawing/2014/main" id="{272B0C73-20C5-4AB2-B1A3-3F4AF910A9CC}"/>
                </a:ext>
              </a:extLst>
            </p:cNvPr>
            <p:cNvCxnSpPr>
              <a:cxnSpLocks/>
              <a:stCxn id="197" idx="2"/>
              <a:endCxn id="162" idx="0"/>
            </p:cNvCxnSpPr>
            <p:nvPr/>
          </p:nvCxnSpPr>
          <p:spPr>
            <a:xfrm flipH="1">
              <a:off x="9538945" y="4017747"/>
              <a:ext cx="1" cy="8533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8" name="Straight Arrow Connector 167">
              <a:extLst>
                <a:ext uri="{FF2B5EF4-FFF2-40B4-BE49-F238E27FC236}">
                  <a16:creationId xmlns:a16="http://schemas.microsoft.com/office/drawing/2014/main" id="{1BD02DEC-4817-4F59-B868-3C4BB809BD97}"/>
                </a:ext>
              </a:extLst>
            </p:cNvPr>
            <p:cNvCxnSpPr>
              <a:cxnSpLocks/>
              <a:stCxn id="106" idx="2"/>
              <a:endCxn id="153" idx="0"/>
            </p:cNvCxnSpPr>
            <p:nvPr/>
          </p:nvCxnSpPr>
          <p:spPr>
            <a:xfrm>
              <a:off x="8474531" y="1424012"/>
              <a:ext cx="0" cy="1865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9" name="Straight Arrow Connector 168">
              <a:extLst>
                <a:ext uri="{FF2B5EF4-FFF2-40B4-BE49-F238E27FC236}">
                  <a16:creationId xmlns:a16="http://schemas.microsoft.com/office/drawing/2014/main" id="{ADABF76D-E07F-468E-A2CE-3EA6124F4628}"/>
                </a:ext>
              </a:extLst>
            </p:cNvPr>
            <p:cNvCxnSpPr>
              <a:cxnSpLocks/>
              <a:stCxn id="153" idx="2"/>
              <a:endCxn id="195" idx="0"/>
            </p:cNvCxnSpPr>
            <p:nvPr/>
          </p:nvCxnSpPr>
          <p:spPr>
            <a:xfrm>
              <a:off x="8474531" y="2072231"/>
              <a:ext cx="0" cy="1865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0" name="Straight Arrow Connector 169">
              <a:extLst>
                <a:ext uri="{FF2B5EF4-FFF2-40B4-BE49-F238E27FC236}">
                  <a16:creationId xmlns:a16="http://schemas.microsoft.com/office/drawing/2014/main" id="{A7334C5C-B0C9-40CA-B103-BFFA69E0C1D2}"/>
                </a:ext>
              </a:extLst>
            </p:cNvPr>
            <p:cNvCxnSpPr>
              <a:cxnSpLocks/>
              <a:stCxn id="198" idx="2"/>
              <a:endCxn id="157" idx="0"/>
            </p:cNvCxnSpPr>
            <p:nvPr/>
          </p:nvCxnSpPr>
          <p:spPr>
            <a:xfrm>
              <a:off x="7410104" y="4017747"/>
              <a:ext cx="0" cy="18655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1" name="Straight Arrow Connector 170">
              <a:extLst>
                <a:ext uri="{FF2B5EF4-FFF2-40B4-BE49-F238E27FC236}">
                  <a16:creationId xmlns:a16="http://schemas.microsoft.com/office/drawing/2014/main" id="{CFFD490D-52EF-4962-8AFE-E92FB6E5B490}"/>
                </a:ext>
              </a:extLst>
            </p:cNvPr>
            <p:cNvCxnSpPr>
              <a:cxnSpLocks/>
              <a:stCxn id="157" idx="2"/>
              <a:endCxn id="158" idx="0"/>
            </p:cNvCxnSpPr>
            <p:nvPr/>
          </p:nvCxnSpPr>
          <p:spPr>
            <a:xfrm flipH="1">
              <a:off x="7410103" y="4665963"/>
              <a:ext cx="1" cy="20510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6" name="Connector: Elbow 175">
              <a:extLst>
                <a:ext uri="{FF2B5EF4-FFF2-40B4-BE49-F238E27FC236}">
                  <a16:creationId xmlns:a16="http://schemas.microsoft.com/office/drawing/2014/main" id="{E0253029-C58C-462A-89A4-ECAE3B3CBB68}"/>
                </a:ext>
              </a:extLst>
            </p:cNvPr>
            <p:cNvCxnSpPr>
              <a:cxnSpLocks/>
              <a:stCxn id="106" idx="1"/>
              <a:endCxn id="198" idx="0"/>
            </p:cNvCxnSpPr>
            <p:nvPr/>
          </p:nvCxnSpPr>
          <p:spPr>
            <a:xfrm rot="10800000" flipV="1">
              <a:off x="7410105" y="1193180"/>
              <a:ext cx="173839" cy="2362902"/>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77" name="Connector: Elbow 176">
              <a:extLst>
                <a:ext uri="{FF2B5EF4-FFF2-40B4-BE49-F238E27FC236}">
                  <a16:creationId xmlns:a16="http://schemas.microsoft.com/office/drawing/2014/main" id="{DE92856C-876B-40D1-AF04-8D0B31B49E8F}"/>
                </a:ext>
              </a:extLst>
            </p:cNvPr>
            <p:cNvCxnSpPr>
              <a:cxnSpLocks/>
              <a:stCxn id="153" idx="1"/>
              <a:endCxn id="198" idx="0"/>
            </p:cNvCxnSpPr>
            <p:nvPr/>
          </p:nvCxnSpPr>
          <p:spPr>
            <a:xfrm rot="10800000" flipV="1">
              <a:off x="7410105" y="1841398"/>
              <a:ext cx="173839" cy="1714683"/>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79" name="Connector: Elbow 178">
              <a:extLst>
                <a:ext uri="{FF2B5EF4-FFF2-40B4-BE49-F238E27FC236}">
                  <a16:creationId xmlns:a16="http://schemas.microsoft.com/office/drawing/2014/main" id="{C8AEF27F-D40A-4DE4-B3B0-0F5CCD9B23F1}"/>
                </a:ext>
              </a:extLst>
            </p:cNvPr>
            <p:cNvCxnSpPr>
              <a:cxnSpLocks/>
              <a:stCxn id="157" idx="3"/>
              <a:endCxn id="162" idx="1"/>
            </p:cNvCxnSpPr>
            <p:nvPr/>
          </p:nvCxnSpPr>
          <p:spPr>
            <a:xfrm>
              <a:off x="8300691" y="4435131"/>
              <a:ext cx="347666" cy="666769"/>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sp>
          <p:nvSpPr>
            <p:cNvPr id="180" name="Rectangle: Rounded Corners 179">
              <a:extLst>
                <a:ext uri="{FF2B5EF4-FFF2-40B4-BE49-F238E27FC236}">
                  <a16:creationId xmlns:a16="http://schemas.microsoft.com/office/drawing/2014/main" id="{248DAEA0-356A-44B7-A88F-7A5890D8AD51}"/>
                </a:ext>
              </a:extLst>
            </p:cNvPr>
            <p:cNvSpPr/>
            <p:nvPr/>
          </p:nvSpPr>
          <p:spPr>
            <a:xfrm>
              <a:off x="9327188" y="811465"/>
              <a:ext cx="423512" cy="1147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solidFill>
                    <a:schemeClr val="tx1"/>
                  </a:solidFill>
                  <a:latin typeface="Arial" panose="020B0604020202020204" pitchFamily="34" charset="0"/>
                  <a:cs typeface="Arial" panose="020B0604020202020204" pitchFamily="34" charset="0"/>
                </a:rPr>
                <a:t>YES</a:t>
              </a:r>
            </a:p>
          </p:txBody>
        </p:sp>
        <p:sp>
          <p:nvSpPr>
            <p:cNvPr id="184" name="Rectangle: Rounded Corners 183">
              <a:extLst>
                <a:ext uri="{FF2B5EF4-FFF2-40B4-BE49-F238E27FC236}">
                  <a16:creationId xmlns:a16="http://schemas.microsoft.com/office/drawing/2014/main" id="{910C61AE-A44C-4218-9873-1EEC2B46AD30}"/>
                </a:ext>
              </a:extLst>
            </p:cNvPr>
            <p:cNvSpPr/>
            <p:nvPr/>
          </p:nvSpPr>
          <p:spPr>
            <a:xfrm>
              <a:off x="8095796" y="802411"/>
              <a:ext cx="423512" cy="11476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a:solidFill>
                    <a:schemeClr val="tx1"/>
                  </a:solidFill>
                  <a:latin typeface="Arial" panose="020B0604020202020204" pitchFamily="34" charset="0"/>
                  <a:cs typeface="Arial" panose="020B0604020202020204" pitchFamily="34" charset="0"/>
                </a:rPr>
                <a:t>NO</a:t>
              </a:r>
            </a:p>
          </p:txBody>
        </p:sp>
        <p:sp>
          <p:nvSpPr>
            <p:cNvPr id="185" name="Rectangle: Rounded Corners 184">
              <a:extLst>
                <a:ext uri="{FF2B5EF4-FFF2-40B4-BE49-F238E27FC236}">
                  <a16:creationId xmlns:a16="http://schemas.microsoft.com/office/drawing/2014/main" id="{56218343-B6AE-4222-92E4-1EF6E9DAC5C8}"/>
                </a:ext>
              </a:extLst>
            </p:cNvPr>
            <p:cNvSpPr/>
            <p:nvPr/>
          </p:nvSpPr>
          <p:spPr>
            <a:xfrm>
              <a:off x="7198344" y="1466782"/>
              <a:ext cx="423512" cy="11476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solidFill>
                    <a:schemeClr val="tx1"/>
                  </a:solidFill>
                  <a:latin typeface="Arial" panose="020B0604020202020204" pitchFamily="34" charset="0"/>
                  <a:cs typeface="Arial" panose="020B0604020202020204" pitchFamily="34" charset="0"/>
                </a:rPr>
                <a:t>NO</a:t>
              </a:r>
            </a:p>
          </p:txBody>
        </p:sp>
        <p:sp>
          <p:nvSpPr>
            <p:cNvPr id="187" name="Rectangle: Rounded Corners 186">
              <a:extLst>
                <a:ext uri="{FF2B5EF4-FFF2-40B4-BE49-F238E27FC236}">
                  <a16:creationId xmlns:a16="http://schemas.microsoft.com/office/drawing/2014/main" id="{51321A13-C24B-475B-A783-C35612352388}"/>
                </a:ext>
              </a:extLst>
            </p:cNvPr>
            <p:cNvSpPr/>
            <p:nvPr/>
          </p:nvSpPr>
          <p:spPr>
            <a:xfrm>
              <a:off x="8262767" y="4698267"/>
              <a:ext cx="423512" cy="1147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a:solidFill>
                    <a:schemeClr val="tx1"/>
                  </a:solidFill>
                  <a:latin typeface="Arial" panose="020B0604020202020204" pitchFamily="34" charset="0"/>
                  <a:cs typeface="Arial" panose="020B0604020202020204" pitchFamily="34" charset="0"/>
                </a:rPr>
                <a:t>YES</a:t>
              </a:r>
            </a:p>
          </p:txBody>
        </p:sp>
        <p:sp>
          <p:nvSpPr>
            <p:cNvPr id="195" name="Rectangle: Rounded Corners 194">
              <a:extLst>
                <a:ext uri="{FF2B5EF4-FFF2-40B4-BE49-F238E27FC236}">
                  <a16:creationId xmlns:a16="http://schemas.microsoft.com/office/drawing/2014/main" id="{E2E80477-A383-4448-AC9C-BFA9BBD20A1A}"/>
                </a:ext>
              </a:extLst>
            </p:cNvPr>
            <p:cNvSpPr/>
            <p:nvPr/>
          </p:nvSpPr>
          <p:spPr>
            <a:xfrm>
              <a:off x="7583943" y="2258785"/>
              <a:ext cx="1781175" cy="461665"/>
            </a:xfrm>
            <a:prstGeom prst="round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solidFill>
                    <a:schemeClr val="tx1"/>
                  </a:solidFill>
                  <a:latin typeface="Arial" panose="020B0604020202020204" pitchFamily="34" charset="0"/>
                  <a:cs typeface="Arial" panose="020B0604020202020204" pitchFamily="34" charset="0"/>
                </a:rPr>
                <a:t>Does the good meet commercial processing exceptions?</a:t>
              </a:r>
            </a:p>
          </p:txBody>
        </p:sp>
        <p:sp>
          <p:nvSpPr>
            <p:cNvPr id="186" name="Rectangle: Rounded Corners 185">
              <a:extLst>
                <a:ext uri="{FF2B5EF4-FFF2-40B4-BE49-F238E27FC236}">
                  <a16:creationId xmlns:a16="http://schemas.microsoft.com/office/drawing/2014/main" id="{79AADC07-6F6B-48F9-80A5-6BBD19ADA0C4}"/>
                </a:ext>
              </a:extLst>
            </p:cNvPr>
            <p:cNvSpPr/>
            <p:nvPr/>
          </p:nvSpPr>
          <p:spPr>
            <a:xfrm>
              <a:off x="7198344" y="2101898"/>
              <a:ext cx="423512" cy="1147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solidFill>
                    <a:schemeClr val="tx1"/>
                  </a:solidFill>
                  <a:latin typeface="Arial" panose="020B0604020202020204" pitchFamily="34" charset="0"/>
                  <a:cs typeface="Arial" panose="020B0604020202020204" pitchFamily="34" charset="0"/>
                </a:rPr>
                <a:t>YES</a:t>
              </a:r>
            </a:p>
          </p:txBody>
        </p:sp>
        <p:cxnSp>
          <p:nvCxnSpPr>
            <p:cNvPr id="202" name="Straight Arrow Connector 201">
              <a:extLst>
                <a:ext uri="{FF2B5EF4-FFF2-40B4-BE49-F238E27FC236}">
                  <a16:creationId xmlns:a16="http://schemas.microsoft.com/office/drawing/2014/main" id="{57FEADBC-A620-4D11-B77B-8AC672AEF84B}"/>
                </a:ext>
              </a:extLst>
            </p:cNvPr>
            <p:cNvCxnSpPr>
              <a:cxnSpLocks/>
              <a:stCxn id="195" idx="2"/>
              <a:endCxn id="199" idx="0"/>
            </p:cNvCxnSpPr>
            <p:nvPr/>
          </p:nvCxnSpPr>
          <p:spPr>
            <a:xfrm flipH="1">
              <a:off x="8474524" y="2720450"/>
              <a:ext cx="7" cy="20510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4" name="Connector: Elbow 203">
              <a:extLst>
                <a:ext uri="{FF2B5EF4-FFF2-40B4-BE49-F238E27FC236}">
                  <a16:creationId xmlns:a16="http://schemas.microsoft.com/office/drawing/2014/main" id="{CC7C5AAC-9B8C-4680-9941-0D45C2CF5EBF}"/>
                </a:ext>
              </a:extLst>
            </p:cNvPr>
            <p:cNvCxnSpPr>
              <a:cxnSpLocks/>
              <a:stCxn id="199" idx="3"/>
              <a:endCxn id="197" idx="0"/>
            </p:cNvCxnSpPr>
            <p:nvPr/>
          </p:nvCxnSpPr>
          <p:spPr>
            <a:xfrm>
              <a:off x="9365111" y="3156387"/>
              <a:ext cx="173835" cy="39969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sp>
          <p:nvSpPr>
            <p:cNvPr id="194" name="Rectangle: Rounded Corners 193">
              <a:extLst>
                <a:ext uri="{FF2B5EF4-FFF2-40B4-BE49-F238E27FC236}">
                  <a16:creationId xmlns:a16="http://schemas.microsoft.com/office/drawing/2014/main" id="{598230D2-61A1-4FF1-A059-D42D5EA6F207}"/>
                </a:ext>
              </a:extLst>
            </p:cNvPr>
            <p:cNvSpPr/>
            <p:nvPr/>
          </p:nvSpPr>
          <p:spPr>
            <a:xfrm>
              <a:off x="9328606" y="3275807"/>
              <a:ext cx="423512" cy="1147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a:solidFill>
                    <a:schemeClr val="tx1"/>
                  </a:solidFill>
                  <a:latin typeface="Arial" panose="020B0604020202020204" pitchFamily="34" charset="0"/>
                  <a:cs typeface="Arial" panose="020B0604020202020204" pitchFamily="34" charset="0"/>
                </a:rPr>
                <a:t>YES</a:t>
              </a:r>
            </a:p>
          </p:txBody>
        </p:sp>
        <p:cxnSp>
          <p:nvCxnSpPr>
            <p:cNvPr id="205" name="Connector: Elbow 204">
              <a:extLst>
                <a:ext uri="{FF2B5EF4-FFF2-40B4-BE49-F238E27FC236}">
                  <a16:creationId xmlns:a16="http://schemas.microsoft.com/office/drawing/2014/main" id="{903039D2-BBF1-4085-AFD1-22731C7C26A4}"/>
                </a:ext>
              </a:extLst>
            </p:cNvPr>
            <p:cNvCxnSpPr>
              <a:cxnSpLocks/>
              <a:stCxn id="199" idx="1"/>
              <a:endCxn id="198" idx="0"/>
            </p:cNvCxnSpPr>
            <p:nvPr/>
          </p:nvCxnSpPr>
          <p:spPr>
            <a:xfrm rot="10800000" flipV="1">
              <a:off x="7410104" y="3156386"/>
              <a:ext cx="173832" cy="39969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07" name="Connector: Elbow 206">
              <a:extLst>
                <a:ext uri="{FF2B5EF4-FFF2-40B4-BE49-F238E27FC236}">
                  <a16:creationId xmlns:a16="http://schemas.microsoft.com/office/drawing/2014/main" id="{0D7F7DBE-7E76-42A6-8FDD-93B4592CC711}"/>
                </a:ext>
              </a:extLst>
            </p:cNvPr>
            <p:cNvCxnSpPr>
              <a:cxnSpLocks/>
              <a:stCxn id="195" idx="1"/>
              <a:endCxn id="198" idx="0"/>
            </p:cNvCxnSpPr>
            <p:nvPr/>
          </p:nvCxnSpPr>
          <p:spPr>
            <a:xfrm rot="10800000" flipV="1">
              <a:off x="7410105" y="2489618"/>
              <a:ext cx="173839" cy="1066464"/>
            </a:xfrm>
            <a:prstGeom prst="bentConnector2">
              <a:avLst/>
            </a:prstGeom>
            <a:ln>
              <a:tailEnd type="triangle"/>
            </a:ln>
          </p:spPr>
          <p:style>
            <a:lnRef idx="1">
              <a:schemeClr val="dk1"/>
            </a:lnRef>
            <a:fillRef idx="0">
              <a:schemeClr val="dk1"/>
            </a:fillRef>
            <a:effectRef idx="0">
              <a:schemeClr val="dk1"/>
            </a:effectRef>
            <a:fontRef idx="minor">
              <a:schemeClr val="tx1"/>
            </a:fontRef>
          </p:style>
        </p:cxnSp>
        <p:sp>
          <p:nvSpPr>
            <p:cNvPr id="209" name="Rectangle: Rounded Corners 208">
              <a:extLst>
                <a:ext uri="{FF2B5EF4-FFF2-40B4-BE49-F238E27FC236}">
                  <a16:creationId xmlns:a16="http://schemas.microsoft.com/office/drawing/2014/main" id="{BB7C00A0-E456-4BBE-8562-D027210DAB20}"/>
                </a:ext>
              </a:extLst>
            </p:cNvPr>
            <p:cNvSpPr/>
            <p:nvPr/>
          </p:nvSpPr>
          <p:spPr>
            <a:xfrm>
              <a:off x="7198344" y="2760580"/>
              <a:ext cx="423512" cy="1147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a:solidFill>
                    <a:schemeClr val="tx1"/>
                  </a:solidFill>
                  <a:latin typeface="Arial" panose="020B0604020202020204" pitchFamily="34" charset="0"/>
                  <a:cs typeface="Arial" panose="020B0604020202020204" pitchFamily="34" charset="0"/>
                </a:rPr>
                <a:t>NO</a:t>
              </a:r>
            </a:p>
          </p:txBody>
        </p:sp>
        <p:sp>
          <p:nvSpPr>
            <p:cNvPr id="206" name="Rectangle: Rounded Corners 205">
              <a:extLst>
                <a:ext uri="{FF2B5EF4-FFF2-40B4-BE49-F238E27FC236}">
                  <a16:creationId xmlns:a16="http://schemas.microsoft.com/office/drawing/2014/main" id="{3B078A37-4DF0-43D6-821A-4762B31DB0AB}"/>
                </a:ext>
              </a:extLst>
            </p:cNvPr>
            <p:cNvSpPr/>
            <p:nvPr/>
          </p:nvSpPr>
          <p:spPr>
            <a:xfrm>
              <a:off x="7198344" y="3253901"/>
              <a:ext cx="423512" cy="1147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solidFill>
                    <a:schemeClr val="tx1"/>
                  </a:solidFill>
                  <a:latin typeface="Arial" panose="020B0604020202020204" pitchFamily="34" charset="0"/>
                  <a:cs typeface="Arial" panose="020B0604020202020204" pitchFamily="34" charset="0"/>
                </a:rPr>
                <a:t>NO</a:t>
              </a:r>
            </a:p>
          </p:txBody>
        </p:sp>
        <p:sp>
          <p:nvSpPr>
            <p:cNvPr id="199" name="Rectangle: Rounded Corners 198">
              <a:extLst>
                <a:ext uri="{FF2B5EF4-FFF2-40B4-BE49-F238E27FC236}">
                  <a16:creationId xmlns:a16="http://schemas.microsoft.com/office/drawing/2014/main" id="{EBD75F78-9D61-464F-A94A-7D1DC0E42BFB}"/>
                </a:ext>
              </a:extLst>
            </p:cNvPr>
            <p:cNvSpPr/>
            <p:nvPr/>
          </p:nvSpPr>
          <p:spPr>
            <a:xfrm>
              <a:off x="7583936" y="2925554"/>
              <a:ext cx="1781175" cy="461665"/>
            </a:xfrm>
            <a:prstGeom prst="round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a:solidFill>
                    <a:schemeClr val="tx1"/>
                  </a:solidFill>
                  <a:latin typeface="Arial" panose="020B0604020202020204" pitchFamily="34" charset="0"/>
                  <a:cs typeface="Arial" panose="020B0604020202020204" pitchFamily="34" charset="0"/>
                </a:rPr>
                <a:t>Does the good meet the end use criteria?</a:t>
              </a:r>
            </a:p>
          </p:txBody>
        </p:sp>
      </p:grpSp>
      <p:sp>
        <p:nvSpPr>
          <p:cNvPr id="215" name="Rectangle: Rounded Corners 214">
            <a:extLst>
              <a:ext uri="{FF2B5EF4-FFF2-40B4-BE49-F238E27FC236}">
                <a16:creationId xmlns:a16="http://schemas.microsoft.com/office/drawing/2014/main" id="{18A5C3EB-8902-4EDF-8D5E-4A84236A1D34}"/>
              </a:ext>
            </a:extLst>
          </p:cNvPr>
          <p:cNvSpPr/>
          <p:nvPr/>
        </p:nvSpPr>
        <p:spPr>
          <a:xfrm>
            <a:off x="6958734" y="1993296"/>
            <a:ext cx="4955897" cy="1397317"/>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r>
              <a:rPr lang="en-GB" sz="1200" dirty="0">
                <a:solidFill>
                  <a:schemeClr val="tx1"/>
                </a:solidFill>
                <a:latin typeface="Arial" panose="020B0604020202020204" pitchFamily="34" charset="0"/>
                <a:cs typeface="Arial" panose="020B0604020202020204" pitchFamily="34" charset="0"/>
              </a:rPr>
              <a:t>Traders bringing goods into NI can claim a preferential rate if their goods are UK-originating, according to the Rules of Origin (</a:t>
            </a:r>
            <a:r>
              <a:rPr lang="en-GB" sz="1200" dirty="0" err="1">
                <a:solidFill>
                  <a:schemeClr val="tx1"/>
                </a:solidFill>
                <a:latin typeface="Arial" panose="020B0604020202020204" pitchFamily="34" charset="0"/>
                <a:cs typeface="Arial" panose="020B0604020202020204" pitchFamily="34" charset="0"/>
              </a:rPr>
              <a:t>RoO</a:t>
            </a:r>
            <a:r>
              <a:rPr lang="en-GB" sz="1200" dirty="0">
                <a:solidFill>
                  <a:schemeClr val="tx1"/>
                </a:solidFill>
                <a:latin typeface="Arial" panose="020B0604020202020204" pitchFamily="34" charset="0"/>
                <a:cs typeface="Arial" panose="020B0604020202020204" pitchFamily="34" charset="0"/>
              </a:rPr>
              <a:t>) agreed in the UK/EU TCA.</a:t>
            </a:r>
          </a:p>
          <a:p>
            <a:pPr>
              <a:spcAft>
                <a:spcPts val="600"/>
              </a:spcAft>
            </a:pPr>
            <a:r>
              <a:rPr lang="en-GB" sz="1200" dirty="0">
                <a:solidFill>
                  <a:schemeClr val="tx1"/>
                </a:solidFill>
                <a:latin typeface="Arial" panose="020B0604020202020204" pitchFamily="34" charset="0"/>
                <a:cs typeface="Arial" panose="020B0604020202020204" pitchFamily="34" charset="0"/>
              </a:rPr>
              <a:t>This could be the best option for traders with controlled supply chains of UK goods, or traders who cannot use the UKTS because they do not qualify for one of the commercial processing exemptions.</a:t>
            </a:r>
          </a:p>
        </p:txBody>
      </p:sp>
      <p:sp>
        <p:nvSpPr>
          <p:cNvPr id="216" name="Rectangle: Rounded Corners 215">
            <a:extLst>
              <a:ext uri="{FF2B5EF4-FFF2-40B4-BE49-F238E27FC236}">
                <a16:creationId xmlns:a16="http://schemas.microsoft.com/office/drawing/2014/main" id="{D5E49C91-A4B2-4F22-AAAE-E114C24AC1AA}"/>
              </a:ext>
            </a:extLst>
          </p:cNvPr>
          <p:cNvSpPr/>
          <p:nvPr/>
        </p:nvSpPr>
        <p:spPr>
          <a:xfrm>
            <a:off x="6958735" y="3519654"/>
            <a:ext cx="4955896" cy="1397317"/>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spcAft>
                <a:spcPts val="600"/>
              </a:spcAft>
            </a:pPr>
            <a:r>
              <a:rPr lang="en-GB" sz="1200" dirty="0">
                <a:solidFill>
                  <a:schemeClr val="tx1"/>
                </a:solidFill>
                <a:latin typeface="Arial"/>
                <a:cs typeface="Arial"/>
              </a:rPr>
              <a:t>Traders can declare goods “not at risk” if they can meet the authorisation requirements and declare that their goods will be sold or used in the UK.</a:t>
            </a:r>
          </a:p>
          <a:p>
            <a:pPr>
              <a:spcAft>
                <a:spcPts val="600"/>
              </a:spcAft>
            </a:pPr>
            <a:r>
              <a:rPr lang="en-GB" sz="1200" dirty="0">
                <a:solidFill>
                  <a:schemeClr val="tx1"/>
                </a:solidFill>
                <a:latin typeface="Arial"/>
                <a:cs typeface="Arial"/>
              </a:rPr>
              <a:t>This could be the best option for traders bringing finished goods into NI for sale (e.g. retailers), or processors who qualify for one of the commercial processing exceptions.</a:t>
            </a:r>
          </a:p>
        </p:txBody>
      </p:sp>
      <p:sp>
        <p:nvSpPr>
          <p:cNvPr id="217" name="Rectangle: Rounded Corners 216">
            <a:extLst>
              <a:ext uri="{FF2B5EF4-FFF2-40B4-BE49-F238E27FC236}">
                <a16:creationId xmlns:a16="http://schemas.microsoft.com/office/drawing/2014/main" id="{79980ADB-7DC9-41F2-B56D-CA327D49E17D}"/>
              </a:ext>
            </a:extLst>
          </p:cNvPr>
          <p:cNvSpPr/>
          <p:nvPr/>
        </p:nvSpPr>
        <p:spPr>
          <a:xfrm>
            <a:off x="6958734" y="5041967"/>
            <a:ext cx="4955895" cy="1397316"/>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r>
              <a:rPr lang="en-GB" sz="1200" dirty="0">
                <a:solidFill>
                  <a:schemeClr val="tx1"/>
                </a:solidFill>
                <a:latin typeface="Arial" panose="020B0604020202020204" pitchFamily="34" charset="0"/>
                <a:cs typeface="Arial" panose="020B0604020202020204" pitchFamily="34" charset="0"/>
              </a:rPr>
              <a:t>Instead of using the UKTS or the TCA, traders can claim a De Minimis tariff waiver.</a:t>
            </a:r>
          </a:p>
          <a:p>
            <a:pPr>
              <a:spcAft>
                <a:spcPts val="600"/>
              </a:spcAft>
            </a:pPr>
            <a:r>
              <a:rPr lang="en-GB" sz="1200" dirty="0">
                <a:solidFill>
                  <a:schemeClr val="tx1"/>
                </a:solidFill>
                <a:latin typeface="Arial" panose="020B0604020202020204" pitchFamily="34" charset="0"/>
                <a:cs typeface="Arial" panose="020B0604020202020204" pitchFamily="34" charset="0"/>
              </a:rPr>
              <a:t>This could be the best option for small or infrequent traders, or processors who are bringing non-UK goods into NI and who do not qualify for one of the commercial processing exceptions.</a:t>
            </a:r>
          </a:p>
        </p:txBody>
      </p:sp>
    </p:spTree>
    <p:extLst>
      <p:ext uri="{BB962C8B-B14F-4D97-AF65-F5344CB8AC3E}">
        <p14:creationId xmlns:p14="http://schemas.microsoft.com/office/powerpoint/2010/main" val="28656433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FBE5F91-4E25-4BC3-9359-D4F0C97E9A9E}"/>
              </a:ext>
            </a:extLst>
          </p:cNvPr>
          <p:cNvSpPr txBox="1"/>
          <p:nvPr/>
        </p:nvSpPr>
        <p:spPr>
          <a:xfrm>
            <a:off x="230820" y="26634"/>
            <a:ext cx="8939814" cy="461665"/>
          </a:xfrm>
          <a:prstGeom prst="rect">
            <a:avLst/>
          </a:prstGeom>
          <a:noFill/>
        </p:spPr>
        <p:txBody>
          <a:bodyPr wrap="square" rtlCol="0">
            <a:spAutoFit/>
          </a:bodyPr>
          <a:lstStyle/>
          <a:p>
            <a:r>
              <a:rPr lang="en-GB" sz="2400">
                <a:latin typeface="Arial" panose="020B0604020202020204" pitchFamily="34" charset="0"/>
                <a:cs typeface="Arial" panose="020B0604020202020204" pitchFamily="34" charset="0"/>
              </a:rPr>
              <a:t>Overview of </a:t>
            </a:r>
            <a:r>
              <a:rPr lang="en-GB" sz="2400" err="1">
                <a:latin typeface="Arial" panose="020B0604020202020204" pitchFamily="34" charset="0"/>
                <a:cs typeface="Arial" panose="020B0604020202020204" pitchFamily="34" charset="0"/>
              </a:rPr>
              <a:t>RoW</a:t>
            </a:r>
            <a:r>
              <a:rPr lang="en-GB" sz="2400">
                <a:latin typeface="Arial" panose="020B0604020202020204" pitchFamily="34" charset="0"/>
                <a:cs typeface="Arial" panose="020B0604020202020204" pitchFamily="34" charset="0"/>
              </a:rPr>
              <a:t>-NI tariff options</a:t>
            </a:r>
          </a:p>
        </p:txBody>
      </p:sp>
      <p:sp>
        <p:nvSpPr>
          <p:cNvPr id="210" name="TextBox 209">
            <a:extLst>
              <a:ext uri="{FF2B5EF4-FFF2-40B4-BE49-F238E27FC236}">
                <a16:creationId xmlns:a16="http://schemas.microsoft.com/office/drawing/2014/main" id="{A533DE57-917E-448B-9F98-0338D4088D4E}"/>
              </a:ext>
            </a:extLst>
          </p:cNvPr>
          <p:cNvSpPr txBox="1"/>
          <p:nvPr/>
        </p:nvSpPr>
        <p:spPr>
          <a:xfrm>
            <a:off x="5374995" y="1241046"/>
            <a:ext cx="6560931" cy="1107996"/>
          </a:xfrm>
          <a:prstGeom prst="rect">
            <a:avLst/>
          </a:prstGeom>
          <a:noFill/>
        </p:spPr>
        <p:txBody>
          <a:bodyPr wrap="square" rtlCol="0">
            <a:spAutoFit/>
          </a:bodyPr>
          <a:lstStyle/>
          <a:p>
            <a:pPr>
              <a:spcAft>
                <a:spcPts val="1200"/>
              </a:spcAft>
            </a:pPr>
            <a:r>
              <a:rPr lang="en-GB" sz="1400" dirty="0">
                <a:latin typeface="Arial" panose="020B0604020202020204" pitchFamily="34" charset="0"/>
                <a:cs typeface="Arial" panose="020B0604020202020204" pitchFamily="34" charset="0"/>
              </a:rPr>
              <a:t>Traders importing goods into NI from </a:t>
            </a:r>
            <a:r>
              <a:rPr lang="en-GB" sz="1400" dirty="0" err="1">
                <a:latin typeface="Arial" panose="020B0604020202020204" pitchFamily="34" charset="0"/>
                <a:cs typeface="Arial" panose="020B0604020202020204" pitchFamily="34" charset="0"/>
              </a:rPr>
              <a:t>RoW</a:t>
            </a:r>
            <a:r>
              <a:rPr lang="en-GB" sz="1400" dirty="0">
                <a:latin typeface="Arial" panose="020B0604020202020204" pitchFamily="34" charset="0"/>
                <a:cs typeface="Arial" panose="020B0604020202020204" pitchFamily="34" charset="0"/>
              </a:rPr>
              <a:t> will also have a range of options for ensuring they pay the UK tariff rather than the EU tariff. </a:t>
            </a:r>
          </a:p>
          <a:p>
            <a:pPr>
              <a:spcAft>
                <a:spcPts val="1200"/>
              </a:spcAft>
            </a:pPr>
            <a:r>
              <a:rPr lang="en-GB" sz="1400" dirty="0">
                <a:latin typeface="Arial" panose="020B0604020202020204" pitchFamily="34" charset="0"/>
                <a:cs typeface="Arial" panose="020B0604020202020204" pitchFamily="34" charset="0"/>
              </a:rPr>
              <a:t>Traders won’t be able to use the UK/EU TCA when moving non-UK goods into NI, but they may be able to claim preferential rates under other trade deals.</a:t>
            </a:r>
          </a:p>
        </p:txBody>
      </p:sp>
      <p:grpSp>
        <p:nvGrpSpPr>
          <p:cNvPr id="68" name="Group 67">
            <a:extLst>
              <a:ext uri="{FF2B5EF4-FFF2-40B4-BE49-F238E27FC236}">
                <a16:creationId xmlns:a16="http://schemas.microsoft.com/office/drawing/2014/main" id="{9E8D9313-61D7-45CD-ABC2-E14A42DAFC7D}"/>
              </a:ext>
            </a:extLst>
          </p:cNvPr>
          <p:cNvGrpSpPr/>
          <p:nvPr/>
        </p:nvGrpSpPr>
        <p:grpSpPr>
          <a:xfrm>
            <a:off x="398235" y="953542"/>
            <a:ext cx="4302492" cy="4766455"/>
            <a:chOff x="462013" y="644893"/>
            <a:chExt cx="4302492" cy="4766455"/>
          </a:xfrm>
        </p:grpSpPr>
        <p:grpSp>
          <p:nvGrpSpPr>
            <p:cNvPr id="59" name="Group 58">
              <a:extLst>
                <a:ext uri="{FF2B5EF4-FFF2-40B4-BE49-F238E27FC236}">
                  <a16:creationId xmlns:a16="http://schemas.microsoft.com/office/drawing/2014/main" id="{DD586F8F-A78E-473C-B7D2-D36A8FF40916}"/>
                </a:ext>
              </a:extLst>
            </p:cNvPr>
            <p:cNvGrpSpPr/>
            <p:nvPr/>
          </p:nvGrpSpPr>
          <p:grpSpPr>
            <a:xfrm>
              <a:off x="790709" y="729043"/>
              <a:ext cx="3910018" cy="4524427"/>
              <a:chOff x="6519515" y="314128"/>
              <a:chExt cx="3910018" cy="4524427"/>
            </a:xfrm>
          </p:grpSpPr>
          <p:sp>
            <p:nvSpPr>
              <p:cNvPr id="203" name="Rectangle: Rounded Corners 202">
                <a:extLst>
                  <a:ext uri="{FF2B5EF4-FFF2-40B4-BE49-F238E27FC236}">
                    <a16:creationId xmlns:a16="http://schemas.microsoft.com/office/drawing/2014/main" id="{11580806-72EE-42F7-B8CC-A3AF930264E7}"/>
                  </a:ext>
                </a:extLst>
              </p:cNvPr>
              <p:cNvSpPr/>
              <p:nvPr/>
            </p:nvSpPr>
            <p:spPr>
              <a:xfrm>
                <a:off x="8095796" y="2766266"/>
                <a:ext cx="423512" cy="1147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a:solidFill>
                      <a:schemeClr val="tx1"/>
                    </a:solidFill>
                    <a:latin typeface="Arial" panose="020B0604020202020204" pitchFamily="34" charset="0"/>
                    <a:cs typeface="Arial" panose="020B0604020202020204" pitchFamily="34" charset="0"/>
                  </a:rPr>
                  <a:t>YES</a:t>
                </a:r>
              </a:p>
            </p:txBody>
          </p:sp>
          <p:sp>
            <p:nvSpPr>
              <p:cNvPr id="182" name="Rectangle: Rounded Corners 181">
                <a:extLst>
                  <a:ext uri="{FF2B5EF4-FFF2-40B4-BE49-F238E27FC236}">
                    <a16:creationId xmlns:a16="http://schemas.microsoft.com/office/drawing/2014/main" id="{FF2D405F-1BA1-4AAE-BFBE-A616F48AF7B3}"/>
                  </a:ext>
                </a:extLst>
              </p:cNvPr>
              <p:cNvSpPr/>
              <p:nvPr/>
            </p:nvSpPr>
            <p:spPr>
              <a:xfrm>
                <a:off x="8083504" y="2117397"/>
                <a:ext cx="423512" cy="1147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solidFill>
                      <a:schemeClr val="tx1"/>
                    </a:solidFill>
                    <a:latin typeface="Arial" panose="020B0604020202020204" pitchFamily="34" charset="0"/>
                    <a:cs typeface="Arial" panose="020B0604020202020204" pitchFamily="34" charset="0"/>
                  </a:rPr>
                  <a:t>NO</a:t>
                </a:r>
              </a:p>
            </p:txBody>
          </p:sp>
          <p:sp>
            <p:nvSpPr>
              <p:cNvPr id="105" name="Rectangle: Rounded Corners 104">
                <a:extLst>
                  <a:ext uri="{FF2B5EF4-FFF2-40B4-BE49-F238E27FC236}">
                    <a16:creationId xmlns:a16="http://schemas.microsoft.com/office/drawing/2014/main" id="{4D902D20-C12A-464C-9810-ACD9F98F2B0E}"/>
                  </a:ext>
                </a:extLst>
              </p:cNvPr>
              <p:cNvSpPr/>
              <p:nvPr/>
            </p:nvSpPr>
            <p:spPr>
              <a:xfrm>
                <a:off x="7583939" y="314128"/>
                <a:ext cx="1781175" cy="461665"/>
              </a:xfrm>
              <a:prstGeom prst="roundRect">
                <a:avLst/>
              </a:prstGeom>
              <a:solidFill>
                <a:schemeClr val="accent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a:solidFill>
                      <a:schemeClr val="tx1"/>
                    </a:solidFill>
                    <a:latin typeface="Arial" panose="020B0604020202020204" pitchFamily="34" charset="0"/>
                    <a:cs typeface="Arial" panose="020B0604020202020204" pitchFamily="34" charset="0"/>
                  </a:rPr>
                  <a:t>Is EU duty lower than or equal to UK duty?</a:t>
                </a:r>
              </a:p>
            </p:txBody>
          </p:sp>
          <p:sp>
            <p:nvSpPr>
              <p:cNvPr id="106" name="Rectangle: Rounded Corners 105">
                <a:extLst>
                  <a:ext uri="{FF2B5EF4-FFF2-40B4-BE49-F238E27FC236}">
                    <a16:creationId xmlns:a16="http://schemas.microsoft.com/office/drawing/2014/main" id="{477ADD52-190F-494D-BBBE-4229DB729768}"/>
                  </a:ext>
                </a:extLst>
              </p:cNvPr>
              <p:cNvSpPr/>
              <p:nvPr/>
            </p:nvSpPr>
            <p:spPr>
              <a:xfrm>
                <a:off x="7583943" y="962347"/>
                <a:ext cx="1781175" cy="461665"/>
              </a:xfrm>
              <a:prstGeom prst="round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Arial" panose="020B0604020202020204" pitchFamily="34" charset="0"/>
                    <a:cs typeface="Arial" panose="020B0604020202020204" pitchFamily="34" charset="0"/>
                  </a:rPr>
                  <a:t>Does the trader have UKTS authorisation, and is EU duty within 3% of UK duty?</a:t>
                </a:r>
              </a:p>
            </p:txBody>
          </p:sp>
          <p:sp>
            <p:nvSpPr>
              <p:cNvPr id="153" name="Rectangle: Rounded Corners 152">
                <a:extLst>
                  <a:ext uri="{FF2B5EF4-FFF2-40B4-BE49-F238E27FC236}">
                    <a16:creationId xmlns:a16="http://schemas.microsoft.com/office/drawing/2014/main" id="{BDCB0CDD-33E6-4E63-B855-860D4AF65389}"/>
                  </a:ext>
                </a:extLst>
              </p:cNvPr>
              <p:cNvSpPr/>
              <p:nvPr/>
            </p:nvSpPr>
            <p:spPr>
              <a:xfrm>
                <a:off x="7583943" y="1610566"/>
                <a:ext cx="1781175" cy="461665"/>
              </a:xfrm>
              <a:prstGeom prst="round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solidFill>
                      <a:schemeClr val="tx1"/>
                    </a:solidFill>
                    <a:latin typeface="Arial" panose="020B0604020202020204" pitchFamily="34" charset="0"/>
                    <a:cs typeface="Arial" panose="020B0604020202020204" pitchFamily="34" charset="0"/>
                  </a:rPr>
                  <a:t>Is the good subject to EU trade defence measures?</a:t>
                </a:r>
              </a:p>
            </p:txBody>
          </p:sp>
          <p:sp>
            <p:nvSpPr>
              <p:cNvPr id="158" name="Rectangle: Rounded Corners 157">
                <a:extLst>
                  <a:ext uri="{FF2B5EF4-FFF2-40B4-BE49-F238E27FC236}">
                    <a16:creationId xmlns:a16="http://schemas.microsoft.com/office/drawing/2014/main" id="{B39C8F96-532D-4CC6-B0A8-98444DFFA73C}"/>
                  </a:ext>
                </a:extLst>
              </p:cNvPr>
              <p:cNvSpPr/>
              <p:nvPr/>
            </p:nvSpPr>
            <p:spPr>
              <a:xfrm>
                <a:off x="6519515" y="4376890"/>
                <a:ext cx="1781175" cy="461665"/>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b="1">
                    <a:solidFill>
                      <a:srgbClr val="C00000"/>
                    </a:solidFill>
                    <a:latin typeface="Arial" panose="020B0604020202020204" pitchFamily="34" charset="0"/>
                    <a:cs typeface="Arial" panose="020B0604020202020204" pitchFamily="34" charset="0"/>
                  </a:rPr>
                  <a:t>EU duty</a:t>
                </a:r>
              </a:p>
            </p:txBody>
          </p:sp>
          <p:sp>
            <p:nvSpPr>
              <p:cNvPr id="197" name="Rectangle: Rounded Corners 196">
                <a:extLst>
                  <a:ext uri="{FF2B5EF4-FFF2-40B4-BE49-F238E27FC236}">
                    <a16:creationId xmlns:a16="http://schemas.microsoft.com/office/drawing/2014/main" id="{AE627E73-11ED-4D1D-BAE1-C9588D68ED5D}"/>
                  </a:ext>
                </a:extLst>
              </p:cNvPr>
              <p:cNvSpPr/>
              <p:nvPr/>
            </p:nvSpPr>
            <p:spPr>
              <a:xfrm>
                <a:off x="8648358" y="3556082"/>
                <a:ext cx="1781175" cy="461665"/>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a:solidFill>
                      <a:schemeClr val="tx1"/>
                    </a:solidFill>
                    <a:latin typeface="Arial" panose="020B0604020202020204" pitchFamily="34" charset="0"/>
                    <a:cs typeface="Arial" panose="020B0604020202020204" pitchFamily="34" charset="0"/>
                  </a:rPr>
                  <a:t>Not at risk</a:t>
                </a:r>
              </a:p>
            </p:txBody>
          </p:sp>
          <p:sp>
            <p:nvSpPr>
              <p:cNvPr id="198" name="Rectangle: Rounded Corners 197">
                <a:extLst>
                  <a:ext uri="{FF2B5EF4-FFF2-40B4-BE49-F238E27FC236}">
                    <a16:creationId xmlns:a16="http://schemas.microsoft.com/office/drawing/2014/main" id="{A53ED7F5-9E5D-4327-84D0-7ECB467F342F}"/>
                  </a:ext>
                </a:extLst>
              </p:cNvPr>
              <p:cNvSpPr/>
              <p:nvPr/>
            </p:nvSpPr>
            <p:spPr>
              <a:xfrm>
                <a:off x="6519516" y="3556082"/>
                <a:ext cx="1781175" cy="461665"/>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a:solidFill>
                      <a:schemeClr val="tx1"/>
                    </a:solidFill>
                    <a:latin typeface="Arial" panose="020B0604020202020204" pitchFamily="34" charset="0"/>
                    <a:cs typeface="Arial" panose="020B0604020202020204" pitchFamily="34" charset="0"/>
                  </a:rPr>
                  <a:t>At risk</a:t>
                </a:r>
              </a:p>
            </p:txBody>
          </p:sp>
          <p:sp>
            <p:nvSpPr>
              <p:cNvPr id="162" name="Rectangle: Rounded Corners 161">
                <a:extLst>
                  <a:ext uri="{FF2B5EF4-FFF2-40B4-BE49-F238E27FC236}">
                    <a16:creationId xmlns:a16="http://schemas.microsoft.com/office/drawing/2014/main" id="{D51FA31B-6065-4DC0-BF0B-EBC8B931D088}"/>
                  </a:ext>
                </a:extLst>
              </p:cNvPr>
              <p:cNvSpPr/>
              <p:nvPr/>
            </p:nvSpPr>
            <p:spPr>
              <a:xfrm>
                <a:off x="8648357" y="4376890"/>
                <a:ext cx="1781175" cy="461665"/>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b="1">
                    <a:solidFill>
                      <a:schemeClr val="accent6">
                        <a:lumMod val="50000"/>
                      </a:schemeClr>
                    </a:solidFill>
                    <a:latin typeface="Arial" panose="020B0604020202020204" pitchFamily="34" charset="0"/>
                    <a:cs typeface="Arial" panose="020B0604020202020204" pitchFamily="34" charset="0"/>
                  </a:rPr>
                  <a:t>UK duty</a:t>
                </a:r>
              </a:p>
            </p:txBody>
          </p:sp>
          <p:cxnSp>
            <p:nvCxnSpPr>
              <p:cNvPr id="163" name="Straight Arrow Connector 162">
                <a:extLst>
                  <a:ext uri="{FF2B5EF4-FFF2-40B4-BE49-F238E27FC236}">
                    <a16:creationId xmlns:a16="http://schemas.microsoft.com/office/drawing/2014/main" id="{4D591034-5D07-4BA2-9EE4-1CE24C58827D}"/>
                  </a:ext>
                </a:extLst>
              </p:cNvPr>
              <p:cNvCxnSpPr>
                <a:cxnSpLocks/>
                <a:stCxn id="105" idx="2"/>
                <a:endCxn id="106" idx="0"/>
              </p:cNvCxnSpPr>
              <p:nvPr/>
            </p:nvCxnSpPr>
            <p:spPr>
              <a:xfrm>
                <a:off x="8474527" y="775793"/>
                <a:ext cx="4" cy="1865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4" name="Connector: Elbow 163">
                <a:extLst>
                  <a:ext uri="{FF2B5EF4-FFF2-40B4-BE49-F238E27FC236}">
                    <a16:creationId xmlns:a16="http://schemas.microsoft.com/office/drawing/2014/main" id="{A4164B4E-17A5-4D2D-8CF4-EAFF4CEA958C}"/>
                  </a:ext>
                </a:extLst>
              </p:cNvPr>
              <p:cNvCxnSpPr>
                <a:cxnSpLocks/>
                <a:stCxn id="105" idx="3"/>
                <a:endCxn id="197" idx="0"/>
              </p:cNvCxnSpPr>
              <p:nvPr/>
            </p:nvCxnSpPr>
            <p:spPr>
              <a:xfrm>
                <a:off x="9365114" y="544961"/>
                <a:ext cx="173832" cy="3011121"/>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65" name="Straight Arrow Connector 164">
                <a:extLst>
                  <a:ext uri="{FF2B5EF4-FFF2-40B4-BE49-F238E27FC236}">
                    <a16:creationId xmlns:a16="http://schemas.microsoft.com/office/drawing/2014/main" id="{272B0C73-20C5-4AB2-B1A3-3F4AF910A9CC}"/>
                  </a:ext>
                </a:extLst>
              </p:cNvPr>
              <p:cNvCxnSpPr>
                <a:cxnSpLocks/>
                <a:stCxn id="197" idx="2"/>
                <a:endCxn id="162" idx="0"/>
              </p:cNvCxnSpPr>
              <p:nvPr/>
            </p:nvCxnSpPr>
            <p:spPr>
              <a:xfrm flipH="1">
                <a:off x="9538945" y="4017747"/>
                <a:ext cx="1" cy="3591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8" name="Straight Arrow Connector 167">
                <a:extLst>
                  <a:ext uri="{FF2B5EF4-FFF2-40B4-BE49-F238E27FC236}">
                    <a16:creationId xmlns:a16="http://schemas.microsoft.com/office/drawing/2014/main" id="{1BD02DEC-4817-4F59-B868-3C4BB809BD97}"/>
                  </a:ext>
                </a:extLst>
              </p:cNvPr>
              <p:cNvCxnSpPr>
                <a:cxnSpLocks/>
                <a:stCxn id="106" idx="2"/>
                <a:endCxn id="153" idx="0"/>
              </p:cNvCxnSpPr>
              <p:nvPr/>
            </p:nvCxnSpPr>
            <p:spPr>
              <a:xfrm>
                <a:off x="8474531" y="1424012"/>
                <a:ext cx="0" cy="1865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9" name="Straight Arrow Connector 168">
                <a:extLst>
                  <a:ext uri="{FF2B5EF4-FFF2-40B4-BE49-F238E27FC236}">
                    <a16:creationId xmlns:a16="http://schemas.microsoft.com/office/drawing/2014/main" id="{ADABF76D-E07F-468E-A2CE-3EA6124F4628}"/>
                  </a:ext>
                </a:extLst>
              </p:cNvPr>
              <p:cNvCxnSpPr>
                <a:cxnSpLocks/>
                <a:stCxn id="153" idx="2"/>
                <a:endCxn id="195" idx="0"/>
              </p:cNvCxnSpPr>
              <p:nvPr/>
            </p:nvCxnSpPr>
            <p:spPr>
              <a:xfrm>
                <a:off x="8474531" y="2072231"/>
                <a:ext cx="0" cy="1865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0" name="Straight Arrow Connector 169">
                <a:extLst>
                  <a:ext uri="{FF2B5EF4-FFF2-40B4-BE49-F238E27FC236}">
                    <a16:creationId xmlns:a16="http://schemas.microsoft.com/office/drawing/2014/main" id="{A7334C5C-B0C9-40CA-B103-BFFA69E0C1D2}"/>
                  </a:ext>
                </a:extLst>
              </p:cNvPr>
              <p:cNvCxnSpPr>
                <a:cxnSpLocks/>
                <a:stCxn id="198" idx="2"/>
                <a:endCxn id="158" idx="0"/>
              </p:cNvCxnSpPr>
              <p:nvPr/>
            </p:nvCxnSpPr>
            <p:spPr>
              <a:xfrm flipH="1">
                <a:off x="7410103" y="4017747"/>
                <a:ext cx="1" cy="3591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6" name="Connector: Elbow 175">
                <a:extLst>
                  <a:ext uri="{FF2B5EF4-FFF2-40B4-BE49-F238E27FC236}">
                    <a16:creationId xmlns:a16="http://schemas.microsoft.com/office/drawing/2014/main" id="{E0253029-C58C-462A-89A4-ECAE3B3CBB68}"/>
                  </a:ext>
                </a:extLst>
              </p:cNvPr>
              <p:cNvCxnSpPr>
                <a:cxnSpLocks/>
                <a:stCxn id="106" idx="1"/>
                <a:endCxn id="198" idx="0"/>
              </p:cNvCxnSpPr>
              <p:nvPr/>
            </p:nvCxnSpPr>
            <p:spPr>
              <a:xfrm rot="10800000" flipV="1">
                <a:off x="7410105" y="1193180"/>
                <a:ext cx="173839" cy="2362902"/>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77" name="Connector: Elbow 176">
                <a:extLst>
                  <a:ext uri="{FF2B5EF4-FFF2-40B4-BE49-F238E27FC236}">
                    <a16:creationId xmlns:a16="http://schemas.microsoft.com/office/drawing/2014/main" id="{DE92856C-876B-40D1-AF04-8D0B31B49E8F}"/>
                  </a:ext>
                </a:extLst>
              </p:cNvPr>
              <p:cNvCxnSpPr>
                <a:cxnSpLocks/>
                <a:stCxn id="153" idx="1"/>
                <a:endCxn id="198" idx="0"/>
              </p:cNvCxnSpPr>
              <p:nvPr/>
            </p:nvCxnSpPr>
            <p:spPr>
              <a:xfrm rot="10800000" flipV="1">
                <a:off x="7410105" y="1841398"/>
                <a:ext cx="173839" cy="1714683"/>
              </a:xfrm>
              <a:prstGeom prst="bentConnector2">
                <a:avLst/>
              </a:prstGeom>
              <a:ln>
                <a:tailEnd type="triangle"/>
              </a:ln>
            </p:spPr>
            <p:style>
              <a:lnRef idx="1">
                <a:schemeClr val="dk1"/>
              </a:lnRef>
              <a:fillRef idx="0">
                <a:schemeClr val="dk1"/>
              </a:fillRef>
              <a:effectRef idx="0">
                <a:schemeClr val="dk1"/>
              </a:effectRef>
              <a:fontRef idx="minor">
                <a:schemeClr val="tx1"/>
              </a:fontRef>
            </p:style>
          </p:cxnSp>
          <p:sp>
            <p:nvSpPr>
              <p:cNvPr id="180" name="Rectangle: Rounded Corners 179">
                <a:extLst>
                  <a:ext uri="{FF2B5EF4-FFF2-40B4-BE49-F238E27FC236}">
                    <a16:creationId xmlns:a16="http://schemas.microsoft.com/office/drawing/2014/main" id="{248DAEA0-356A-44B7-A88F-7A5890D8AD51}"/>
                  </a:ext>
                </a:extLst>
              </p:cNvPr>
              <p:cNvSpPr/>
              <p:nvPr/>
            </p:nvSpPr>
            <p:spPr>
              <a:xfrm>
                <a:off x="9327188" y="809533"/>
                <a:ext cx="423512" cy="1147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solidFill>
                      <a:schemeClr val="tx1"/>
                    </a:solidFill>
                    <a:latin typeface="Arial" panose="020B0604020202020204" pitchFamily="34" charset="0"/>
                    <a:cs typeface="Arial" panose="020B0604020202020204" pitchFamily="34" charset="0"/>
                  </a:rPr>
                  <a:t>YES</a:t>
                </a:r>
              </a:p>
            </p:txBody>
          </p:sp>
          <p:sp>
            <p:nvSpPr>
              <p:cNvPr id="181" name="Rectangle: Rounded Corners 180">
                <a:extLst>
                  <a:ext uri="{FF2B5EF4-FFF2-40B4-BE49-F238E27FC236}">
                    <a16:creationId xmlns:a16="http://schemas.microsoft.com/office/drawing/2014/main" id="{402BE7BF-CCE1-403D-AF24-72C89CED83BC}"/>
                  </a:ext>
                </a:extLst>
              </p:cNvPr>
              <p:cNvSpPr/>
              <p:nvPr/>
            </p:nvSpPr>
            <p:spPr>
              <a:xfrm>
                <a:off x="7192283" y="1453560"/>
                <a:ext cx="423512" cy="1147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solidFill>
                      <a:schemeClr val="tx1"/>
                    </a:solidFill>
                    <a:latin typeface="Arial" panose="020B0604020202020204" pitchFamily="34" charset="0"/>
                    <a:cs typeface="Arial" panose="020B0604020202020204" pitchFamily="34" charset="0"/>
                  </a:rPr>
                  <a:t>NO</a:t>
                </a:r>
              </a:p>
            </p:txBody>
          </p:sp>
          <p:sp>
            <p:nvSpPr>
              <p:cNvPr id="184" name="Rectangle: Rounded Corners 183">
                <a:extLst>
                  <a:ext uri="{FF2B5EF4-FFF2-40B4-BE49-F238E27FC236}">
                    <a16:creationId xmlns:a16="http://schemas.microsoft.com/office/drawing/2014/main" id="{910C61AE-A44C-4218-9873-1EEC2B46AD30}"/>
                  </a:ext>
                </a:extLst>
              </p:cNvPr>
              <p:cNvSpPr/>
              <p:nvPr/>
            </p:nvSpPr>
            <p:spPr>
              <a:xfrm>
                <a:off x="8095796" y="802411"/>
                <a:ext cx="423512" cy="11476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a:solidFill>
                      <a:schemeClr val="tx1"/>
                    </a:solidFill>
                    <a:latin typeface="Arial" panose="020B0604020202020204" pitchFamily="34" charset="0"/>
                    <a:cs typeface="Arial" panose="020B0604020202020204" pitchFamily="34" charset="0"/>
                  </a:rPr>
                  <a:t>NO</a:t>
                </a:r>
              </a:p>
            </p:txBody>
          </p:sp>
          <p:sp>
            <p:nvSpPr>
              <p:cNvPr id="185" name="Rectangle: Rounded Corners 184">
                <a:extLst>
                  <a:ext uri="{FF2B5EF4-FFF2-40B4-BE49-F238E27FC236}">
                    <a16:creationId xmlns:a16="http://schemas.microsoft.com/office/drawing/2014/main" id="{56218343-B6AE-4222-92E4-1EF6E9DAC5C8}"/>
                  </a:ext>
                </a:extLst>
              </p:cNvPr>
              <p:cNvSpPr/>
              <p:nvPr/>
            </p:nvSpPr>
            <p:spPr>
              <a:xfrm>
                <a:off x="8083504" y="1458032"/>
                <a:ext cx="423512" cy="11476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solidFill>
                      <a:schemeClr val="tx1"/>
                    </a:solidFill>
                    <a:latin typeface="Arial" panose="020B0604020202020204" pitchFamily="34" charset="0"/>
                    <a:cs typeface="Arial" panose="020B0604020202020204" pitchFamily="34" charset="0"/>
                  </a:rPr>
                  <a:t>YES</a:t>
                </a:r>
              </a:p>
            </p:txBody>
          </p:sp>
          <p:sp>
            <p:nvSpPr>
              <p:cNvPr id="195" name="Rectangle: Rounded Corners 194">
                <a:extLst>
                  <a:ext uri="{FF2B5EF4-FFF2-40B4-BE49-F238E27FC236}">
                    <a16:creationId xmlns:a16="http://schemas.microsoft.com/office/drawing/2014/main" id="{E2E80477-A383-4448-AC9C-BFA9BBD20A1A}"/>
                  </a:ext>
                </a:extLst>
              </p:cNvPr>
              <p:cNvSpPr/>
              <p:nvPr/>
            </p:nvSpPr>
            <p:spPr>
              <a:xfrm>
                <a:off x="7583943" y="2258785"/>
                <a:ext cx="1781175" cy="461665"/>
              </a:xfrm>
              <a:prstGeom prst="round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solidFill>
                      <a:schemeClr val="tx1"/>
                    </a:solidFill>
                    <a:latin typeface="Arial" panose="020B0604020202020204" pitchFamily="34" charset="0"/>
                    <a:cs typeface="Arial" panose="020B0604020202020204" pitchFamily="34" charset="0"/>
                  </a:rPr>
                  <a:t>Does the good meet commercial processing exceptions?</a:t>
                </a:r>
              </a:p>
            </p:txBody>
          </p:sp>
          <p:sp>
            <p:nvSpPr>
              <p:cNvPr id="186" name="Rectangle: Rounded Corners 185">
                <a:extLst>
                  <a:ext uri="{FF2B5EF4-FFF2-40B4-BE49-F238E27FC236}">
                    <a16:creationId xmlns:a16="http://schemas.microsoft.com/office/drawing/2014/main" id="{79AADC07-6F6B-48F9-80A5-6BBD19ADA0C4}"/>
                  </a:ext>
                </a:extLst>
              </p:cNvPr>
              <p:cNvSpPr/>
              <p:nvPr/>
            </p:nvSpPr>
            <p:spPr>
              <a:xfrm>
                <a:off x="7192283" y="2107313"/>
                <a:ext cx="423512" cy="1147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solidFill>
                      <a:schemeClr val="tx1"/>
                    </a:solidFill>
                    <a:latin typeface="Arial" panose="020B0604020202020204" pitchFamily="34" charset="0"/>
                    <a:cs typeface="Arial" panose="020B0604020202020204" pitchFamily="34" charset="0"/>
                  </a:rPr>
                  <a:t>YES</a:t>
                </a:r>
              </a:p>
            </p:txBody>
          </p:sp>
          <p:cxnSp>
            <p:nvCxnSpPr>
              <p:cNvPr id="202" name="Straight Arrow Connector 201">
                <a:extLst>
                  <a:ext uri="{FF2B5EF4-FFF2-40B4-BE49-F238E27FC236}">
                    <a16:creationId xmlns:a16="http://schemas.microsoft.com/office/drawing/2014/main" id="{57FEADBC-A620-4D11-B77B-8AC672AEF84B}"/>
                  </a:ext>
                </a:extLst>
              </p:cNvPr>
              <p:cNvCxnSpPr>
                <a:cxnSpLocks/>
                <a:stCxn id="195" idx="2"/>
                <a:endCxn id="199" idx="0"/>
              </p:cNvCxnSpPr>
              <p:nvPr/>
            </p:nvCxnSpPr>
            <p:spPr>
              <a:xfrm flipH="1">
                <a:off x="8474524" y="2720450"/>
                <a:ext cx="7" cy="20510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4" name="Connector: Elbow 203">
                <a:extLst>
                  <a:ext uri="{FF2B5EF4-FFF2-40B4-BE49-F238E27FC236}">
                    <a16:creationId xmlns:a16="http://schemas.microsoft.com/office/drawing/2014/main" id="{CC7C5AAC-9B8C-4680-9941-0D45C2CF5EBF}"/>
                  </a:ext>
                </a:extLst>
              </p:cNvPr>
              <p:cNvCxnSpPr>
                <a:cxnSpLocks/>
                <a:stCxn id="199" idx="3"/>
                <a:endCxn id="197" idx="0"/>
              </p:cNvCxnSpPr>
              <p:nvPr/>
            </p:nvCxnSpPr>
            <p:spPr>
              <a:xfrm>
                <a:off x="9365111" y="3156387"/>
                <a:ext cx="173835" cy="39969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sp>
            <p:nvSpPr>
              <p:cNvPr id="194" name="Rectangle: Rounded Corners 193">
                <a:extLst>
                  <a:ext uri="{FF2B5EF4-FFF2-40B4-BE49-F238E27FC236}">
                    <a16:creationId xmlns:a16="http://schemas.microsoft.com/office/drawing/2014/main" id="{598230D2-61A1-4FF1-A059-D42D5EA6F207}"/>
                  </a:ext>
                </a:extLst>
              </p:cNvPr>
              <p:cNvSpPr/>
              <p:nvPr/>
            </p:nvSpPr>
            <p:spPr>
              <a:xfrm>
                <a:off x="9328606" y="3275807"/>
                <a:ext cx="423512" cy="1147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a:solidFill>
                      <a:schemeClr val="tx1"/>
                    </a:solidFill>
                    <a:latin typeface="Arial" panose="020B0604020202020204" pitchFamily="34" charset="0"/>
                    <a:cs typeface="Arial" panose="020B0604020202020204" pitchFamily="34" charset="0"/>
                  </a:rPr>
                  <a:t>YES</a:t>
                </a:r>
              </a:p>
            </p:txBody>
          </p:sp>
          <p:cxnSp>
            <p:nvCxnSpPr>
              <p:cNvPr id="205" name="Connector: Elbow 204">
                <a:extLst>
                  <a:ext uri="{FF2B5EF4-FFF2-40B4-BE49-F238E27FC236}">
                    <a16:creationId xmlns:a16="http://schemas.microsoft.com/office/drawing/2014/main" id="{903039D2-BBF1-4085-AFD1-22731C7C26A4}"/>
                  </a:ext>
                </a:extLst>
              </p:cNvPr>
              <p:cNvCxnSpPr>
                <a:cxnSpLocks/>
                <a:stCxn id="199" idx="1"/>
                <a:endCxn id="198" idx="0"/>
              </p:cNvCxnSpPr>
              <p:nvPr/>
            </p:nvCxnSpPr>
            <p:spPr>
              <a:xfrm rot="10800000" flipV="1">
                <a:off x="7410104" y="3156386"/>
                <a:ext cx="173832" cy="39969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07" name="Connector: Elbow 206">
                <a:extLst>
                  <a:ext uri="{FF2B5EF4-FFF2-40B4-BE49-F238E27FC236}">
                    <a16:creationId xmlns:a16="http://schemas.microsoft.com/office/drawing/2014/main" id="{0D7F7DBE-7E76-42A6-8FDD-93B4592CC711}"/>
                  </a:ext>
                </a:extLst>
              </p:cNvPr>
              <p:cNvCxnSpPr>
                <a:cxnSpLocks/>
                <a:stCxn id="195" idx="1"/>
                <a:endCxn id="198" idx="0"/>
              </p:cNvCxnSpPr>
              <p:nvPr/>
            </p:nvCxnSpPr>
            <p:spPr>
              <a:xfrm rot="10800000" flipV="1">
                <a:off x="7410105" y="2489618"/>
                <a:ext cx="173839" cy="1066464"/>
              </a:xfrm>
              <a:prstGeom prst="bentConnector2">
                <a:avLst/>
              </a:prstGeom>
              <a:ln>
                <a:tailEnd type="triangle"/>
              </a:ln>
            </p:spPr>
            <p:style>
              <a:lnRef idx="1">
                <a:schemeClr val="dk1"/>
              </a:lnRef>
              <a:fillRef idx="0">
                <a:schemeClr val="dk1"/>
              </a:fillRef>
              <a:effectRef idx="0">
                <a:schemeClr val="dk1"/>
              </a:effectRef>
              <a:fontRef idx="minor">
                <a:schemeClr val="tx1"/>
              </a:fontRef>
            </p:style>
          </p:cxnSp>
          <p:sp>
            <p:nvSpPr>
              <p:cNvPr id="209" name="Rectangle: Rounded Corners 208">
                <a:extLst>
                  <a:ext uri="{FF2B5EF4-FFF2-40B4-BE49-F238E27FC236}">
                    <a16:creationId xmlns:a16="http://schemas.microsoft.com/office/drawing/2014/main" id="{BB7C00A0-E456-4BBE-8562-D027210DAB20}"/>
                  </a:ext>
                </a:extLst>
              </p:cNvPr>
              <p:cNvSpPr/>
              <p:nvPr/>
            </p:nvSpPr>
            <p:spPr>
              <a:xfrm>
                <a:off x="7198344" y="2760580"/>
                <a:ext cx="423512" cy="1147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a:solidFill>
                      <a:schemeClr val="tx1"/>
                    </a:solidFill>
                    <a:latin typeface="Arial" panose="020B0604020202020204" pitchFamily="34" charset="0"/>
                    <a:cs typeface="Arial" panose="020B0604020202020204" pitchFamily="34" charset="0"/>
                  </a:rPr>
                  <a:t>NO</a:t>
                </a:r>
              </a:p>
            </p:txBody>
          </p:sp>
          <p:sp>
            <p:nvSpPr>
              <p:cNvPr id="206" name="Rectangle: Rounded Corners 205">
                <a:extLst>
                  <a:ext uri="{FF2B5EF4-FFF2-40B4-BE49-F238E27FC236}">
                    <a16:creationId xmlns:a16="http://schemas.microsoft.com/office/drawing/2014/main" id="{3B078A37-4DF0-43D6-821A-4762B31DB0AB}"/>
                  </a:ext>
                </a:extLst>
              </p:cNvPr>
              <p:cNvSpPr/>
              <p:nvPr/>
            </p:nvSpPr>
            <p:spPr>
              <a:xfrm>
                <a:off x="7198344" y="3253901"/>
                <a:ext cx="423512" cy="1147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a:solidFill>
                      <a:schemeClr val="tx1"/>
                    </a:solidFill>
                    <a:latin typeface="Arial" panose="020B0604020202020204" pitchFamily="34" charset="0"/>
                    <a:cs typeface="Arial" panose="020B0604020202020204" pitchFamily="34" charset="0"/>
                  </a:rPr>
                  <a:t>NO</a:t>
                </a:r>
              </a:p>
            </p:txBody>
          </p:sp>
          <p:sp>
            <p:nvSpPr>
              <p:cNvPr id="199" name="Rectangle: Rounded Corners 198">
                <a:extLst>
                  <a:ext uri="{FF2B5EF4-FFF2-40B4-BE49-F238E27FC236}">
                    <a16:creationId xmlns:a16="http://schemas.microsoft.com/office/drawing/2014/main" id="{EBD75F78-9D61-464F-A94A-7D1DC0E42BFB}"/>
                  </a:ext>
                </a:extLst>
              </p:cNvPr>
              <p:cNvSpPr/>
              <p:nvPr/>
            </p:nvSpPr>
            <p:spPr>
              <a:xfrm>
                <a:off x="7583936" y="2925554"/>
                <a:ext cx="1781175" cy="461665"/>
              </a:xfrm>
              <a:prstGeom prst="round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a:solidFill>
                      <a:schemeClr val="tx1"/>
                    </a:solidFill>
                    <a:latin typeface="Arial" panose="020B0604020202020204" pitchFamily="34" charset="0"/>
                    <a:cs typeface="Arial" panose="020B0604020202020204" pitchFamily="34" charset="0"/>
                  </a:rPr>
                  <a:t>Does the good meet the end use criteria?</a:t>
                </a:r>
              </a:p>
            </p:txBody>
          </p:sp>
        </p:grpSp>
        <p:sp>
          <p:nvSpPr>
            <p:cNvPr id="66" name="Rectangle 65">
              <a:extLst>
                <a:ext uri="{FF2B5EF4-FFF2-40B4-BE49-F238E27FC236}">
                  <a16:creationId xmlns:a16="http://schemas.microsoft.com/office/drawing/2014/main" id="{1332C931-08FF-450F-AF8F-1EF9FD69EB25}"/>
                </a:ext>
              </a:extLst>
            </p:cNvPr>
            <p:cNvSpPr/>
            <p:nvPr/>
          </p:nvSpPr>
          <p:spPr>
            <a:xfrm>
              <a:off x="462013" y="644893"/>
              <a:ext cx="4302492" cy="476645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5" name="Rectangle: Rounded Corners 54">
            <a:extLst>
              <a:ext uri="{FF2B5EF4-FFF2-40B4-BE49-F238E27FC236}">
                <a16:creationId xmlns:a16="http://schemas.microsoft.com/office/drawing/2014/main" id="{D2F36821-F4F6-4B9E-8F5E-B188727A1914}"/>
              </a:ext>
            </a:extLst>
          </p:cNvPr>
          <p:cNvSpPr/>
          <p:nvPr/>
        </p:nvSpPr>
        <p:spPr>
          <a:xfrm>
            <a:off x="5353693" y="2415458"/>
            <a:ext cx="1433392" cy="1397318"/>
          </a:xfrm>
          <a:prstGeom prst="roundRect">
            <a:avLst/>
          </a:prstGeom>
          <a:solidFill>
            <a:schemeClr val="accent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latin typeface="Arial" panose="020B0604020202020204" pitchFamily="34" charset="0"/>
                <a:cs typeface="Arial" panose="020B0604020202020204" pitchFamily="34" charset="0"/>
              </a:rPr>
              <a:t>Applicable UK and EU duties</a:t>
            </a:r>
          </a:p>
        </p:txBody>
      </p:sp>
      <p:sp>
        <p:nvSpPr>
          <p:cNvPr id="56" name="Rectangle: Rounded Corners 55">
            <a:extLst>
              <a:ext uri="{FF2B5EF4-FFF2-40B4-BE49-F238E27FC236}">
                <a16:creationId xmlns:a16="http://schemas.microsoft.com/office/drawing/2014/main" id="{21BE9CC6-0833-4A15-A9C7-8A6F917AAAF2}"/>
              </a:ext>
            </a:extLst>
          </p:cNvPr>
          <p:cNvSpPr/>
          <p:nvPr/>
        </p:nvSpPr>
        <p:spPr>
          <a:xfrm>
            <a:off x="5353693" y="3937770"/>
            <a:ext cx="1433392" cy="1397318"/>
          </a:xfrm>
          <a:prstGeom prst="round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latin typeface="Arial" panose="020B0604020202020204" pitchFamily="34" charset="0"/>
                <a:cs typeface="Arial" panose="020B0604020202020204" pitchFamily="34" charset="0"/>
              </a:rPr>
              <a:t>UK Trader Scheme (UKTS)</a:t>
            </a:r>
          </a:p>
        </p:txBody>
      </p:sp>
      <p:sp>
        <p:nvSpPr>
          <p:cNvPr id="58" name="Rectangle: Rounded Corners 57">
            <a:extLst>
              <a:ext uri="{FF2B5EF4-FFF2-40B4-BE49-F238E27FC236}">
                <a16:creationId xmlns:a16="http://schemas.microsoft.com/office/drawing/2014/main" id="{B8B5EFCF-49B6-4DD6-886D-5B0A1688C104}"/>
              </a:ext>
            </a:extLst>
          </p:cNvPr>
          <p:cNvSpPr/>
          <p:nvPr/>
        </p:nvSpPr>
        <p:spPr>
          <a:xfrm>
            <a:off x="6980031" y="2411413"/>
            <a:ext cx="4955897" cy="1397317"/>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r>
              <a:rPr lang="en-GB" sz="1200" dirty="0">
                <a:solidFill>
                  <a:schemeClr val="tx1"/>
                </a:solidFill>
                <a:latin typeface="Arial" panose="020B0604020202020204" pitchFamily="34" charset="0"/>
                <a:cs typeface="Arial" panose="020B0604020202020204" pitchFamily="34" charset="0"/>
              </a:rPr>
              <a:t>Goods will be “not at risk” when duties payable in the UK are the same as duties payable in the EU. </a:t>
            </a:r>
          </a:p>
          <a:p>
            <a:pPr>
              <a:spcAft>
                <a:spcPts val="600"/>
              </a:spcAft>
            </a:pPr>
            <a:r>
              <a:rPr lang="en-GB" sz="1200" dirty="0">
                <a:solidFill>
                  <a:schemeClr val="tx1"/>
                </a:solidFill>
                <a:latin typeface="Arial" panose="020B0604020202020204" pitchFamily="34" charset="0"/>
                <a:cs typeface="Arial" panose="020B0604020202020204" pitchFamily="34" charset="0"/>
              </a:rPr>
              <a:t>This includes cases where UK and EU MFN tariffs are the same, but also when goods are eligible for preferential duties under both UK and EU trade deals (e.g. Japanese goods).</a:t>
            </a:r>
          </a:p>
        </p:txBody>
      </p:sp>
      <p:sp>
        <p:nvSpPr>
          <p:cNvPr id="60" name="Rectangle: Rounded Corners 59">
            <a:extLst>
              <a:ext uri="{FF2B5EF4-FFF2-40B4-BE49-F238E27FC236}">
                <a16:creationId xmlns:a16="http://schemas.microsoft.com/office/drawing/2014/main" id="{C7C9B505-0DB4-43D6-853C-1F3C4E54BAF1}"/>
              </a:ext>
            </a:extLst>
          </p:cNvPr>
          <p:cNvSpPr/>
          <p:nvPr/>
        </p:nvSpPr>
        <p:spPr>
          <a:xfrm>
            <a:off x="6980032" y="3937771"/>
            <a:ext cx="4955896" cy="1397317"/>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r>
              <a:rPr lang="en-GB" sz="1200" dirty="0">
                <a:solidFill>
                  <a:schemeClr val="tx1"/>
                </a:solidFill>
                <a:latin typeface="Arial" panose="020B0604020202020204" pitchFamily="34" charset="0"/>
                <a:cs typeface="Arial" panose="020B0604020202020204" pitchFamily="34" charset="0"/>
              </a:rPr>
              <a:t>Traders can declare goods “not at risk” as long as they can meet the authorisation requirements and declare that their goods will be sold or used in Northern Ireland.</a:t>
            </a:r>
          </a:p>
          <a:p>
            <a:pPr>
              <a:spcAft>
                <a:spcPts val="600"/>
              </a:spcAft>
            </a:pPr>
            <a:r>
              <a:rPr lang="en-GB" sz="1200" dirty="0">
                <a:solidFill>
                  <a:schemeClr val="tx1"/>
                </a:solidFill>
                <a:latin typeface="Arial" panose="020B0604020202020204" pitchFamily="34" charset="0"/>
                <a:cs typeface="Arial" panose="020B0604020202020204" pitchFamily="34" charset="0"/>
              </a:rPr>
              <a:t>For </a:t>
            </a:r>
            <a:r>
              <a:rPr lang="en-GB" sz="1200" dirty="0" err="1">
                <a:solidFill>
                  <a:schemeClr val="tx1"/>
                </a:solidFill>
                <a:latin typeface="Arial" panose="020B0604020202020204" pitchFamily="34" charset="0"/>
                <a:cs typeface="Arial" panose="020B0604020202020204" pitchFamily="34" charset="0"/>
              </a:rPr>
              <a:t>RoW</a:t>
            </a:r>
            <a:r>
              <a:rPr lang="en-GB" sz="1200" dirty="0">
                <a:solidFill>
                  <a:schemeClr val="tx1"/>
                </a:solidFill>
                <a:latin typeface="Arial" panose="020B0604020202020204" pitchFamily="34" charset="0"/>
                <a:cs typeface="Arial" panose="020B0604020202020204" pitchFamily="34" charset="0"/>
              </a:rPr>
              <a:t>-NI movements, there is an additional tariff differential test.</a:t>
            </a:r>
          </a:p>
        </p:txBody>
      </p:sp>
    </p:spTree>
    <p:extLst>
      <p:ext uri="{BB962C8B-B14F-4D97-AF65-F5344CB8AC3E}">
        <p14:creationId xmlns:p14="http://schemas.microsoft.com/office/powerpoint/2010/main" val="1229326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2833" y="277273"/>
            <a:ext cx="10943167" cy="637128"/>
          </a:xfrm>
        </p:spPr>
        <p:txBody>
          <a:bodyPr/>
          <a:lstStyle/>
          <a:p>
            <a:pPr algn="ctr"/>
            <a:r>
              <a:rPr lang="en-GB" sz="3600" dirty="0"/>
              <a:t>Scenario 1 – GB origin goods</a:t>
            </a:r>
          </a:p>
        </p:txBody>
      </p:sp>
      <p:sp>
        <p:nvSpPr>
          <p:cNvPr id="4" name="Slide Number Placeholder 3"/>
          <p:cNvSpPr>
            <a:spLocks noGrp="1"/>
          </p:cNvSpPr>
          <p:nvPr>
            <p:ph type="sldNum" sz="quarter" idx="10"/>
          </p:nvPr>
        </p:nvSpPr>
        <p:spPr/>
        <p:txBody>
          <a:bodyPr/>
          <a:lstStyle/>
          <a:p>
            <a:pPr>
              <a:defRPr/>
            </a:pPr>
            <a:fld id="{ED850FD3-804A-4B32-AE8C-41006A2A84F1}" type="slidenum">
              <a:rPr lang="en-US" smtClean="0"/>
              <a:pPr>
                <a:defRPr/>
              </a:pPr>
              <a:t>20</a:t>
            </a:fld>
            <a:endParaRPr lang="en-US"/>
          </a:p>
        </p:txBody>
      </p:sp>
      <p:sp>
        <p:nvSpPr>
          <p:cNvPr id="5" name="Footer Placeholder 4"/>
          <p:cNvSpPr>
            <a:spLocks noGrp="1"/>
          </p:cNvSpPr>
          <p:nvPr>
            <p:ph type="ftr" sz="quarter" idx="11"/>
          </p:nvPr>
        </p:nvSpPr>
        <p:spPr/>
        <p:txBody>
          <a:bodyPr/>
          <a:lstStyle/>
          <a:p>
            <a:r>
              <a:rPr lang="en-GB"/>
              <a:t>|  Official Sensitive  |   HMRC NI Engagement |</a:t>
            </a:r>
          </a:p>
        </p:txBody>
      </p:sp>
      <p:sp>
        <p:nvSpPr>
          <p:cNvPr id="3" name="TextBox 2">
            <a:extLst>
              <a:ext uri="{FF2B5EF4-FFF2-40B4-BE49-F238E27FC236}">
                <a16:creationId xmlns:a16="http://schemas.microsoft.com/office/drawing/2014/main" id="{78432D27-9DFE-48A5-A23D-73324D2411C5}"/>
              </a:ext>
            </a:extLst>
          </p:cNvPr>
          <p:cNvSpPr txBox="1"/>
          <p:nvPr/>
        </p:nvSpPr>
        <p:spPr>
          <a:xfrm>
            <a:off x="588034" y="1473480"/>
            <a:ext cx="11015932" cy="830997"/>
          </a:xfrm>
          <a:prstGeom prst="rect">
            <a:avLst/>
          </a:prstGeom>
          <a:noFill/>
        </p:spPr>
        <p:txBody>
          <a:bodyPr wrap="square" rtlCol="0">
            <a:spAutoFit/>
          </a:bodyPr>
          <a:lstStyle/>
          <a:p>
            <a:r>
              <a:rPr lang="en-GB" b="1" dirty="0"/>
              <a:t>Beef raised and slaughtered in GB and made into mince moving to NI for retail sale </a:t>
            </a:r>
          </a:p>
        </p:txBody>
      </p:sp>
      <p:sp>
        <p:nvSpPr>
          <p:cNvPr id="6" name="TextBox 5">
            <a:extLst>
              <a:ext uri="{FF2B5EF4-FFF2-40B4-BE49-F238E27FC236}">
                <a16:creationId xmlns:a16="http://schemas.microsoft.com/office/drawing/2014/main" id="{F9A45F33-1922-4348-BDE4-F74EFF4D9F7F}"/>
              </a:ext>
            </a:extLst>
          </p:cNvPr>
          <p:cNvSpPr txBox="1"/>
          <p:nvPr/>
        </p:nvSpPr>
        <p:spPr>
          <a:xfrm>
            <a:off x="588035" y="2682815"/>
            <a:ext cx="11015932" cy="2477025"/>
          </a:xfrm>
          <a:prstGeom prst="rect">
            <a:avLst/>
          </a:prstGeom>
          <a:noFill/>
        </p:spPr>
        <p:txBody>
          <a:bodyPr wrap="square" rtlCol="0">
            <a:spAutoFit/>
          </a:bodyPr>
          <a:lstStyle/>
          <a:p>
            <a:pPr marL="342900" indent="-342900">
              <a:lnSpc>
                <a:spcPct val="109000"/>
              </a:lnSpc>
              <a:buFont typeface="Arial" panose="020B0604020202020204" pitchFamily="34" charset="0"/>
              <a:buChar char="•"/>
            </a:pPr>
            <a:r>
              <a:rPr lang="en-GB" dirty="0"/>
              <a:t>Origin – GB origin</a:t>
            </a:r>
          </a:p>
          <a:p>
            <a:pPr marL="342900" indent="-342900">
              <a:lnSpc>
                <a:spcPct val="109000"/>
              </a:lnSpc>
              <a:buFont typeface="Arial" panose="020B0604020202020204" pitchFamily="34" charset="0"/>
              <a:buChar char="•"/>
            </a:pPr>
            <a:r>
              <a:rPr lang="en-GB" dirty="0"/>
              <a:t>TCA – preferential rate available so EU tariff would be zero </a:t>
            </a:r>
          </a:p>
          <a:p>
            <a:pPr marL="342900" indent="-342900">
              <a:lnSpc>
                <a:spcPct val="109000"/>
              </a:lnSpc>
              <a:buFont typeface="Arial" panose="020B0604020202020204" pitchFamily="34" charset="0"/>
              <a:buChar char="•"/>
            </a:pPr>
            <a:r>
              <a:rPr lang="en-GB" dirty="0"/>
              <a:t>At risk – at EU tariff would be zero, goods can automatically be declared not at risk</a:t>
            </a:r>
          </a:p>
          <a:p>
            <a:pPr marL="342900" indent="-342900">
              <a:lnSpc>
                <a:spcPct val="109000"/>
              </a:lnSpc>
              <a:buFont typeface="Arial" panose="020B0604020202020204" pitchFamily="34" charset="0"/>
              <a:buChar char="•"/>
            </a:pPr>
            <a:r>
              <a:rPr lang="en-GB" dirty="0"/>
              <a:t>UKTS – there is no need to use the UKTS in this scenario, although it would be available as the goods are for retail sale in NI </a:t>
            </a:r>
          </a:p>
        </p:txBody>
      </p:sp>
    </p:spTree>
    <p:extLst>
      <p:ext uri="{BB962C8B-B14F-4D97-AF65-F5344CB8AC3E}">
        <p14:creationId xmlns:p14="http://schemas.microsoft.com/office/powerpoint/2010/main" val="376932340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6551" y="195211"/>
            <a:ext cx="10943167" cy="613682"/>
          </a:xfrm>
        </p:spPr>
        <p:txBody>
          <a:bodyPr/>
          <a:lstStyle/>
          <a:p>
            <a:pPr algn="ctr"/>
            <a:r>
              <a:rPr lang="en-GB" sz="3600" dirty="0"/>
              <a:t>Scenario 2 – non-GB origin goods </a:t>
            </a:r>
          </a:p>
        </p:txBody>
      </p:sp>
      <p:sp>
        <p:nvSpPr>
          <p:cNvPr id="4" name="Slide Number Placeholder 3"/>
          <p:cNvSpPr>
            <a:spLocks noGrp="1"/>
          </p:cNvSpPr>
          <p:nvPr>
            <p:ph type="sldNum" sz="quarter" idx="10"/>
          </p:nvPr>
        </p:nvSpPr>
        <p:spPr/>
        <p:txBody>
          <a:bodyPr/>
          <a:lstStyle/>
          <a:p>
            <a:pPr>
              <a:defRPr/>
            </a:pPr>
            <a:fld id="{ED850FD3-804A-4B32-AE8C-41006A2A84F1}" type="slidenum">
              <a:rPr lang="en-US" smtClean="0"/>
              <a:pPr>
                <a:defRPr/>
              </a:pPr>
              <a:t>21</a:t>
            </a:fld>
            <a:endParaRPr lang="en-US"/>
          </a:p>
        </p:txBody>
      </p:sp>
      <p:sp>
        <p:nvSpPr>
          <p:cNvPr id="5" name="Footer Placeholder 4"/>
          <p:cNvSpPr>
            <a:spLocks noGrp="1"/>
          </p:cNvSpPr>
          <p:nvPr>
            <p:ph type="ftr" sz="quarter" idx="11"/>
          </p:nvPr>
        </p:nvSpPr>
        <p:spPr/>
        <p:txBody>
          <a:bodyPr/>
          <a:lstStyle/>
          <a:p>
            <a:r>
              <a:rPr lang="en-GB"/>
              <a:t>|  Official Sensitive  |   HMRC NI Engagement |</a:t>
            </a:r>
          </a:p>
        </p:txBody>
      </p:sp>
      <p:sp>
        <p:nvSpPr>
          <p:cNvPr id="6" name="TextBox 5">
            <a:extLst>
              <a:ext uri="{FF2B5EF4-FFF2-40B4-BE49-F238E27FC236}">
                <a16:creationId xmlns:a16="http://schemas.microsoft.com/office/drawing/2014/main" id="{3B7711BF-3C2A-4A69-AF70-B3003A7EF5C5}"/>
              </a:ext>
            </a:extLst>
          </p:cNvPr>
          <p:cNvSpPr txBox="1"/>
          <p:nvPr/>
        </p:nvSpPr>
        <p:spPr>
          <a:xfrm>
            <a:off x="624416" y="1457864"/>
            <a:ext cx="10943167" cy="830997"/>
          </a:xfrm>
          <a:prstGeom prst="rect">
            <a:avLst/>
          </a:prstGeom>
          <a:noFill/>
        </p:spPr>
        <p:txBody>
          <a:bodyPr wrap="square" rtlCol="0">
            <a:spAutoFit/>
          </a:bodyPr>
          <a:lstStyle/>
          <a:p>
            <a:r>
              <a:rPr lang="en-GB" b="1" dirty="0"/>
              <a:t>Tomatoes grown in Spain imported to GB to the supermarket’s distribution hub, subsequently moving to NI for retail sale </a:t>
            </a:r>
          </a:p>
        </p:txBody>
      </p:sp>
      <p:sp>
        <p:nvSpPr>
          <p:cNvPr id="7" name="TextBox 6">
            <a:extLst>
              <a:ext uri="{FF2B5EF4-FFF2-40B4-BE49-F238E27FC236}">
                <a16:creationId xmlns:a16="http://schemas.microsoft.com/office/drawing/2014/main" id="{EC14AF23-C688-4A85-89E6-EC91C150045D}"/>
              </a:ext>
            </a:extLst>
          </p:cNvPr>
          <p:cNvSpPr txBox="1"/>
          <p:nvPr/>
        </p:nvSpPr>
        <p:spPr>
          <a:xfrm>
            <a:off x="624416" y="2579298"/>
            <a:ext cx="10943167" cy="2904641"/>
          </a:xfrm>
          <a:prstGeom prst="rect">
            <a:avLst/>
          </a:prstGeom>
          <a:noFill/>
        </p:spPr>
        <p:txBody>
          <a:bodyPr wrap="square" rtlCol="0">
            <a:spAutoFit/>
          </a:bodyPr>
          <a:lstStyle/>
          <a:p>
            <a:pPr marL="342900" indent="-342900">
              <a:lnSpc>
                <a:spcPct val="110000"/>
              </a:lnSpc>
              <a:buFont typeface="Arial" panose="020B0604020202020204" pitchFamily="34" charset="0"/>
              <a:buChar char="•"/>
            </a:pPr>
            <a:r>
              <a:rPr lang="en-GB" dirty="0"/>
              <a:t>Origin – Spanish origin</a:t>
            </a:r>
          </a:p>
          <a:p>
            <a:pPr marL="342900" indent="-342900">
              <a:lnSpc>
                <a:spcPct val="110000"/>
              </a:lnSpc>
              <a:buFont typeface="Arial" panose="020B0604020202020204" pitchFamily="34" charset="0"/>
              <a:buChar char="•"/>
            </a:pPr>
            <a:r>
              <a:rPr lang="en-GB" dirty="0"/>
              <a:t>TCA – Goods are not GB origin, so the TCA preferential rates are not available on entry to NI</a:t>
            </a:r>
          </a:p>
          <a:p>
            <a:pPr marL="342900" indent="-342900">
              <a:lnSpc>
                <a:spcPct val="110000"/>
              </a:lnSpc>
              <a:buFont typeface="Arial" panose="020B0604020202020204" pitchFamily="34" charset="0"/>
              <a:buChar char="•"/>
            </a:pPr>
            <a:r>
              <a:rPr lang="en-GB" dirty="0"/>
              <a:t>At risk – can be declared not at risk as the goods are for retail sale in NI</a:t>
            </a:r>
          </a:p>
          <a:p>
            <a:pPr marL="342900" indent="-342900">
              <a:lnSpc>
                <a:spcPct val="110000"/>
              </a:lnSpc>
              <a:buFont typeface="Arial" panose="020B0604020202020204" pitchFamily="34" charset="0"/>
              <a:buChar char="•"/>
            </a:pPr>
            <a:r>
              <a:rPr lang="en-GB" dirty="0"/>
              <a:t>UKTS – the person responsible for declarations for moving the goods into NI would need to meet the conditions of the UKTS to be authorised and declare goods not at risk </a:t>
            </a:r>
          </a:p>
        </p:txBody>
      </p:sp>
    </p:spTree>
    <p:extLst>
      <p:ext uri="{BB962C8B-B14F-4D97-AF65-F5344CB8AC3E}">
        <p14:creationId xmlns:p14="http://schemas.microsoft.com/office/powerpoint/2010/main" val="25564413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2833" y="124872"/>
            <a:ext cx="10943167" cy="695743"/>
          </a:xfrm>
        </p:spPr>
        <p:txBody>
          <a:bodyPr/>
          <a:lstStyle/>
          <a:p>
            <a:pPr algn="ctr"/>
            <a:r>
              <a:rPr lang="en-GB" sz="3600" dirty="0"/>
              <a:t>Scenario 3 – goods moving into NI for processing</a:t>
            </a:r>
          </a:p>
        </p:txBody>
      </p:sp>
      <p:sp>
        <p:nvSpPr>
          <p:cNvPr id="4" name="Slide Number Placeholder 3"/>
          <p:cNvSpPr>
            <a:spLocks noGrp="1"/>
          </p:cNvSpPr>
          <p:nvPr>
            <p:ph type="sldNum" sz="quarter" idx="10"/>
          </p:nvPr>
        </p:nvSpPr>
        <p:spPr/>
        <p:txBody>
          <a:bodyPr/>
          <a:lstStyle/>
          <a:p>
            <a:pPr>
              <a:defRPr/>
            </a:pPr>
            <a:fld id="{ED850FD3-804A-4B32-AE8C-41006A2A84F1}" type="slidenum">
              <a:rPr lang="en-US" smtClean="0"/>
              <a:pPr>
                <a:defRPr/>
              </a:pPr>
              <a:t>22</a:t>
            </a:fld>
            <a:endParaRPr lang="en-US"/>
          </a:p>
        </p:txBody>
      </p:sp>
      <p:sp>
        <p:nvSpPr>
          <p:cNvPr id="5" name="Footer Placeholder 4"/>
          <p:cNvSpPr>
            <a:spLocks noGrp="1"/>
          </p:cNvSpPr>
          <p:nvPr>
            <p:ph type="ftr" sz="quarter" idx="11"/>
          </p:nvPr>
        </p:nvSpPr>
        <p:spPr/>
        <p:txBody>
          <a:bodyPr/>
          <a:lstStyle/>
          <a:p>
            <a:r>
              <a:rPr lang="en-GB"/>
              <a:t>|  Official Sensitive  |   HMRC NI Engagement |</a:t>
            </a:r>
          </a:p>
        </p:txBody>
      </p:sp>
      <p:sp>
        <p:nvSpPr>
          <p:cNvPr id="6" name="TextBox 5">
            <a:extLst>
              <a:ext uri="{FF2B5EF4-FFF2-40B4-BE49-F238E27FC236}">
                <a16:creationId xmlns:a16="http://schemas.microsoft.com/office/drawing/2014/main" id="{CC1DC4F4-58F8-41FC-9EB7-AC1139172A06}"/>
              </a:ext>
            </a:extLst>
          </p:cNvPr>
          <p:cNvSpPr txBox="1"/>
          <p:nvPr/>
        </p:nvSpPr>
        <p:spPr>
          <a:xfrm>
            <a:off x="595981" y="1447399"/>
            <a:ext cx="11000038" cy="830997"/>
          </a:xfrm>
          <a:prstGeom prst="rect">
            <a:avLst/>
          </a:prstGeom>
          <a:noFill/>
        </p:spPr>
        <p:txBody>
          <a:bodyPr wrap="square" rtlCol="0">
            <a:spAutoFit/>
          </a:bodyPr>
          <a:lstStyle/>
          <a:p>
            <a:r>
              <a:rPr lang="en-GB" b="1" dirty="0"/>
              <a:t>Beef raised and slaughtered in GB moved into NI for processing into food products for sale to retail stores in NI</a:t>
            </a:r>
          </a:p>
        </p:txBody>
      </p:sp>
      <p:sp>
        <p:nvSpPr>
          <p:cNvPr id="7" name="TextBox 6">
            <a:extLst>
              <a:ext uri="{FF2B5EF4-FFF2-40B4-BE49-F238E27FC236}">
                <a16:creationId xmlns:a16="http://schemas.microsoft.com/office/drawing/2014/main" id="{B4B2A870-F47E-48CF-9AD3-D8D9BA9DF31C}"/>
              </a:ext>
            </a:extLst>
          </p:cNvPr>
          <p:cNvSpPr txBox="1"/>
          <p:nvPr/>
        </p:nvSpPr>
        <p:spPr>
          <a:xfrm>
            <a:off x="595981" y="2389518"/>
            <a:ext cx="11000038" cy="4123436"/>
          </a:xfrm>
          <a:prstGeom prst="rect">
            <a:avLst/>
          </a:prstGeom>
          <a:noFill/>
        </p:spPr>
        <p:txBody>
          <a:bodyPr wrap="square" rtlCol="0">
            <a:spAutoFit/>
          </a:bodyPr>
          <a:lstStyle/>
          <a:p>
            <a:pPr marL="342900" indent="-342900">
              <a:lnSpc>
                <a:spcPct val="110000"/>
              </a:lnSpc>
              <a:buFont typeface="Arial" panose="020B0604020202020204" pitchFamily="34" charset="0"/>
              <a:buChar char="•"/>
            </a:pPr>
            <a:r>
              <a:rPr lang="en-GB" dirty="0"/>
              <a:t>Origin – GB origin</a:t>
            </a:r>
          </a:p>
          <a:p>
            <a:pPr marL="342900" indent="-342900">
              <a:lnSpc>
                <a:spcPct val="110000"/>
              </a:lnSpc>
              <a:buFont typeface="Arial" panose="020B0604020202020204" pitchFamily="34" charset="0"/>
              <a:buChar char="•"/>
            </a:pPr>
            <a:r>
              <a:rPr lang="en-GB" dirty="0"/>
              <a:t>TCA – Goods are GB origin, so the TCA preferential rate is available, the goods can be automatically declared not at risk</a:t>
            </a:r>
          </a:p>
          <a:p>
            <a:pPr marL="342900" indent="-342900">
              <a:lnSpc>
                <a:spcPct val="110000"/>
              </a:lnSpc>
              <a:buFont typeface="Arial" panose="020B0604020202020204" pitchFamily="34" charset="0"/>
              <a:buChar char="•"/>
            </a:pPr>
            <a:endParaRPr lang="en-GB" dirty="0"/>
          </a:p>
          <a:p>
            <a:pPr marL="342900" indent="-342900">
              <a:lnSpc>
                <a:spcPct val="110000"/>
              </a:lnSpc>
              <a:buFont typeface="Arial" panose="020B0604020202020204" pitchFamily="34" charset="0"/>
              <a:buChar char="•"/>
            </a:pPr>
            <a:r>
              <a:rPr lang="en-GB" dirty="0"/>
              <a:t>If the goods were not GB origin – say NZ lamb instead</a:t>
            </a:r>
          </a:p>
          <a:p>
            <a:pPr marL="342900" indent="-342900">
              <a:lnSpc>
                <a:spcPct val="110000"/>
              </a:lnSpc>
              <a:buFont typeface="Arial" panose="020B0604020202020204" pitchFamily="34" charset="0"/>
              <a:buChar char="•"/>
            </a:pPr>
            <a:r>
              <a:rPr lang="en-GB" dirty="0"/>
              <a:t>At risk – can be declared not at risk if the goods meet the approved processing sector criteria for the UKTS</a:t>
            </a:r>
          </a:p>
          <a:p>
            <a:pPr marL="342900" indent="-342900">
              <a:lnSpc>
                <a:spcPct val="110000"/>
              </a:lnSpc>
              <a:buFont typeface="Arial" panose="020B0604020202020204" pitchFamily="34" charset="0"/>
              <a:buChar char="•"/>
            </a:pPr>
            <a:r>
              <a:rPr lang="en-GB" dirty="0"/>
              <a:t>UKTS – the person responsible for declarations for moving the goods into NI would need to meet the conditions of the UKTS to be authorised and declare goods not at risk </a:t>
            </a:r>
          </a:p>
        </p:txBody>
      </p:sp>
    </p:spTree>
    <p:extLst>
      <p:ext uri="{BB962C8B-B14F-4D97-AF65-F5344CB8AC3E}">
        <p14:creationId xmlns:p14="http://schemas.microsoft.com/office/powerpoint/2010/main" val="9720501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2584D9-32EA-42A5-B512-54F54AAD8459}"/>
              </a:ext>
            </a:extLst>
          </p:cNvPr>
          <p:cNvSpPr>
            <a:spLocks noGrp="1"/>
          </p:cNvSpPr>
          <p:nvPr>
            <p:ph idx="1"/>
          </p:nvPr>
        </p:nvSpPr>
        <p:spPr>
          <a:xfrm>
            <a:off x="1902163" y="775949"/>
            <a:ext cx="8143623" cy="5444551"/>
          </a:xfrm>
        </p:spPr>
        <p:txBody>
          <a:bodyPr/>
          <a:lstStyle/>
          <a:p>
            <a:pPr marL="0" indent="0">
              <a:buNone/>
            </a:pPr>
            <a:endParaRPr lang="en-GB" sz="1800" b="1" dirty="0">
              <a:latin typeface="Arial" panose="020B0604020202020204" pitchFamily="34" charset="0"/>
              <a:cs typeface="Arial" panose="020B0604020202020204" pitchFamily="34" charset="0"/>
            </a:endParaRPr>
          </a:p>
          <a:p>
            <a:pPr fontAlgn="auto">
              <a:lnSpc>
                <a:spcPct val="100000"/>
              </a:lnSpc>
              <a:spcBef>
                <a:spcPts val="300"/>
              </a:spcBef>
              <a:spcAft>
                <a:spcPts val="300"/>
              </a:spcAft>
              <a:buClr>
                <a:srgbClr val="000000"/>
              </a:buClr>
              <a:buSzPct val="100000"/>
              <a:defRPr/>
            </a:pPr>
            <a:endParaRPr lang="en-GB" sz="1800" b="1" kern="1200" dirty="0">
              <a:solidFill>
                <a:srgbClr val="000000"/>
              </a:solidFill>
              <a:cs typeface="Arial" panose="020B0604020202020204" pitchFamily="34" charset="0"/>
            </a:endParaRPr>
          </a:p>
          <a:p>
            <a:pPr fontAlgn="auto">
              <a:lnSpc>
                <a:spcPct val="100000"/>
              </a:lnSpc>
              <a:spcBef>
                <a:spcPts val="300"/>
              </a:spcBef>
              <a:spcAft>
                <a:spcPts val="300"/>
              </a:spcAft>
              <a:buClr>
                <a:srgbClr val="000000"/>
              </a:buClr>
              <a:buSzPct val="100000"/>
              <a:defRPr/>
            </a:pPr>
            <a:r>
              <a:rPr lang="en-GB" sz="1800" b="1" kern="1200" dirty="0">
                <a:solidFill>
                  <a:srgbClr val="000000"/>
                </a:solidFill>
                <a:cs typeface="Arial" panose="020B0604020202020204" pitchFamily="34" charset="0"/>
              </a:rPr>
              <a:t>Register for TSS by visiting: </a:t>
            </a:r>
            <a:r>
              <a:rPr lang="en-GB" sz="1800" b="1" kern="1200" dirty="0">
                <a:solidFill>
                  <a:srgbClr val="000000"/>
                </a:solidFill>
                <a:cs typeface="Arial" panose="020B0604020202020204" pitchFamily="34" charset="0"/>
                <a:hlinkClick r:id="rId2"/>
              </a:rPr>
              <a:t>https://www.tradersupportservice.co.uk/tss</a:t>
            </a:r>
            <a:r>
              <a:rPr lang="en-GB" sz="1800" b="1" kern="1200" dirty="0">
                <a:solidFill>
                  <a:srgbClr val="000000"/>
                </a:solidFill>
                <a:cs typeface="Arial" panose="020B0604020202020204" pitchFamily="34" charset="0"/>
              </a:rPr>
              <a:t> </a:t>
            </a:r>
            <a:endParaRPr lang="en-US" sz="1800" b="1" kern="1200" dirty="0">
              <a:solidFill>
                <a:srgbClr val="C41200"/>
              </a:solidFill>
              <a:cs typeface="Arial" panose="020B0604020202020204" pitchFamily="34" charset="0"/>
            </a:endParaRPr>
          </a:p>
          <a:p>
            <a:pPr marL="0" indent="0" fontAlgn="auto">
              <a:lnSpc>
                <a:spcPct val="100000"/>
              </a:lnSpc>
              <a:spcBef>
                <a:spcPts val="300"/>
              </a:spcBef>
              <a:spcAft>
                <a:spcPts val="300"/>
              </a:spcAft>
              <a:buClr>
                <a:srgbClr val="000000"/>
              </a:buClr>
              <a:buSzPct val="100000"/>
              <a:buNone/>
              <a:defRPr/>
            </a:pPr>
            <a:endParaRPr lang="en-US" sz="1800" b="1" kern="1200" dirty="0">
              <a:solidFill>
                <a:srgbClr val="C41200"/>
              </a:solidFill>
              <a:cs typeface="Arial" panose="020B0604020202020204" pitchFamily="34" charset="0"/>
            </a:endParaRPr>
          </a:p>
          <a:p>
            <a:pPr fontAlgn="auto">
              <a:lnSpc>
                <a:spcPct val="100000"/>
              </a:lnSpc>
              <a:spcBef>
                <a:spcPts val="300"/>
              </a:spcBef>
              <a:spcAft>
                <a:spcPts val="300"/>
              </a:spcAft>
              <a:buClr>
                <a:srgbClr val="000000"/>
              </a:buClr>
              <a:buSzPct val="100000"/>
              <a:defRPr/>
            </a:pPr>
            <a:r>
              <a:rPr lang="en-GB" sz="1800" b="1" kern="1200" dirty="0">
                <a:solidFill>
                  <a:srgbClr val="000000"/>
                </a:solidFill>
                <a:cs typeface="Arial" panose="020B0604020202020204" pitchFamily="34" charset="0"/>
              </a:rPr>
              <a:t>Sign up to TSS training courses</a:t>
            </a:r>
            <a:r>
              <a:rPr lang="en-GB" sz="1800" kern="1200" dirty="0">
                <a:solidFill>
                  <a:srgbClr val="000000"/>
                </a:solidFill>
                <a:cs typeface="Arial" panose="020B0604020202020204" pitchFamily="34" charset="0"/>
              </a:rPr>
              <a:t>: </a:t>
            </a:r>
            <a:r>
              <a:rPr lang="en-GB" sz="1800" kern="1200" dirty="0">
                <a:solidFill>
                  <a:srgbClr val="000000"/>
                </a:solidFill>
                <a:cs typeface="Arial" panose="020B0604020202020204" pitchFamily="34" charset="0"/>
                <a:hlinkClick r:id="rId3"/>
              </a:rPr>
              <a:t>https://www.nicustomstradeacademy.co.uk/</a:t>
            </a:r>
            <a:r>
              <a:rPr lang="en-GB" sz="1800" kern="1200" dirty="0">
                <a:solidFill>
                  <a:srgbClr val="000000"/>
                </a:solidFill>
                <a:cs typeface="Arial" panose="020B0604020202020204" pitchFamily="34" charset="0"/>
              </a:rPr>
              <a:t> </a:t>
            </a:r>
          </a:p>
          <a:p>
            <a:pPr marL="0" indent="0" fontAlgn="auto">
              <a:lnSpc>
                <a:spcPct val="100000"/>
              </a:lnSpc>
              <a:spcBef>
                <a:spcPts val="300"/>
              </a:spcBef>
              <a:spcAft>
                <a:spcPts val="300"/>
              </a:spcAft>
              <a:buClr>
                <a:srgbClr val="000000"/>
              </a:buClr>
              <a:buSzPct val="100000"/>
              <a:buNone/>
              <a:defRPr/>
            </a:pPr>
            <a:endParaRPr lang="en-US" sz="1800" kern="1200" dirty="0">
              <a:solidFill>
                <a:srgbClr val="000000"/>
              </a:solidFill>
              <a:cs typeface="Arial" panose="020B0604020202020204" pitchFamily="34" charset="0"/>
            </a:endParaRPr>
          </a:p>
          <a:p>
            <a:pPr fontAlgn="auto">
              <a:lnSpc>
                <a:spcPct val="100000"/>
              </a:lnSpc>
              <a:spcBef>
                <a:spcPts val="300"/>
              </a:spcBef>
              <a:spcAft>
                <a:spcPts val="300"/>
              </a:spcAft>
              <a:buClr>
                <a:srgbClr val="000000"/>
              </a:buClr>
              <a:buSzPct val="100000"/>
              <a:defRPr/>
            </a:pPr>
            <a:r>
              <a:rPr lang="en-GB" sz="1800" b="1" dirty="0">
                <a:solidFill>
                  <a:srgbClr val="000000"/>
                </a:solidFill>
              </a:rPr>
              <a:t>Identify if you need to seek additional professional advice </a:t>
            </a:r>
            <a:r>
              <a:rPr lang="en-GB" sz="1800" dirty="0">
                <a:solidFill>
                  <a:srgbClr val="000000"/>
                </a:solidFill>
              </a:rPr>
              <a:t>on the most suitable customs arrangements to meet your specific needs</a:t>
            </a:r>
            <a:r>
              <a:rPr lang="en-US" sz="1800" dirty="0">
                <a:latin typeface="Arial"/>
                <a:cs typeface="Arial"/>
              </a:rPr>
              <a:t> </a:t>
            </a:r>
          </a:p>
          <a:p>
            <a:pPr fontAlgn="auto">
              <a:lnSpc>
                <a:spcPct val="100000"/>
              </a:lnSpc>
              <a:spcBef>
                <a:spcPts val="300"/>
              </a:spcBef>
              <a:spcAft>
                <a:spcPts val="300"/>
              </a:spcAft>
              <a:buClr>
                <a:srgbClr val="000000"/>
              </a:buClr>
              <a:buSzPct val="100000"/>
              <a:defRPr/>
            </a:pPr>
            <a:endParaRPr lang="en-US" sz="1800" dirty="0">
              <a:cs typeface="Arial"/>
            </a:endParaRPr>
          </a:p>
          <a:p>
            <a:pPr fontAlgn="auto">
              <a:lnSpc>
                <a:spcPct val="100000"/>
              </a:lnSpc>
              <a:spcBef>
                <a:spcPts val="300"/>
              </a:spcBef>
              <a:spcAft>
                <a:spcPts val="300"/>
              </a:spcAft>
              <a:buClr>
                <a:srgbClr val="000000"/>
              </a:buClr>
              <a:buSzPct val="100000"/>
              <a:defRPr/>
            </a:pPr>
            <a:r>
              <a:rPr lang="en-US" sz="1800" b="1" dirty="0">
                <a:cs typeface="Arial"/>
              </a:rPr>
              <a:t>See the latest guidance </a:t>
            </a:r>
            <a:r>
              <a:rPr lang="en-US" sz="1800" b="1" dirty="0">
                <a:cs typeface="Arial"/>
                <a:hlinkClick r:id="rId4"/>
              </a:rPr>
              <a:t>https://www.gov.uk/guidance/trading-and-moving-goods-in-and-out-of-northern-ireland-from-1-january-2021</a:t>
            </a:r>
            <a:r>
              <a:rPr lang="en-US" sz="1800" b="1" dirty="0">
                <a:cs typeface="Arial"/>
              </a:rPr>
              <a:t> </a:t>
            </a:r>
            <a:endParaRPr lang="en-US" sz="1800" dirty="0">
              <a:cs typeface="Arial"/>
            </a:endParaRPr>
          </a:p>
          <a:p>
            <a:pPr fontAlgn="auto">
              <a:lnSpc>
                <a:spcPct val="100000"/>
              </a:lnSpc>
              <a:spcBef>
                <a:spcPts val="300"/>
              </a:spcBef>
              <a:spcAft>
                <a:spcPts val="300"/>
              </a:spcAft>
              <a:buClr>
                <a:srgbClr val="000000"/>
              </a:buClr>
              <a:buSzPct val="100000"/>
              <a:defRPr/>
            </a:pPr>
            <a:endParaRPr lang="en-GB" sz="1800" dirty="0">
              <a:latin typeface="Arial"/>
              <a:ea typeface="+mn-lt"/>
              <a:cs typeface="Arial"/>
            </a:endParaRPr>
          </a:p>
          <a:p>
            <a:pPr marL="269875" indent="-269875">
              <a:lnSpc>
                <a:spcPct val="100000"/>
              </a:lnSpc>
              <a:spcAft>
                <a:spcPct val="0"/>
              </a:spcAft>
              <a:buFont typeface="Arial,Sans-Serif"/>
              <a:buChar char="•"/>
            </a:pPr>
            <a:endParaRPr lang="en-GB" sz="1800" dirty="0">
              <a:ea typeface="+mn-lt"/>
              <a:cs typeface="+mn-lt"/>
            </a:endParaRPr>
          </a:p>
          <a:p>
            <a:pPr marL="0" indent="0">
              <a:buNone/>
            </a:pPr>
            <a:endParaRPr lang="en-GB" sz="1800" dirty="0">
              <a:latin typeface="Arial" panose="020B0604020202020204" pitchFamily="34" charset="0"/>
              <a:cs typeface="Arial" panose="020B0604020202020204" pitchFamily="34" charset="0"/>
            </a:endParaRPr>
          </a:p>
          <a:p>
            <a:pPr marL="269875" indent="-269875"/>
            <a:endParaRPr lang="en-GB" sz="1800" dirty="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B4CA92C0-CEB1-4003-8222-151D10284083}"/>
              </a:ext>
            </a:extLst>
          </p:cNvPr>
          <p:cNvSpPr/>
          <p:nvPr/>
        </p:nvSpPr>
        <p:spPr bwMode="auto">
          <a:xfrm>
            <a:off x="0" y="0"/>
            <a:ext cx="12192000" cy="515380"/>
          </a:xfrm>
          <a:prstGeom prst="rect">
            <a:avLst/>
          </a:prstGeom>
          <a:solidFill>
            <a:schemeClr val="tx2"/>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bodyPr>
          <a:lstStyle/>
          <a:p>
            <a:pPr algn="ctr" eaLnBrk="1" hangingPunct="1"/>
            <a:r>
              <a:rPr lang="en-GB">
                <a:solidFill>
                  <a:schemeClr val="bg1"/>
                </a:solidFill>
                <a:latin typeface="Arial"/>
                <a:ea typeface="Geneva"/>
                <a:cs typeface="Arial"/>
              </a:rPr>
              <a:t>Trader Readiness – Steps to Take</a:t>
            </a:r>
            <a:endParaRPr lang="en-GB">
              <a:solidFill>
                <a:schemeClr val="bg1"/>
              </a:solidFill>
              <a:latin typeface="Arial" charset="0"/>
              <a:ea typeface="Geneva" charset="0"/>
              <a:cs typeface="Arial" charset="0"/>
            </a:endParaRPr>
          </a:p>
        </p:txBody>
      </p:sp>
    </p:spTree>
    <p:extLst>
      <p:ext uri="{BB962C8B-B14F-4D97-AF65-F5344CB8AC3E}">
        <p14:creationId xmlns:p14="http://schemas.microsoft.com/office/powerpoint/2010/main" val="461201504"/>
      </p:ext>
    </p:extLst>
  </p:cSld>
  <p:clrMapOvr>
    <a:masterClrMapping/>
  </p:clrMapOvr>
  <p:transition>
    <p:fade/>
  </p:transition>
</p:sld>
</file>

<file path=ppt/theme/theme1.xml><?xml version="1.0" encoding="utf-8"?>
<a:theme xmlns:a="http://schemas.openxmlformats.org/drawingml/2006/main" name="HMRC_standard_2015">
  <a:themeElements>
    <a:clrScheme name="HMRC_2015">
      <a:dk1>
        <a:srgbClr val="3B3A3D"/>
      </a:dk1>
      <a:lt1>
        <a:srgbClr val="FFFFFF"/>
      </a:lt1>
      <a:dk2>
        <a:srgbClr val="008D8E"/>
      </a:dk2>
      <a:lt2>
        <a:srgbClr val="576B00"/>
      </a:lt2>
      <a:accent1>
        <a:srgbClr val="9E3039"/>
      </a:accent1>
      <a:accent2>
        <a:srgbClr val="641F45"/>
      </a:accent2>
      <a:accent3>
        <a:srgbClr val="614D7D"/>
      </a:accent3>
      <a:accent4>
        <a:srgbClr val="002F5F"/>
      </a:accent4>
      <a:accent5>
        <a:srgbClr val="BBBE0A"/>
      </a:accent5>
      <a:accent6>
        <a:srgbClr val="009DDB"/>
      </a:accent6>
      <a:hlink>
        <a:srgbClr val="D30B54"/>
      </a:hlink>
      <a:folHlink>
        <a:srgbClr val="EF7D00"/>
      </a:folHlink>
    </a:clrScheme>
    <a:fontScheme name="HMRC_NL_Standard">
      <a:majorFont>
        <a:latin typeface="Arial"/>
        <a:ea typeface="Geneva"/>
        <a:cs typeface="Arial"/>
      </a:majorFont>
      <a:minorFont>
        <a:latin typeface="Arial"/>
        <a:ea typeface="Geneva"/>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2"/>
        </a:solidFill>
        <a:ln w="952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90000" tIns="46800" rIns="90000" bIns="4680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Geneva" charset="0"/>
            <a:cs typeface="Arial" charset="0"/>
          </a:defRPr>
        </a:defPPr>
      </a:lstStyle>
    </a:spDef>
    <a:lnDef>
      <a:spPr bwMode="auto">
        <a:xfrm>
          <a:off x="0" y="0"/>
          <a:ext cx="1" cy="1"/>
        </a:xfrm>
        <a:custGeom>
          <a:avLst/>
          <a:gdLst/>
          <a:ahLst/>
          <a:cxnLst/>
          <a:rect l="0" t="0" r="0" b="0"/>
          <a:pathLst/>
        </a:custGeom>
        <a:solidFill>
          <a:schemeClr val="tx2"/>
        </a:solidFill>
        <a:ln w="952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90000" tIns="46800" rIns="90000" bIns="4680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Geneva" charset="0"/>
            <a:cs typeface="Arial" charset="0"/>
          </a:defRPr>
        </a:defPPr>
      </a:lstStyle>
    </a:lnDef>
  </a:objectDefaults>
  <a:extraClrSchemeLst/>
  <a:custClrLst>
    <a:custClr name="HMRC Green">
      <a:srgbClr val="008D8E"/>
    </a:custClr>
    <a:custClr name="HMRC Lt Green">
      <a:srgbClr val="576B00"/>
    </a:custClr>
    <a:custClr name="HMRC Yellow">
      <a:srgbClr val="C8B51B"/>
    </a:custClr>
    <a:custClr name="HMRC Red">
      <a:srgbClr val="B7000D"/>
    </a:custClr>
    <a:custClr name="HMRC Orange">
      <a:srgbClr val="ED7C59"/>
    </a:custClr>
    <a:custClr name="HMRC Lt Yellow">
      <a:srgbClr val="F3CB84"/>
    </a:custClr>
    <a:custClr name="HMRC Brown">
      <a:srgbClr val="AE5000"/>
    </a:custClr>
    <a:custClr name="HMRC Maroon">
      <a:srgbClr val="7A0043"/>
    </a:custClr>
    <a:custClr name="HMRC Purple">
      <a:srgbClr val="594884"/>
    </a:custClr>
    <a:custClr name="HMRC Dk Blue">
      <a:srgbClr val="002D62"/>
    </a:custClr>
  </a:custClrLst>
  <a:extLst>
    <a:ext uri="{05A4C25C-085E-4340-85A3-A5531E510DB2}">
      <thm15:themeFamily xmlns:thm15="http://schemas.microsoft.com/office/thememl/2012/main" name="HMRC Template Standard v2.potx" id="{15146238-754F-4D14-B2C0-6EF7DC775218}" vid="{4C81F139-12A2-49F1-80E4-CBBE1F350A4B}"/>
    </a:ext>
  </a:extLst>
</a:theme>
</file>

<file path=ppt/theme/theme2.xml><?xml version="1.0" encoding="utf-8"?>
<a:theme xmlns:a="http://schemas.openxmlformats.org/drawingml/2006/main" name="HMRC_standard_2015_No logo">
  <a:themeElements>
    <a:clrScheme name="HMRC_2015">
      <a:dk1>
        <a:srgbClr val="3B3A3D"/>
      </a:dk1>
      <a:lt1>
        <a:srgbClr val="FFFFFF"/>
      </a:lt1>
      <a:dk2>
        <a:srgbClr val="008D8E"/>
      </a:dk2>
      <a:lt2>
        <a:srgbClr val="576B00"/>
      </a:lt2>
      <a:accent1>
        <a:srgbClr val="9E3039"/>
      </a:accent1>
      <a:accent2>
        <a:srgbClr val="641F45"/>
      </a:accent2>
      <a:accent3>
        <a:srgbClr val="614D7D"/>
      </a:accent3>
      <a:accent4>
        <a:srgbClr val="002F5F"/>
      </a:accent4>
      <a:accent5>
        <a:srgbClr val="BBBE0A"/>
      </a:accent5>
      <a:accent6>
        <a:srgbClr val="009DDB"/>
      </a:accent6>
      <a:hlink>
        <a:srgbClr val="D30B54"/>
      </a:hlink>
      <a:folHlink>
        <a:srgbClr val="EF7D00"/>
      </a:folHlink>
    </a:clrScheme>
    <a:fontScheme name="HMRC_NL_Standard">
      <a:majorFont>
        <a:latin typeface="Arial"/>
        <a:ea typeface="Geneva"/>
        <a:cs typeface="Arial"/>
      </a:majorFont>
      <a:minorFont>
        <a:latin typeface="Arial"/>
        <a:ea typeface="Geneva"/>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2"/>
        </a:solidFill>
        <a:ln w="952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90000" tIns="46800" rIns="90000" bIns="4680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Geneva" charset="0"/>
            <a:cs typeface="Arial" charset="0"/>
          </a:defRPr>
        </a:defPPr>
      </a:lstStyle>
    </a:spDef>
    <a:lnDef>
      <a:spPr bwMode="auto">
        <a:xfrm>
          <a:off x="0" y="0"/>
          <a:ext cx="1" cy="1"/>
        </a:xfrm>
        <a:custGeom>
          <a:avLst/>
          <a:gdLst/>
          <a:ahLst/>
          <a:cxnLst/>
          <a:rect l="0" t="0" r="0" b="0"/>
          <a:pathLst/>
        </a:custGeom>
        <a:solidFill>
          <a:schemeClr val="tx2"/>
        </a:solidFill>
        <a:ln w="952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90000" tIns="46800" rIns="90000" bIns="4680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Geneva" charset="0"/>
            <a:cs typeface="Arial" charset="0"/>
          </a:defRPr>
        </a:defPPr>
      </a:lstStyle>
    </a:lnDef>
  </a:objectDefaults>
  <a:extraClrSchemeLst/>
  <a:custClrLst>
    <a:custClr name="HMRC Green">
      <a:srgbClr val="008D8E"/>
    </a:custClr>
    <a:custClr name="HMRC Lt Green">
      <a:srgbClr val="576B00"/>
    </a:custClr>
    <a:custClr name="HMRC Yellow">
      <a:srgbClr val="C8B51B"/>
    </a:custClr>
    <a:custClr name="HMRC Red">
      <a:srgbClr val="B7000D"/>
    </a:custClr>
    <a:custClr name="HMRC Orange">
      <a:srgbClr val="ED7C59"/>
    </a:custClr>
    <a:custClr name="HMRC Lt Yellow">
      <a:srgbClr val="F3CB84"/>
    </a:custClr>
    <a:custClr name="HMRC Brown">
      <a:srgbClr val="AE5000"/>
    </a:custClr>
    <a:custClr name="HMRC Maroon">
      <a:srgbClr val="7A0043"/>
    </a:custClr>
    <a:custClr name="HMRC Purple">
      <a:srgbClr val="594884"/>
    </a:custClr>
    <a:custClr name="HMRC Dk Blue">
      <a:srgbClr val="002D62"/>
    </a:custClr>
  </a:custClrLst>
  <a:extLst>
    <a:ext uri="{05A4C25C-085E-4340-85A3-A5531E510DB2}">
      <thm15:themeFamily xmlns:thm15="http://schemas.microsoft.com/office/thememl/2012/main" name="HMRC Template Standard v2.potx" id="{15146238-754F-4D14-B2C0-6EF7DC775218}" vid="{89530FC0-15BC-4176-BEB7-DA6719BD80E1}"/>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B7D9CD6FE26004AA267FEF0C9CC15A6" ma:contentTypeVersion="12" ma:contentTypeDescription="Create a new document." ma:contentTypeScope="" ma:versionID="6f0a240c5d4d34514e8cf2a5327bd807">
  <xsd:schema xmlns:xsd="http://www.w3.org/2001/XMLSchema" xmlns:xs="http://www.w3.org/2001/XMLSchema" xmlns:p="http://schemas.microsoft.com/office/2006/metadata/properties" xmlns:ns2="e091b464-a3c3-4906-800d-ce053078c908" xmlns:ns3="2fd35e69-56d3-45b5-8a32-e5c738ba715e" targetNamespace="http://schemas.microsoft.com/office/2006/metadata/properties" ma:root="true" ma:fieldsID="a39405a4e82e168db66911d4742f03e2" ns2:_="" ns3:_="">
    <xsd:import namespace="e091b464-a3c3-4906-800d-ce053078c908"/>
    <xsd:import namespace="2fd35e69-56d3-45b5-8a32-e5c738ba715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91b464-a3c3-4906-800d-ce053078c9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fd35e69-56d3-45b5-8a32-e5c738ba715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2fd35e69-56d3-45b5-8a32-e5c738ba715e">
      <UserInfo>
        <DisplayName>Paterson, Elinor (C&amp;BD Customs and Border Design)</DisplayName>
        <AccountId>98</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86FFFC1-ECC9-467B-8FFD-FB8C99DE0B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91b464-a3c3-4906-800d-ce053078c908"/>
    <ds:schemaRef ds:uri="2fd35e69-56d3-45b5-8a32-e5c738ba71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7613AF-9248-46B1-B2CA-821C3A6F9549}">
  <ds:schemaRefs>
    <ds:schemaRef ds:uri="http://purl.org/dc/terms/"/>
    <ds:schemaRef ds:uri="http://schemas.microsoft.com/office/2006/documentManagement/types"/>
    <ds:schemaRef ds:uri="http://schemas.microsoft.com/office/2006/metadata/properties"/>
    <ds:schemaRef ds:uri="e091b464-a3c3-4906-800d-ce053078c908"/>
    <ds:schemaRef ds:uri="http://purl.org/dc/elements/1.1/"/>
    <ds:schemaRef ds:uri="2fd35e69-56d3-45b5-8a32-e5c738ba715e"/>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4E935061-68BF-45D4-8036-B79F5797C87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HMRC Template Standard</Template>
  <TotalTime>318</TotalTime>
  <Words>3606</Words>
  <Application>Microsoft Macintosh PowerPoint</Application>
  <PresentationFormat>Widescreen</PresentationFormat>
  <Paragraphs>318</Paragraphs>
  <Slides>23</Slides>
  <Notes>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23</vt:i4>
      </vt:variant>
    </vt:vector>
  </HeadingPairs>
  <TitlesOfParts>
    <vt:vector size="29" baseType="lpstr">
      <vt:lpstr>Arial</vt:lpstr>
      <vt:lpstr>Arial,Sans-Serif</vt:lpstr>
      <vt:lpstr>Calibri</vt:lpstr>
      <vt:lpstr>Wingdings</vt:lpstr>
      <vt:lpstr>HMRC_standard_2015</vt:lpstr>
      <vt:lpstr>HMRC_standard_2015_No logo</vt:lpstr>
      <vt:lpstr>Update on the Northern Ireland Protocol</vt:lpstr>
      <vt:lpstr>PowerPoint Presentation</vt:lpstr>
      <vt:lpstr>1. NI and IE</vt:lpstr>
      <vt:lpstr>1. NI to GB (Unfettered Access) – Movement of Goods</vt:lpstr>
      <vt:lpstr>2. NI to GB (Unfettered Access) – Movement of Goods</vt:lpstr>
      <vt:lpstr>3. GB to NI – Changes to Processes</vt:lpstr>
      <vt:lpstr>4. GB to NI – The Trader Support Service</vt:lpstr>
      <vt:lpstr>4. GB to NI – Parcels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Scenario 1 – GB origin goods</vt:lpstr>
      <vt:lpstr>Scenario 2 – non-GB origin goods </vt:lpstr>
      <vt:lpstr>Scenario 3 – goods moving into NI for processing</vt:lpstr>
      <vt:lpstr>PowerPoint Presentation</vt:lpstr>
    </vt:vector>
  </TitlesOfParts>
  <Manager/>
  <Company>HM Revenue and Customs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HMRC EU Exit update</dc:title>
  <dc:subject/>
  <dc:creator>Vince, Alexander (CS&amp;TD Customs and Border Design)</dc:creator>
  <cp:keywords/>
  <dc:description/>
  <cp:lastModifiedBy>connor doherty</cp:lastModifiedBy>
  <cp:revision>71</cp:revision>
  <dcterms:created xsi:type="dcterms:W3CDTF">2020-01-15T11:36:22Z</dcterms:created>
  <dcterms:modified xsi:type="dcterms:W3CDTF">2021-01-12T21:24:05Z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0x010100DB7D9CD6FE26004AA267FEF0C9CC15A6</vt:lpwstr>
  </property>
  <property fmtid="{D5CDD505-2E9C-101B-9397-08002B2CF9AE}" pid="3" name="MSIP_Label_f9af038e-07b4-4369-a678-c835687cb272_Enabled">
    <vt:lpwstr>true</vt:lpwstr>
  </property>
  <property fmtid="{D5CDD505-2E9C-101B-9397-08002B2CF9AE}" pid="4" name="MSIP_Label_f9af038e-07b4-4369-a678-c835687cb272_SetDate">
    <vt:lpwstr>2020-07-17T14:11:18Z</vt:lpwstr>
  </property>
  <property fmtid="{D5CDD505-2E9C-101B-9397-08002B2CF9AE}" pid="5" name="MSIP_Label_f9af038e-07b4-4369-a678-c835687cb272_Method">
    <vt:lpwstr>Standard</vt:lpwstr>
  </property>
  <property fmtid="{D5CDD505-2E9C-101B-9397-08002B2CF9AE}" pid="6" name="MSIP_Label_f9af038e-07b4-4369-a678-c835687cb272_Name">
    <vt:lpwstr>OFFICIAL</vt:lpwstr>
  </property>
  <property fmtid="{D5CDD505-2E9C-101B-9397-08002B2CF9AE}" pid="7" name="MSIP_Label_f9af038e-07b4-4369-a678-c835687cb272_SiteId">
    <vt:lpwstr>ac52f73c-fd1a-4a9a-8e7a-4a248f3139e1</vt:lpwstr>
  </property>
  <property fmtid="{D5CDD505-2E9C-101B-9397-08002B2CF9AE}" pid="8" name="MSIP_Label_f9af038e-07b4-4369-a678-c835687cb272_ActionId">
    <vt:lpwstr>f255b60f-1793-4a6c-a7a5-a65b7528d6a0</vt:lpwstr>
  </property>
  <property fmtid="{D5CDD505-2E9C-101B-9397-08002B2CF9AE}" pid="9" name="MSIP_Label_f9af038e-07b4-4369-a678-c835687cb272_ContentBits">
    <vt:lpwstr>2</vt:lpwstr>
  </property>
</Properties>
</file>